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318" r:id="rId5"/>
    <p:sldId id="319" r:id="rId6"/>
    <p:sldId id="316" r:id="rId7"/>
    <p:sldId id="320" r:id="rId8"/>
    <p:sldId id="321" r:id="rId9"/>
    <p:sldId id="322" r:id="rId10"/>
    <p:sldId id="323" r:id="rId11"/>
    <p:sldId id="324" r:id="rId12"/>
    <p:sldId id="278" r:id="rId13"/>
    <p:sldId id="338" r:id="rId14"/>
    <p:sldId id="325" r:id="rId15"/>
    <p:sldId id="327" r:id="rId16"/>
    <p:sldId id="326" r:id="rId17"/>
    <p:sldId id="328" r:id="rId18"/>
    <p:sldId id="330" r:id="rId19"/>
    <p:sldId id="331" r:id="rId20"/>
    <p:sldId id="332" r:id="rId21"/>
    <p:sldId id="280" r:id="rId22"/>
    <p:sldId id="294" r:id="rId23"/>
    <p:sldId id="295" r:id="rId24"/>
    <p:sldId id="296" r:id="rId25"/>
    <p:sldId id="297" r:id="rId26"/>
    <p:sldId id="306" r:id="rId27"/>
    <p:sldId id="308" r:id="rId28"/>
    <p:sldId id="311" r:id="rId29"/>
    <p:sldId id="312" r:id="rId30"/>
    <p:sldId id="314" r:id="rId31"/>
    <p:sldId id="315" r:id="rId32"/>
    <p:sldId id="355" r:id="rId33"/>
    <p:sldId id="357" r:id="rId34"/>
    <p:sldId id="366" r:id="rId35"/>
    <p:sldId id="335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7" r:id="rId45"/>
    <p:sldId id="368" r:id="rId46"/>
    <p:sldId id="281" r:id="rId47"/>
    <p:sldId id="285" r:id="rId48"/>
    <p:sldId id="286" r:id="rId49"/>
    <p:sldId id="287" r:id="rId50"/>
    <p:sldId id="288" r:id="rId51"/>
    <p:sldId id="344" r:id="rId52"/>
    <p:sldId id="289" r:id="rId53"/>
    <p:sldId id="290" r:id="rId54"/>
    <p:sldId id="291" r:id="rId55"/>
    <p:sldId id="282" r:id="rId56"/>
    <p:sldId id="345" r:id="rId57"/>
    <p:sldId id="346" r:id="rId58"/>
    <p:sldId id="347" r:id="rId59"/>
    <p:sldId id="348" r:id="rId60"/>
    <p:sldId id="349" r:id="rId61"/>
    <p:sldId id="369" r:id="rId6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56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6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4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65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5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83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91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1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07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54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DE90-8462-41A3-9A14-0BA54436352A}" type="datetimeFigureOut">
              <a:rPr lang="pl-PL" smtClean="0"/>
              <a:t>18.11.2017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1F31-5084-4A9D-8215-4A847C09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6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Toc445927485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445927485"/><Relationship Id="rId7" Type="http://schemas.openxmlformats.org/officeDocument/2006/relationships/image" Target="../media/image1.gif"/><Relationship Id="rId2" Type="http://schemas.openxmlformats.org/officeDocument/2006/relationships/hyperlink" Target="#_Toc445927482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45927496"/><Relationship Id="rId5" Type="http://schemas.openxmlformats.org/officeDocument/2006/relationships/hyperlink" Target="#_Toc445927495"/><Relationship Id="rId4" Type="http://schemas.openxmlformats.org/officeDocument/2006/relationships/hyperlink" Target="#_Toc445927494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#_Toc445927494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#_Toc445927482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#_Toc445927495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#_Toc445927496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2158"/>
          </a:xfrm>
        </p:spPr>
        <p:txBody>
          <a:bodyPr>
            <a:normAutofit/>
          </a:bodyPr>
          <a:lstStyle/>
          <a:p>
            <a:r>
              <a:rPr lang="pl-PL" sz="4400" b="1" dirty="0"/>
              <a:t>Indywidualizacja procesu nauczania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Prowadzący: Renata Tomczyk</a:t>
            </a:r>
          </a:p>
        </p:txBody>
      </p:sp>
    </p:spTree>
    <p:extLst>
      <p:ext uri="{BB962C8B-B14F-4D97-AF65-F5344CB8AC3E}">
        <p14:creationId xmlns:p14="http://schemas.microsoft.com/office/powerpoint/2010/main" val="136179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Szkoła lub placówka wspomaga rozwój uczniów, z uwzględnieniem ich indywidualnej sytuacji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838" y="1825625"/>
            <a:ext cx="108189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Jakie wyzwania stawia przed szkołą wymaganie?</a:t>
            </a:r>
            <a:endParaRPr lang="pl-PL" sz="2000" dirty="0"/>
          </a:p>
          <a:p>
            <a:r>
              <a:rPr lang="pl-PL" sz="2000" dirty="0"/>
              <a:t>Współczesna szkoła w Polsce rozwija wiele form zajęć o charakterze wyrównawczym, jak się wydaje nie zawsze skutecznych, niemniej istnieją tu już różnorodne i wypróbowane formy. </a:t>
            </a:r>
          </a:p>
          <a:p>
            <a:r>
              <a:rPr lang="pl-PL" sz="2000" dirty="0"/>
              <a:t>Także na pracę z uczniem zdolnym kładzie się w ostatnim czasie spory nacisk.</a:t>
            </a:r>
          </a:p>
          <a:p>
            <a:r>
              <a:rPr lang="pl-PL" sz="2000" dirty="0"/>
              <a:t> Doświadczenia zebrane w związku z tym powinny okazać się zapewne przydatne w pracy nad rozwijaniem uzdolnień z każdym dzieckiem, nie tylko szczególnie utalentowanym.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Podstawowe 3 wyzwania</a:t>
            </a:r>
            <a:r>
              <a:rPr lang="pl-PL" dirty="0"/>
              <a:t> dotyczą kolejno:</a:t>
            </a:r>
          </a:p>
          <a:p>
            <a:pPr>
              <a:buFontTx/>
              <a:buChar char="-"/>
            </a:pPr>
            <a:r>
              <a:rPr lang="pl-PL" b="1" dirty="0"/>
              <a:t>postaw i przekonań nauczycieli, </a:t>
            </a:r>
          </a:p>
          <a:p>
            <a:pPr>
              <a:buFontTx/>
              <a:buChar char="-"/>
            </a:pPr>
            <a:r>
              <a:rPr lang="pl-PL" b="1" dirty="0"/>
              <a:t>sposobu prowadzenia lekcji</a:t>
            </a:r>
          </a:p>
          <a:p>
            <a:pPr>
              <a:buFontTx/>
              <a:buChar char="-"/>
            </a:pPr>
            <a:r>
              <a:rPr lang="pl-PL" b="1" dirty="0"/>
              <a:t>programu wychowawczego szkoły. </a:t>
            </a:r>
            <a:endParaRPr lang="pl-PL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0051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Podstawowe wyzwania indywidualizacji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1. Nauczyciel i błędne postawy i przekonania</a:t>
            </a:r>
          </a:p>
          <a:p>
            <a:pPr marL="0" indent="0">
              <a:buNone/>
            </a:pPr>
            <a:r>
              <a:rPr lang="pl-PL" sz="2000" dirty="0"/>
              <a:t>Ukryte programy nauczycieli:</a:t>
            </a:r>
          </a:p>
          <a:p>
            <a:r>
              <a:rPr lang="pl-PL" sz="2000" dirty="0"/>
              <a:t>Stereotypy o płci, pochodzeniu, zdolnościach ….itp.</a:t>
            </a:r>
          </a:p>
          <a:p>
            <a:r>
              <a:rPr lang="pl-PL" sz="2000" dirty="0"/>
              <a:t>Samospełniające się proroctwa</a:t>
            </a:r>
          </a:p>
          <a:p>
            <a:pPr marL="0" indent="0">
              <a:buNone/>
            </a:pPr>
            <a:r>
              <a:rPr lang="pl-PL" sz="2000" b="1" dirty="0"/>
              <a:t>2. Sposób prowadzenia lekcji</a:t>
            </a:r>
          </a:p>
          <a:p>
            <a:r>
              <a:rPr lang="pl-PL" sz="2000" dirty="0"/>
              <a:t>wyzwaniem, jest odejście od planowania lekcji w perspektywie klasy i przejście do planowania jej w perspektywie poszczególnych uczniów. </a:t>
            </a:r>
          </a:p>
          <a:p>
            <a:r>
              <a:rPr lang="pl-PL" sz="2000" dirty="0"/>
              <a:t>ani ograniczenia czasowe, ani wymagania zawarte podstawie programowej nie mogą być usprawiedliwieniem dla braku indywidualizacji.</a:t>
            </a:r>
          </a:p>
          <a:p>
            <a:pPr marL="0" indent="0">
              <a:buNone/>
            </a:pPr>
            <a:r>
              <a:rPr lang="pl-PL" sz="2000" b="1" dirty="0"/>
              <a:t>3. Program wychowawczy szkoły</a:t>
            </a:r>
          </a:p>
          <a:p>
            <a:r>
              <a:rPr lang="pl-PL" sz="2000" dirty="0"/>
              <a:t>tworzenie sytuacji wychowawczych, które pozwoliłyby uczniom doświadczać siebie jako twórców własnego projektu życiowego</a:t>
            </a:r>
          </a:p>
        </p:txBody>
      </p:sp>
    </p:spTree>
    <p:extLst>
      <p:ext uri="{BB962C8B-B14F-4D97-AF65-F5344CB8AC3E}">
        <p14:creationId xmlns:p14="http://schemas.microsoft.com/office/powerpoint/2010/main" val="92073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1850" y="2474387"/>
            <a:ext cx="105673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r>
              <a:rPr kumimoji="0" lang="pl-PL" altLang="pl-PL" sz="40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Indywidualizacja kształcenia – charakterystyka</a:t>
            </a:r>
            <a:endParaRPr kumimoji="0" lang="pl-PL" altLang="pl-PL" sz="4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267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0796" y="801944"/>
            <a:ext cx="10515600" cy="894332"/>
          </a:xfrm>
        </p:spPr>
        <p:txBody>
          <a:bodyPr>
            <a:normAutofit/>
          </a:bodyPr>
          <a:lstStyle/>
          <a:p>
            <a:r>
              <a:rPr lang="pl-PL" sz="3200" b="1" dirty="0"/>
              <a:t>Uczeń i jego indywidualizm</a:t>
            </a:r>
          </a:p>
        </p:txBody>
      </p:sp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5321959" y="3082956"/>
            <a:ext cx="4668838" cy="2319337"/>
            <a:chOff x="2676256" y="3738563"/>
            <a:chExt cx="4668837" cy="231933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006581" y="5411788"/>
              <a:ext cx="33385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pl-PL">
                  <a:latin typeface="Tahoma" panose="020B0604030504040204" pitchFamily="34" charset="0"/>
                  <a:cs typeface="Tahoma" panose="020B0604030504040204" pitchFamily="34" charset="0"/>
                </a:rPr>
                <a:t>Przekonania, wartości, nastawienie i motywacja</a:t>
              </a:r>
              <a:endParaRPr lang="en-US" altLang="pl-PL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12893" y="3738563"/>
              <a:ext cx="2646363" cy="14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pl-PL" dirty="0">
                  <a:latin typeface="Tahoma" panose="020B0604030504040204" pitchFamily="34" charset="0"/>
                  <a:cs typeface="Tahoma" panose="020B0604030504040204" pitchFamily="34" charset="0"/>
                </a:rPr>
                <a:t>Procesy i rezultaty, działania, umiejętności i zachowania, postawa ucznia</a:t>
              </a:r>
            </a:p>
            <a:p>
              <a:pPr eaLnBrk="1" hangingPunct="1"/>
              <a:endParaRPr lang="pl-PL" altLang="pl-PL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Left Arrow 7"/>
            <p:cNvSpPr>
              <a:spLocks noChangeArrowheads="1"/>
            </p:cNvSpPr>
            <p:nvPr/>
          </p:nvSpPr>
          <p:spPr bwMode="auto">
            <a:xfrm>
              <a:off x="2715943" y="5249863"/>
              <a:ext cx="977900" cy="485775"/>
            </a:xfrm>
            <a:prstGeom prst="leftArrow">
              <a:avLst>
                <a:gd name="adj1" fmla="val 50000"/>
                <a:gd name="adj2" fmla="val 4986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pl-PL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Left Arrow 8"/>
            <p:cNvSpPr>
              <a:spLocks noChangeArrowheads="1"/>
            </p:cNvSpPr>
            <p:nvPr/>
          </p:nvSpPr>
          <p:spPr bwMode="auto">
            <a:xfrm>
              <a:off x="2676256" y="4048126"/>
              <a:ext cx="977900" cy="485775"/>
            </a:xfrm>
            <a:prstGeom prst="leftArrow">
              <a:avLst>
                <a:gd name="adj1" fmla="val 50000"/>
                <a:gd name="adj2" fmla="val 4986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pl-PL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90" y="2412237"/>
            <a:ext cx="2828131" cy="41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9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5340" y="120499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/>
              <a:t>Nauka a indywidualizacja 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60767" y="1383506"/>
            <a:ext cx="1032017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Indywidualizacja metod nauczania opiera się na założeniu, że skoro zainteresowania, style uczenia się, możliwości i wcześniejsze doświadczenia poszczególnych uczniów mają wypływ na ich wyniki w nauce, to należy stosować odpowiednio zróżnicowane strategie nauczania, materiały edukacyjne i tempo nauki. </a:t>
            </a:r>
          </a:p>
          <a:p>
            <a:pPr marL="0" indent="0">
              <a:buNone/>
            </a:pPr>
            <a:r>
              <a:rPr lang="pl-PL" sz="2000" dirty="0"/>
              <a:t>Punktem wyjścia do zastosowania </a:t>
            </a:r>
            <a:r>
              <a:rPr lang="pl-PL" sz="2000" b="1" dirty="0">
                <a:solidFill>
                  <a:srgbClr val="0070C0"/>
                </a:solidFill>
              </a:rPr>
              <a:t>indywidualizacji metod nauczania jest rozpoznanie</a:t>
            </a:r>
            <a:r>
              <a:rPr lang="pl-PL" sz="2000" dirty="0"/>
              <a:t>: </a:t>
            </a:r>
          </a:p>
          <a:p>
            <a:pPr marL="0" indent="0">
              <a:buNone/>
            </a:pPr>
            <a:r>
              <a:rPr lang="pl-PL" sz="2000" dirty="0"/>
              <a:t>• gotowości ucznia (kompetencje ucznia lub możliwości przyswajania nowego materiału), </a:t>
            </a:r>
          </a:p>
          <a:p>
            <a:pPr marL="0" indent="0">
              <a:buNone/>
            </a:pPr>
            <a:r>
              <a:rPr lang="pl-PL" sz="2000" dirty="0"/>
              <a:t>• jego zainteresowań (wynikających z wewnętrznej motywacji) </a:t>
            </a:r>
          </a:p>
          <a:p>
            <a:pPr marL="0" indent="0">
              <a:buNone/>
            </a:pPr>
            <a:r>
              <a:rPr lang="pl-PL" sz="2000" dirty="0"/>
              <a:t>• profilu uczenia się (indywidualnych preferencji i stylu uczenia się) </a:t>
            </a:r>
          </a:p>
          <a:p>
            <a:pPr marL="0" indent="0">
              <a:buNone/>
            </a:pPr>
            <a:r>
              <a:rPr lang="pl-PL" sz="2000" dirty="0"/>
              <a:t> </a:t>
            </a:r>
          </a:p>
          <a:p>
            <a:pPr marL="0" indent="0">
              <a:buNone/>
            </a:pPr>
            <a:r>
              <a:rPr lang="pl-PL" sz="2000" dirty="0"/>
              <a:t>W oparciu o znajomość tych danych możemy różnicować co </a:t>
            </a:r>
            <a:r>
              <a:rPr lang="pl-PL" sz="2000" b="1" dirty="0">
                <a:solidFill>
                  <a:srgbClr val="0070C0"/>
                </a:solidFill>
              </a:rPr>
              <a:t>najmniej trzy elementy lekcji: </a:t>
            </a:r>
          </a:p>
          <a:p>
            <a:pPr marL="0" indent="0">
              <a:buNone/>
            </a:pPr>
            <a:r>
              <a:rPr lang="pl-PL" sz="2000" dirty="0"/>
              <a:t>• </a:t>
            </a:r>
            <a:r>
              <a:rPr lang="pl-PL" sz="2000" b="1" dirty="0">
                <a:solidFill>
                  <a:srgbClr val="0070C0"/>
                </a:solidFill>
              </a:rPr>
              <a:t>treść</a:t>
            </a:r>
            <a:r>
              <a:rPr lang="pl-PL" sz="2000" dirty="0"/>
              <a:t> - wiedza, jaką uczeń ma zdobyć lub sposób, w jaki ma uzyskać wymagane informacje, </a:t>
            </a:r>
          </a:p>
          <a:p>
            <a:pPr marL="0" indent="0">
              <a:buNone/>
            </a:pPr>
            <a:r>
              <a:rPr lang="pl-PL" sz="2000" dirty="0"/>
              <a:t>• </a:t>
            </a:r>
            <a:r>
              <a:rPr lang="pl-PL" sz="2000" b="1" dirty="0">
                <a:solidFill>
                  <a:srgbClr val="0070C0"/>
                </a:solidFill>
              </a:rPr>
              <a:t>proces</a:t>
            </a:r>
            <a:r>
              <a:rPr lang="pl-PL" sz="2000" dirty="0"/>
              <a:t> - zadania, które wykonuje uczeń, aby zrozumieć przekazywaną treść, </a:t>
            </a:r>
          </a:p>
          <a:p>
            <a:pPr marL="0" indent="0">
              <a:buNone/>
            </a:pPr>
            <a:r>
              <a:rPr lang="pl-PL" sz="2000" dirty="0"/>
              <a:t>• </a:t>
            </a:r>
            <a:r>
              <a:rPr lang="pl-PL" sz="2000" b="1" dirty="0">
                <a:solidFill>
                  <a:srgbClr val="0070C0"/>
                </a:solidFill>
              </a:rPr>
              <a:t>wynik</a:t>
            </a:r>
            <a:r>
              <a:rPr lang="pl-PL" sz="2000" dirty="0"/>
              <a:t>i - powtarzanie, stosowanie i poszerzanie wiedzy zdobytej na lekcji.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4388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Na czym polega różnicowanie w tych trzech elementach lekcji, a co nim nie jest?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Różnicowanie </a:t>
            </a:r>
            <a:r>
              <a:rPr lang="pl-PL" sz="2000" b="1" i="1" dirty="0"/>
              <a:t>nie polega </a:t>
            </a:r>
            <a:r>
              <a:rPr lang="pl-PL" sz="2000" dirty="0"/>
              <a:t>na: </a:t>
            </a:r>
          </a:p>
          <a:p>
            <a:pPr marL="0" indent="0">
              <a:buNone/>
            </a:pPr>
            <a:r>
              <a:rPr lang="pl-PL" sz="2000" dirty="0"/>
              <a:t>• Zadawaniu zdolniejszym uczniom większej ilości pracy na tym samym poziomie. </a:t>
            </a:r>
          </a:p>
          <a:p>
            <a:pPr marL="0" indent="0">
              <a:buNone/>
            </a:pPr>
            <a:r>
              <a:rPr lang="pl-PL" sz="2000" dirty="0"/>
              <a:t>• Wymaganiu od uczniów, którzy przyswoili dany materiał, aby uczyli tych, którzy mają z tym problemy. </a:t>
            </a:r>
          </a:p>
          <a:p>
            <a:pPr marL="0" indent="0">
              <a:buNone/>
            </a:pPr>
            <a:r>
              <a:rPr lang="pl-PL" sz="2000" dirty="0"/>
              <a:t>• Dawaniu wszystkim uczniom tych samych zadań przez większość czasu. </a:t>
            </a:r>
          </a:p>
          <a:p>
            <a:pPr marL="0" indent="0">
              <a:buNone/>
            </a:pPr>
            <a:r>
              <a:rPr lang="pl-PL" sz="2000" dirty="0"/>
              <a:t>• Tworzeniu „grup samopomocy”, które nie budują indywidualnej odpowiedzialności uczniów lub nie koncentrują się na treściach nowych dla wszystkich uczniów. </a:t>
            </a:r>
          </a:p>
          <a:p>
            <a:pPr marL="0" indent="0">
              <a:buNone/>
            </a:pPr>
            <a:r>
              <a:rPr lang="pl-PL" sz="2000" dirty="0"/>
              <a:t>• Skupianiu się na słabych stronach uczniów i ignorowaniu ich mocnych stron. </a:t>
            </a:r>
          </a:p>
          <a:p>
            <a:pPr marL="0" indent="0">
              <a:buNone/>
            </a:pPr>
            <a:r>
              <a:rPr lang="pl-PL" sz="2000" dirty="0"/>
              <a:t>• Indywidualizacji pracy wyłącznie na podstawie różnic w odpowiedziach uczniów na te same polecenia.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6471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Na czym polega różnicowanie w tych trzech elementach lekcji, a co nim nie jest?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Różnicowanie </a:t>
            </a:r>
            <a:r>
              <a:rPr lang="pl-PL" sz="2000" b="1" i="1" dirty="0"/>
              <a:t>polega </a:t>
            </a:r>
            <a:r>
              <a:rPr lang="pl-PL" sz="2000" dirty="0"/>
              <a:t>na</a:t>
            </a:r>
            <a:r>
              <a:rPr lang="pl-PL" sz="2000" b="1" dirty="0"/>
              <a:t>: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• Zadawaniu różnych poleceń, dostosowanych do poziomu poszczególnych uczniów, w ramach tej samej jednostki lekcyjnej. </a:t>
            </a:r>
          </a:p>
          <a:p>
            <a:pPr marL="0" indent="0">
              <a:buNone/>
            </a:pPr>
            <a:r>
              <a:rPr lang="pl-PL" sz="2000" dirty="0"/>
              <a:t>• Pozwalaniu uczniom na wybieranie, z pomocą nauczyciela, sposobów uczenia się i prezentacji zdobytej wiedzy. </a:t>
            </a:r>
          </a:p>
          <a:p>
            <a:pPr marL="0" indent="0">
              <a:buNone/>
            </a:pPr>
            <a:r>
              <a:rPr lang="pl-PL" sz="2000" dirty="0"/>
              <a:t>• Pozwalaniu uczniom na pomijanie tematów, w których już mają wiedzę i zapoznawanie się we własnym tempie z nowym materiałem. </a:t>
            </a:r>
          </a:p>
          <a:p>
            <a:pPr marL="0" indent="0">
              <a:buNone/>
            </a:pPr>
            <a:r>
              <a:rPr lang="pl-PL" sz="2000" dirty="0"/>
              <a:t>• Takim opracowywaniu zadań lekcyjnych, aby wymagały one dużego poziomu krytycznego myślenia, ale dopuszczały różnego rodzaju odpowiedzi. </a:t>
            </a:r>
          </a:p>
          <a:p>
            <a:pPr marL="0" indent="0">
              <a:buNone/>
            </a:pPr>
            <a:r>
              <a:rPr lang="pl-PL" sz="2000" dirty="0"/>
              <a:t>• Stawianiu wszystkim uczniom wysokich wymagań dostosowanych do ich indywidualnych możliwości. </a:t>
            </a:r>
          </a:p>
          <a:p>
            <a:pPr marL="0" indent="0">
              <a:buNone/>
            </a:pPr>
            <a:r>
              <a:rPr lang="pl-PL" sz="2000" dirty="0"/>
              <a:t>Tworzeniu kółek zainteresowań, w ramach których uczniowie mogą wykonywać polecenia dostosowane do indywidualnych sposobów uczenia się, możliwości i zainteresowań. </a:t>
            </a:r>
          </a:p>
          <a:p>
            <a:pPr marL="0" indent="0">
              <a:buNone/>
            </a:pPr>
            <a:r>
              <a:rPr lang="pl-PL" sz="2000" dirty="0"/>
              <a:t>• Umożliwianiu uczniom poszerzania wiedzy w dziedzinach, które ich interesują. 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9633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1638" y="121845"/>
            <a:ext cx="10515600" cy="725444"/>
          </a:xfrm>
        </p:spPr>
        <p:txBody>
          <a:bodyPr>
            <a:normAutofit/>
          </a:bodyPr>
          <a:lstStyle/>
          <a:p>
            <a:r>
              <a:rPr lang="pl-PL" sz="2800" b="1" dirty="0"/>
              <a:t>Nauka i praktyka a indywidualizacja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1638" y="718278"/>
            <a:ext cx="11258725" cy="4351338"/>
          </a:xfrm>
        </p:spPr>
        <p:txBody>
          <a:bodyPr>
            <a:noAutofit/>
          </a:bodyPr>
          <a:lstStyle/>
          <a:p>
            <a:r>
              <a:rPr lang="pl-PL" sz="1800" b="1" dirty="0"/>
              <a:t>W ostatnim czasie pojawia się wiele dyskusji o tym, jaka powinna być nowoczesna szkoła. Mamy już tablice interaktywne, tablety, nowoczesne metody nauczania, e-podręczniki, bogate bazy zasobów dostępne on-line. </a:t>
            </a:r>
          </a:p>
          <a:p>
            <a:r>
              <a:rPr lang="pl-PL" sz="1800" b="1" dirty="0"/>
              <a:t>Cały czas jednak pozostaje poczucie niedosytu, jakby czegoś jeszcze brakowało… </a:t>
            </a:r>
          </a:p>
          <a:p>
            <a:r>
              <a:rPr lang="pl-PL" sz="1800" b="1" dirty="0"/>
              <a:t>Coraz częściej podkreśla się  konieczność personalizacji edukacji, czyli podejścia z szacunkiem do różnych stylów uczenia się. </a:t>
            </a:r>
          </a:p>
          <a:p>
            <a:r>
              <a:rPr lang="pl-PL" sz="1800" b="1" dirty="0"/>
              <a:t>Dziś już wiemy, że nie każdy jest w stanie uczyć się w warunkach, z jakimi szkoła tradycyjnie się kojarzy. </a:t>
            </a:r>
          </a:p>
          <a:p>
            <a:r>
              <a:rPr lang="pl-PL" sz="1800" dirty="0"/>
              <a:t>Nasze własne ,,menu” uczenia się mamy zakodowane już na </a:t>
            </a:r>
            <a:r>
              <a:rPr lang="pl-PL" sz="1800" b="1" dirty="0">
                <a:solidFill>
                  <a:srgbClr val="0070C0"/>
                </a:solidFill>
              </a:rPr>
              <a:t>poziomie neurologicznym</a:t>
            </a:r>
            <a:r>
              <a:rPr lang="pl-PL" sz="1800" dirty="0"/>
              <a:t>. Jest to takie biologiczne oprogramowanie, które określa kontekst, czyli indywidualne preferencje w zakresie odbierania i przetwarzania informacji. Oznacza to, że aby zwiększyć skuteczność uczenia się Uczniów i podnieść jakość nauczania w szkole, nie możemy wszystkich traktować w ten sam sposób.</a:t>
            </a:r>
            <a:r>
              <a:rPr lang="pl-PL" sz="1800" b="1" dirty="0"/>
              <a:t> </a:t>
            </a:r>
          </a:p>
          <a:p>
            <a:r>
              <a:rPr lang="pl-PL" sz="1800" dirty="0"/>
              <a:t>Każdy powinien poznać najlepszy dla siebie sposób uczenia się oraz swoje ograniczenia w tym względzie (czyli czego nie lubi, czego unika, a co go motywuje). </a:t>
            </a:r>
          </a:p>
          <a:p>
            <a:r>
              <a:rPr lang="pl-PL" sz="1800" dirty="0"/>
              <a:t>Dzięki temu ucząc się, można mieć realny wpływ na samodzielną organizację tego procesu oraz zwiększenie własnej efektywności. Pozwala to uczyć się szybciej, trwalej i niemal bezstresowo.</a:t>
            </a:r>
            <a:r>
              <a:rPr lang="pl-PL" sz="1800" b="1" dirty="0"/>
              <a:t> </a:t>
            </a:r>
          </a:p>
          <a:p>
            <a:r>
              <a:rPr lang="pl-PL" sz="1800" dirty="0"/>
              <a:t>We współczesnym świecie </a:t>
            </a:r>
            <a:r>
              <a:rPr lang="pl-PL" sz="1800" b="1" dirty="0">
                <a:solidFill>
                  <a:srgbClr val="0070C0"/>
                </a:solidFill>
              </a:rPr>
              <a:t>uczenie się jest jedną z kluczowych umiejętności</a:t>
            </a:r>
            <a:r>
              <a:rPr lang="pl-PL" sz="1800" dirty="0"/>
              <a:t>. </a:t>
            </a:r>
          </a:p>
          <a:p>
            <a:r>
              <a:rPr lang="pl-PL" sz="1800" dirty="0"/>
              <a:t>Przyspieszenie rozwoju cywilizacyjnego wymaga od nas ciągłej nauki, przez całe życie. </a:t>
            </a:r>
          </a:p>
          <a:p>
            <a:r>
              <a:rPr lang="pl-PL" sz="1800" b="1" dirty="0">
                <a:solidFill>
                  <a:srgbClr val="0070C0"/>
                </a:solidFill>
              </a:rPr>
              <a:t>Unia Europejska zakwalifikowała tę umiejętność do ośmiu Kompetencji Kluczowych, które znalazły się w dokumentach oświatowych państw europejskich. 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4864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264"/>
          </a:xfrm>
        </p:spPr>
        <p:txBody>
          <a:bodyPr>
            <a:normAutofit/>
          </a:bodyPr>
          <a:lstStyle/>
          <a:p>
            <a:r>
              <a:rPr lang="pl-PL" sz="2800" b="1" dirty="0"/>
              <a:t>Nauka i praktyka a indywidualizacja…cd.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1384" y="2220873"/>
            <a:ext cx="102553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Inteligencja a osiągnięcia uczniów…</a:t>
            </a:r>
          </a:p>
          <a:p>
            <a:r>
              <a:rPr lang="pl-PL" sz="1800" dirty="0"/>
              <a:t>Różnice w sposobie uczenia się były intuicyjnie wyczuwane od zawsze, ale dopiero dwudziesty  wiek przyniósł rozwój technologii i możliwości nieinwazyjnych pomiarów funkcjonowania mózgu. </a:t>
            </a:r>
          </a:p>
          <a:p>
            <a:r>
              <a:rPr lang="pl-PL" sz="1800" dirty="0"/>
              <a:t>Kolejne badania zwiększają wiedzę na temat różnic indywidualnych i efektywności uczenia się.</a:t>
            </a:r>
          </a:p>
          <a:p>
            <a:r>
              <a:rPr lang="pl-PL" sz="1800" dirty="0"/>
              <a:t> Niektórzy naukowcy chcą nawet powołania specjalnej gałęzi nauki, która zajmowałaby się tylko tym tematem, co pokazuje, jak ważne jest to zagadnienie.</a:t>
            </a:r>
          </a:p>
          <a:p>
            <a:r>
              <a:rPr lang="pl-PL" sz="1800" dirty="0"/>
              <a:t>W latach 70 dwudziestego wieku pojawiły się prace Howarda Gardnera, Tony </a:t>
            </a:r>
            <a:r>
              <a:rPr lang="pl-PL" sz="1800" dirty="0" err="1"/>
              <a:t>Buzana</a:t>
            </a:r>
            <a:r>
              <a:rPr lang="pl-PL" sz="1800" dirty="0"/>
              <a:t> i Roberta </a:t>
            </a:r>
            <a:r>
              <a:rPr lang="pl-PL" sz="1800" dirty="0" err="1"/>
              <a:t>Ornsteina</a:t>
            </a:r>
            <a:r>
              <a:rPr lang="pl-PL" sz="1800" dirty="0"/>
              <a:t>. </a:t>
            </a:r>
          </a:p>
          <a:p>
            <a:r>
              <a:rPr lang="pl-PL" sz="1800" b="1" dirty="0">
                <a:solidFill>
                  <a:srgbClr val="0070C0"/>
                </a:solidFill>
              </a:rPr>
              <a:t>Obalili oni mit dotyczący inteligencji i jej wpływu na życie człowieka. Okazało się, że nawet jej wysoki poziom nie gwarantuje sukcesów tak zawodowych, jak i osobistych. Te postulaty wywołały niemałą rewolucję.</a:t>
            </a:r>
          </a:p>
          <a:p>
            <a:endParaRPr lang="pl-PL" sz="1400" dirty="0"/>
          </a:p>
        </p:txBody>
      </p:sp>
      <p:pic>
        <p:nvPicPr>
          <p:cNvPr id="4" name="Picture 16" descr="http://www.kariera.com.pl/getattachment/d673faee-722e-4b2f-9d53-fdee79663a43/Wypalenie-zawodowe-dotyka-mlodych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3" y="305767"/>
            <a:ext cx="3669941" cy="19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9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8"/>
          </a:xfrm>
        </p:spPr>
        <p:txBody>
          <a:bodyPr>
            <a:noAutofit/>
          </a:bodyPr>
          <a:lstStyle/>
          <a:p>
            <a:r>
              <a:rPr lang="pl-PL" sz="2800" b="1" dirty="0"/>
              <a:t>Nauka i praktyka a indywidualizacja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132" y="1411556"/>
            <a:ext cx="11221527" cy="504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Spersonalizowana rzeczywistość</a:t>
            </a:r>
            <a:endParaRPr lang="pl-PL" sz="1800" dirty="0"/>
          </a:p>
          <a:p>
            <a:r>
              <a:rPr lang="pl-PL" sz="1800" dirty="0"/>
              <a:t>Dzisiejszy świat staje się coraz bardziej ,,krojony na miarę”. Praktycznie każdy aspekt życia jest dostosowany do Użytkownika. Zaczynając od jedzenia (np. dla wegetarian, bezglutenowe, produkty wzbogacane odpowiednimi witaminami i minerałami), poprzez ubrania (styl biurowy, casualowy, sportowy), po samochody (rodzinne, dla kobiet, dla biznesmenów, sportowe). A to tylko kilka przykładów. Ujednolicona edukacja, działająca ,,po omacku”, bez diagnozy stylu uczenia się Uczniów,  to zwyczajny anachronizm, który jako dominująca metoda pracy w szkole  powinien znaleźć się w… muzeum „starych praktyk edukacyjnych”.</a:t>
            </a:r>
          </a:p>
          <a:p>
            <a:pPr marL="0" indent="0">
              <a:buNone/>
            </a:pPr>
            <a:r>
              <a:rPr lang="pl-PL" sz="1800" b="1" dirty="0"/>
              <a:t>Style nauki</a:t>
            </a:r>
            <a:endParaRPr lang="pl-PL" sz="1800" dirty="0"/>
          </a:p>
          <a:p>
            <a:r>
              <a:rPr lang="pl-PL" sz="1800" b="1" dirty="0">
                <a:solidFill>
                  <a:srgbClr val="0070C0"/>
                </a:solidFill>
              </a:rPr>
              <a:t>Naukowcy zajmujący się efektywnym uczeniem się oraz inni badacze tematu - praktycy, są przekonani, że każdego można nauczyć wszystkiego. Trzeba tylko dobrać odpowiednie narzędzia. </a:t>
            </a:r>
          </a:p>
          <a:p>
            <a:r>
              <a:rPr lang="pl-PL" sz="1800" dirty="0"/>
              <a:t>Najprościej rzecz ujmując, osobiste style nauki zależą od dominującego zmysłu. </a:t>
            </a:r>
            <a:r>
              <a:rPr lang="pl-PL" sz="1800" b="1" dirty="0">
                <a:solidFill>
                  <a:srgbClr val="0070C0"/>
                </a:solidFill>
              </a:rPr>
              <a:t>Można więc mówić o wzrokowcach, słuchowcach, osobach o dominacji ruchowej czy uczuciowej. Każdy z nich ma swoje ulubione ,,kanały”, dzięki którym treści docierają efektywniej oraz takie, które blokują przyswajanie jakichkolwiek informacji.</a:t>
            </a:r>
            <a:r>
              <a:rPr lang="pl-PL" sz="1800" dirty="0"/>
              <a:t>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8729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875" y="38519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Program szkolenia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07875" y="2824286"/>
            <a:ext cx="73312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Spis treści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Indywidualizacja – wymagania Państwa wobec szkół.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Indywidualizacja kształcenia – charakterystyka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4.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	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Europejskie kompetencje kluczowe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5.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	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Metody nauczania-uczenia a indywidualizacja procesu nauczania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6.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	</a:t>
            </a:r>
            <a:r>
              <a:rPr kumimoji="0" lang="pl-PL" altLang="pl-PL" sz="2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Lekcja indywidualizująca – charakterystyka</a:t>
            </a:r>
            <a:endParaRPr kumimoji="0" lang="pl-PL" altLang="pl-PL" sz="2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C:\Documents and Settings\brs\Pulpit\1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9" y="365125"/>
            <a:ext cx="10715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6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0264"/>
          </a:xfrm>
        </p:spPr>
        <p:txBody>
          <a:bodyPr>
            <a:noAutofit/>
          </a:bodyPr>
          <a:lstStyle/>
          <a:p>
            <a:r>
              <a:rPr lang="pl-PL" sz="3200" b="1" dirty="0"/>
              <a:t>Zmiany…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0177" y="1497821"/>
            <a:ext cx="10515600" cy="4351338"/>
          </a:xfrm>
        </p:spPr>
        <p:txBody>
          <a:bodyPr>
            <a:normAutofit/>
          </a:bodyPr>
          <a:lstStyle/>
          <a:p>
            <a:r>
              <a:rPr lang="pl-PL" sz="1800" dirty="0"/>
              <a:t>Cyfrowa rzeczywistość ukształtowała nawyk dostosowywania wszystkiego do osobistych preferencji. Nowoczesna szkoła nie może pominąć tego aspektu milczeniem. </a:t>
            </a:r>
          </a:p>
          <a:p>
            <a:r>
              <a:rPr lang="pl-PL" sz="1800" dirty="0"/>
              <a:t>Mogąc przystosować edukację do własnych potrzeb i zainteresowań, można wyrazić siebie i swoją tożsamość. Standaryzacja i uniformizacja ustępują miejsca silnej potrzebie indywidualizacji.</a:t>
            </a:r>
          </a:p>
          <a:p>
            <a:r>
              <a:rPr lang="pl-PL" sz="1800" dirty="0"/>
              <a:t> Efektywna nauka wymaga dziś spojrzenia jednostkowego, a co za tym idzie zmian kulturowych i społecznych. </a:t>
            </a:r>
          </a:p>
          <a:p>
            <a:r>
              <a:rPr lang="pl-PL" sz="1800" dirty="0"/>
              <a:t>Masowe kształcenie, wzorowane na dziewiętnastowiecznym modelu fabryki, nie przystaje do dzisiejszego świata. </a:t>
            </a:r>
          </a:p>
          <a:p>
            <a:r>
              <a:rPr lang="pl-PL" sz="1800" dirty="0"/>
              <a:t>Ważniejsze jest wytworzenie aktywnej potrzeby nauki przez całe życie, nie tylko ,,pod testy”. Rolą szkoły nie może być tylko odpytywanie z zapamiętanych treści. </a:t>
            </a:r>
          </a:p>
          <a:p>
            <a:r>
              <a:rPr lang="pl-PL" sz="1800" dirty="0"/>
              <a:t>Dzięki wiedzy na temat własnego stylu uczenia Użytkownik-Uczeń będzie wiedział, jak osiągnąć osobisty sukces.</a:t>
            </a:r>
          </a:p>
          <a:p>
            <a:pPr marL="0" indent="0"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1800" b="1" dirty="0">
                <a:solidFill>
                  <a:srgbClr val="0070C0"/>
                </a:solidFill>
              </a:rPr>
              <a:t>Czy Polska szkoła jest ta to gotowa?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6361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1850" y="2474387"/>
            <a:ext cx="81407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4.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 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Europejskie kompetencje kluczowe</a:t>
            </a:r>
            <a:endParaRPr kumimoji="0" lang="pl-PL" altLang="pl-PL" sz="4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kk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45" y="3610474"/>
            <a:ext cx="3184736" cy="30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6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Dlaczego kompetencje kluczowe są ważne?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39693"/>
            <a:ext cx="106973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Dążenie do powiązania edukacji z życiem i z przyszłością</a:t>
            </a:r>
          </a:p>
          <a:p>
            <a:pPr marL="0" indent="0">
              <a:buNone/>
            </a:pPr>
            <a:r>
              <a:rPr lang="pl-PL" sz="2000" dirty="0"/>
              <a:t>Uczenie się przez całe życie jako warunek powodzenia w życiu:</a:t>
            </a:r>
          </a:p>
          <a:p>
            <a:r>
              <a:rPr lang="pl-PL" sz="2000" dirty="0"/>
              <a:t>Zalecenie Parlamentu Europejskiego jako przejaw troski o przyszłość Europejczyków</a:t>
            </a:r>
          </a:p>
          <a:p>
            <a:r>
              <a:rPr lang="pl-PL" sz="2000" dirty="0"/>
              <a:t>Kompetencje kluczowe jako narzędzie i przedmiot programu uczenia się przez całe życie</a:t>
            </a:r>
          </a:p>
          <a:p>
            <a:r>
              <a:rPr lang="pl-PL" sz="2000" dirty="0"/>
              <a:t>Kompetencje kluczowe jako cele kształcenia i wychowania w polskiej szkole</a:t>
            </a:r>
          </a:p>
          <a:p>
            <a:r>
              <a:rPr lang="pl-PL" sz="2000" dirty="0"/>
              <a:t>Kompetencje kluczowe jako przesłanka dla kształtowania postaw nauczyciel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30" descr="C:\Users\Marek\Pictures\2091624_success_succeed_business_money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9381" y="4542462"/>
            <a:ext cx="2692399" cy="17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13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Czym są kompetencje kluczowe?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75" y="1690688"/>
            <a:ext cx="1141475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Kompetencje zdefiniowano w Zaleceniu Parlamentu Europejskiego i Rady z dn. 18 grudnia 2006 r. w sprawie kompetencji kluczowych w procesie uczenia się przez całe życie (2006/962/WE) jako połączenie:</a:t>
            </a:r>
          </a:p>
          <a:p>
            <a:r>
              <a:rPr lang="pl-PL" sz="2000" dirty="0"/>
              <a:t>wiedzy</a:t>
            </a:r>
          </a:p>
          <a:p>
            <a:r>
              <a:rPr lang="pl-PL" sz="2000" dirty="0"/>
              <a:t>umiejętności</a:t>
            </a:r>
          </a:p>
          <a:p>
            <a:r>
              <a:rPr lang="pl-PL" sz="2000" dirty="0"/>
              <a:t>postaw odpowiednich do sytuacji:</a:t>
            </a:r>
          </a:p>
          <a:p>
            <a:pPr lvl="1"/>
            <a:r>
              <a:rPr lang="pl-PL" sz="2000" dirty="0"/>
              <a:t>uważanych za niezbędne dla potrzeb samorealizacji</a:t>
            </a:r>
          </a:p>
          <a:p>
            <a:pPr lvl="1"/>
            <a:r>
              <a:rPr lang="pl-PL" sz="2000" dirty="0"/>
              <a:t>aktywnego obywatelstwa </a:t>
            </a:r>
          </a:p>
          <a:p>
            <a:pPr lvl="1"/>
            <a:r>
              <a:rPr lang="pl-PL" sz="2000" dirty="0"/>
              <a:t>integracji społecznej </a:t>
            </a:r>
          </a:p>
          <a:p>
            <a:pPr lvl="1"/>
            <a:r>
              <a:rPr lang="pl-PL" sz="2000" dirty="0"/>
              <a:t>zatrudnienia</a:t>
            </a:r>
          </a:p>
          <a:p>
            <a:pPr marL="0" indent="0">
              <a:buNone/>
            </a:pPr>
            <a:r>
              <a:rPr lang="pl-PL" sz="2000" dirty="0"/>
              <a:t>Kompetencje kluczowe to ramy określające nowe umiejętności podstawowe uzyskiwane w procesie uczenia się przez całe życie. </a:t>
            </a:r>
          </a:p>
          <a:p>
            <a:pPr marL="0" indent="0">
              <a:buNone/>
            </a:pPr>
            <a:r>
              <a:rPr lang="pl-PL" sz="2000" dirty="0"/>
              <a:t>Kompetencje kluczowe to te których wszystkie osoby potrzebują do samorealizacji i rozwoju osobistego, bycia aktywnym obywatelem, integracji społecznej i zatrudnienia.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9411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8 europejskich kompetencji kluczowych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1. Porozumiewanie się w języku ojczystym </a:t>
            </a:r>
          </a:p>
          <a:p>
            <a:pPr marL="0" indent="0">
              <a:buNone/>
            </a:pPr>
            <a:r>
              <a:rPr lang="pl-PL" sz="2000" dirty="0"/>
              <a:t>2. Porozumiewanie się w językach obcych</a:t>
            </a:r>
          </a:p>
          <a:p>
            <a:pPr marL="0" indent="0">
              <a:buNone/>
            </a:pPr>
            <a:r>
              <a:rPr lang="pl-PL" sz="2000" dirty="0"/>
              <a:t>3. Kompetencje matematyczne i podstawowe kompetencje naukowo - techniczne</a:t>
            </a:r>
          </a:p>
          <a:p>
            <a:pPr marL="0" indent="0">
              <a:buNone/>
            </a:pPr>
            <a:r>
              <a:rPr lang="pl-PL" sz="2000" dirty="0"/>
              <a:t>4. Kompetencje informatyczne</a:t>
            </a:r>
          </a:p>
          <a:p>
            <a:pPr marL="0" indent="0">
              <a:buNone/>
            </a:pPr>
            <a:r>
              <a:rPr lang="pl-PL" sz="2000" dirty="0"/>
              <a:t>5. Umiejętność uczenia się</a:t>
            </a:r>
          </a:p>
          <a:p>
            <a:pPr marL="0" indent="0">
              <a:buNone/>
            </a:pPr>
            <a:r>
              <a:rPr lang="pl-PL" sz="2000" dirty="0"/>
              <a:t>6. Kompetencje społeczne i obywatelskie </a:t>
            </a:r>
          </a:p>
          <a:p>
            <a:pPr marL="0" indent="0">
              <a:buNone/>
            </a:pPr>
            <a:r>
              <a:rPr lang="pl-PL" sz="2000" dirty="0"/>
              <a:t>7. Inicjatywność i przedsiębiorczość </a:t>
            </a:r>
          </a:p>
          <a:p>
            <a:pPr marL="0" indent="0">
              <a:buNone/>
            </a:pPr>
            <a:r>
              <a:rPr lang="pl-PL" sz="2000" dirty="0"/>
              <a:t>8. Świadomość i ekspresja kulturalna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Owal 3"/>
          <p:cNvSpPr/>
          <p:nvPr/>
        </p:nvSpPr>
        <p:spPr>
          <a:xfrm>
            <a:off x="8618747" y="4001294"/>
            <a:ext cx="2066098" cy="201506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72337"/>
              <a:satOff val="-2780"/>
              <a:lumOff val="9770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8488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8 kompetencji kluczowych - cechy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Wszystkie są jednakowo ważne dla rozwoju osobistego</a:t>
            </a:r>
          </a:p>
          <a:p>
            <a:r>
              <a:rPr lang="pl-PL" sz="2000" dirty="0"/>
              <a:t>Niektóre są przekrojowe lub interdyscyplinarne (np. znajomość technologii  Informacyjno- komunikacyjnych, przedsiębiorczość, umiejętności obywatelskie, ekspresja kulturowa)</a:t>
            </a:r>
          </a:p>
          <a:p>
            <a:r>
              <a:rPr lang="pl-PL" sz="2000" dirty="0"/>
              <a:t>Są ze sobą powiązane lub się częściowo pokrywają. </a:t>
            </a:r>
          </a:p>
          <a:p>
            <a:r>
              <a:rPr lang="pl-PL" sz="2000" dirty="0"/>
              <a:t>Umiejętności wynikające z jednej, wspierają biegłość w innej. </a:t>
            </a:r>
          </a:p>
          <a:p>
            <a:pPr lvl="1"/>
            <a:r>
              <a:rPr lang="pl-PL" sz="2000" dirty="0"/>
              <a:t>Umiejętności językowe (sprawność czytania, pisania), matematyczne i w zakresie (TIK) to podstawa uczenia się; </a:t>
            </a:r>
          </a:p>
          <a:p>
            <a:pPr lvl="1"/>
            <a:r>
              <a:rPr lang="pl-PL" sz="2000" dirty="0"/>
              <a:t>Umiejętność uczenia się sprzyja wszelkim innym aktywnościom edukacyjnej </a:t>
            </a:r>
          </a:p>
          <a:p>
            <a:r>
              <a:rPr lang="pl-PL" sz="2000" dirty="0"/>
              <a:t>Niektóre sprawności są kluczowe dla wszystkich 8 kompetencji (np. krytyczne myślenie, kreatywność, inicjatywność, rozwiązywanie problemów, ocena ryzyka, podejmowanie decyzji, kierowanie emocjami)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01948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-55211" y="636655"/>
            <a:ext cx="6424956" cy="5503389"/>
          </a:xfrm>
          <a:prstGeom prst="rect">
            <a:avLst/>
          </a:prstGeom>
        </p:spPr>
      </p:pic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0249" y="1293960"/>
            <a:ext cx="6101751" cy="48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5308"/>
            <a:ext cx="6106970" cy="5771205"/>
          </a:xfrm>
          <a:prstGeom prst="rect">
            <a:avLst/>
          </a:prstGeom>
        </p:spPr>
      </p:pic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6106970" y="2173856"/>
            <a:ext cx="5848710" cy="26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Nowa podstawa kładzie nacisk na rozwijanie kompetencji kluczowych. Dokument wprowadza we wstępnej części, czyli części dotyczącej wszystkich etapów edukacyjnych, pojęcie umiejętności podstawowych (ściśle powiązanych z kompetencjami kluczowymi), które są niezbędne dla poznania i zrozumienia otaczającej nas rzeczywistości. </a:t>
            </a:r>
          </a:p>
          <a:p>
            <a:r>
              <a:rPr lang="pl-PL" sz="2000" dirty="0"/>
              <a:t>Aby umożliwić uczniom rozwijanie umiejętności podstawowych, stosowane zadania językowe wymagają kształcenia umiejętności myślenia, czyli obserwacji, porównywania, klasyfikowania informacji, analizowania, interpretowania i wyciągania wniosków oraz oceniania, w tym również świadomego oceniania własnych postępów w nauce.</a:t>
            </a:r>
          </a:p>
          <a:p>
            <a:pPr marL="0" indent="0">
              <a:buNone/>
            </a:pPr>
            <a:r>
              <a:rPr lang="pl-PL" sz="2000" dirty="0"/>
              <a:t>Dodatkowo, aby spełnić wyżej opisane wymogi należy stosować aktywne formy pracy na lekcji, np. </a:t>
            </a:r>
          </a:p>
          <a:p>
            <a:r>
              <a:rPr lang="pl-PL" sz="2000" dirty="0"/>
              <a:t>pracę nad projektami, </a:t>
            </a:r>
          </a:p>
          <a:p>
            <a:r>
              <a:rPr lang="pl-PL" sz="2000" dirty="0"/>
              <a:t>prezentacje plakatów przygotowanych przez uczniów, </a:t>
            </a:r>
          </a:p>
          <a:p>
            <a:r>
              <a:rPr lang="pl-PL" sz="2000" dirty="0"/>
              <a:t>pracę w parach i grupach oraz </a:t>
            </a:r>
          </a:p>
          <a:p>
            <a:r>
              <a:rPr lang="pl-PL" sz="2000" dirty="0"/>
              <a:t>wycieczki w terenie, gdzie dzieci mogą doświadczyć nowych rzeczy, a nie tylko o nich dowiedzieć się od nauczyciela.</a:t>
            </a:r>
          </a:p>
          <a:p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>
            <a:normAutofit/>
          </a:bodyPr>
          <a:lstStyle/>
          <a:p>
            <a:r>
              <a:rPr lang="pl-PL" sz="2800" b="1" dirty="0"/>
              <a:t>Czym są kompetencje kluczowe w podstawie programowej?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07819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Podstawa programowa - charakterystyka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63" y="1690688"/>
            <a:ext cx="11577711" cy="5167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u="sng" dirty="0"/>
              <a:t>Cele zmian programowo-organizacyjnych w kształceniu ogólnym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- Poprawa efektów kształcenia </a:t>
            </a:r>
          </a:p>
          <a:p>
            <a:pPr marL="0" indent="0">
              <a:buNone/>
            </a:pPr>
            <a:r>
              <a:rPr lang="pl-PL" dirty="0"/>
              <a:t>- Precyzyjne opisanie wymagań ogólnych oraz wymagań szczegółowych dla poszczególnych przedmiotów na wszystkich etapach edukacyjnych </a:t>
            </a:r>
          </a:p>
          <a:p>
            <a:pPr marL="0" indent="0">
              <a:buNone/>
            </a:pPr>
            <a:r>
              <a:rPr lang="pl-PL" dirty="0"/>
              <a:t>- Rozwijanie kompetencji kluczowych </a:t>
            </a:r>
          </a:p>
          <a:p>
            <a:pPr marL="0" indent="0">
              <a:buNone/>
            </a:pPr>
            <a:r>
              <a:rPr lang="pl-PL" dirty="0"/>
              <a:t>- Dostosowanie kształcenia do wymogów gospodarki opartej na wiedzy oraz potrzeb rynku pracy </a:t>
            </a:r>
          </a:p>
          <a:p>
            <a:pPr marL="0" indent="0">
              <a:buNone/>
            </a:pPr>
            <a:r>
              <a:rPr lang="pl-PL" dirty="0"/>
              <a:t>- Indywidualizacja procesu nauczania i wychowywania </a:t>
            </a:r>
          </a:p>
          <a:p>
            <a:pPr marL="0" indent="0">
              <a:buNone/>
            </a:pPr>
            <a:r>
              <a:rPr lang="pl-PL" dirty="0"/>
              <a:t>- Dostosowanie oferty edukacyjnej do zainteresowań i predyspozycji uczniów </a:t>
            </a:r>
          </a:p>
          <a:p>
            <a:pPr marL="0" indent="0">
              <a:buNone/>
            </a:pPr>
            <a:r>
              <a:rPr lang="pl-PL" dirty="0"/>
              <a:t>- Przygotowanie uczniów do sprawnego funkcjonowania w świecie współczesnym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Podstawa programowa – kształcenia ogólnego - określa zakres celów oraz treści kształcenia (zajęcia edukacyjne) - określa czego szkoła jest zobowiązana nauczyć przeciętnego ucznia </a:t>
            </a:r>
          </a:p>
          <a:p>
            <a:pPr marL="0" indent="0">
              <a:buNone/>
            </a:pPr>
            <a:r>
              <a:rPr lang="pl-PL" dirty="0"/>
              <a:t>- wiedza i umiejętności (po każdym etapie edukacyjnym) </a:t>
            </a:r>
          </a:p>
          <a:p>
            <a:pPr marL="0" indent="0">
              <a:buNone/>
            </a:pPr>
            <a:r>
              <a:rPr lang="pl-PL" dirty="0"/>
              <a:t>- wnioskowanie i rozumowanie </a:t>
            </a:r>
          </a:p>
          <a:p>
            <a:pPr marL="0" indent="0">
              <a:buNone/>
            </a:pPr>
            <a:r>
              <a:rPr lang="pl-PL" dirty="0"/>
              <a:t>- umiejętności kluczowe.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3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1850" y="2650471"/>
            <a:ext cx="103285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</a:t>
            </a:r>
            <a:r>
              <a:rPr kumimoji="0" lang="pl-PL" altLang="pl-PL" sz="4000" b="1" i="0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Indywidualizacja – wymagania Państwa wobec szkół.</a:t>
            </a:r>
            <a:endParaRPr kumimoji="0" lang="pl-PL" altLang="pl-PL" sz="4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041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Podstawa programowa - charakterystyka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166" y="1479673"/>
            <a:ext cx="11577711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u="sng" dirty="0"/>
              <a:t>Proces czy efekt?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Stara podstawa programowa koncentrowała się na opisie procesu kształcenia. </a:t>
            </a:r>
          </a:p>
          <a:p>
            <a:pPr marL="0" indent="0">
              <a:buNone/>
            </a:pPr>
            <a:r>
              <a:rPr lang="pl-PL" sz="2000" dirty="0"/>
              <a:t>Dla zróżnicowanych populacji uczniów centralny opis procesu kształcenia nie zdaje egzaminu, bo proces musi też być zróżnicowany.</a:t>
            </a:r>
          </a:p>
          <a:p>
            <a:pPr marL="0" indent="0">
              <a:buNone/>
            </a:pPr>
            <a:r>
              <a:rPr lang="pl-PL" sz="2000" dirty="0"/>
              <a:t>Dlatego nowa podstawa programowa formułuje treści nauczania w języku efektów kształcenia.</a:t>
            </a:r>
          </a:p>
          <a:p>
            <a:pPr marL="0" indent="0">
              <a:buNone/>
            </a:pPr>
            <a:r>
              <a:rPr lang="pl-PL" sz="2000" dirty="0"/>
              <a:t>Taki opis jest zbieżny z ideą europejskich ram kwalifikacji*. Ramy te pozwolą ustalać relacje między kwalifikacjami zdobytymi w różnych krajach Unii Europejskiej.</a:t>
            </a:r>
          </a:p>
          <a:p>
            <a:pPr marL="0" indent="0">
              <a:buNone/>
            </a:pPr>
            <a:r>
              <a:rPr lang="pl-PL" sz="2000" dirty="0"/>
              <a:t>* zalecenie Parlamentu Europejskiego i Rady Europy z dnia 23 kwietnia 2008 r. w sprawie ustanowienia europejskich ram kwalifikacji dla uczenia się przez całe życie (2008/C111/01).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67141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/>
              <a:t>Europejskie kompetencje kluczowe w podstawie programowej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1491175"/>
            <a:ext cx="10805160" cy="4685788"/>
          </a:xfrm>
        </p:spPr>
        <p:txBody>
          <a:bodyPr>
            <a:noAutofit/>
          </a:bodyPr>
          <a:lstStyle/>
          <a:p>
            <a:pPr lvl="0" fontAlgn="base"/>
            <a:r>
              <a:rPr lang="pl-PL" sz="2000" b="1" dirty="0"/>
              <a:t>czytanie</a:t>
            </a:r>
            <a:r>
              <a:rPr lang="pl-PL" sz="2000" dirty="0"/>
              <a:t> – umiejętność rozumienia, wykorzystywania i refleksyjnego przetwarzania tekstów, w tym tekstów kultury, prowadząca do osiągnięcia własnych celów, rozwoju osobowego oraz aktywnego uczestnictwa w życiu społ.;</a:t>
            </a:r>
          </a:p>
          <a:p>
            <a:pPr lvl="0" fontAlgn="base"/>
            <a:r>
              <a:rPr lang="pl-PL" sz="2000" b="1" dirty="0"/>
              <a:t>myślenie matematyczne</a:t>
            </a:r>
            <a:r>
              <a:rPr lang="pl-PL" sz="2000" dirty="0"/>
              <a:t> – umiejętność wykorzystania narzędzi matematyki w życiu codziennym oraz formułowania sądów opartych na rozumowaniu matematycznym;</a:t>
            </a:r>
          </a:p>
          <a:p>
            <a:pPr lvl="0" fontAlgn="base"/>
            <a:r>
              <a:rPr lang="pl-PL" sz="2000" b="1" dirty="0"/>
              <a:t>myślenie naukowe</a:t>
            </a:r>
            <a:r>
              <a:rPr lang="pl-PL" sz="2000" dirty="0"/>
              <a:t> – umiejętność wykorzystania wiedzy o charakterze naukowym do identyfikowania i rozwiązywania problemów, a także formuło-</a:t>
            </a:r>
            <a:r>
              <a:rPr lang="pl-PL" sz="2000" dirty="0" err="1"/>
              <a:t>wania</a:t>
            </a:r>
            <a:r>
              <a:rPr lang="pl-PL" sz="2000" dirty="0"/>
              <a:t> wniosków opartych na obserwacjach empirycznych dotyczących przyrody i społeczeństwa;</a:t>
            </a:r>
          </a:p>
          <a:p>
            <a:pPr lvl="0" fontAlgn="base"/>
            <a:r>
              <a:rPr lang="pl-PL" sz="2000" b="1" dirty="0"/>
              <a:t>umiejętność komunikowania się w języku ojczystym i w językach obcych</a:t>
            </a:r>
            <a:r>
              <a:rPr lang="pl-PL" sz="2000" dirty="0"/>
              <a:t>, zarówno w mowie, jak i w piśmie;</a:t>
            </a:r>
          </a:p>
          <a:p>
            <a:pPr lvl="0"/>
            <a:r>
              <a:rPr lang="pl-PL" sz="2000" dirty="0"/>
              <a:t>umiejętność sprawnego posługiwania się nowoczesnymi </a:t>
            </a:r>
            <a:r>
              <a:rPr lang="pl-PL" sz="2000" b="1" dirty="0"/>
              <a:t>technologiami informacyjno-komunikacyjnymi</a:t>
            </a:r>
            <a:r>
              <a:rPr lang="pl-PL" sz="2000" dirty="0"/>
              <a:t>;</a:t>
            </a:r>
          </a:p>
          <a:p>
            <a:pPr lvl="0"/>
            <a:r>
              <a:rPr lang="pl-PL" sz="2000" dirty="0"/>
              <a:t>umiejętność wyszukiwania, selekcjonowania i krytycznej </a:t>
            </a:r>
            <a:r>
              <a:rPr lang="pl-PL" sz="2000" b="1" dirty="0"/>
              <a:t>analizy informacji</a:t>
            </a:r>
            <a:r>
              <a:rPr lang="pl-PL" sz="2000" dirty="0"/>
              <a:t>;</a:t>
            </a:r>
          </a:p>
          <a:p>
            <a:pPr lvl="0"/>
            <a:r>
              <a:rPr lang="pl-PL" sz="2000" dirty="0"/>
              <a:t>umiejętność rozpoznawania własnych potrzeb edukacyjnych oraz </a:t>
            </a:r>
            <a:r>
              <a:rPr lang="pl-PL" sz="2000" b="1" dirty="0"/>
              <a:t>uczenia się</a:t>
            </a:r>
            <a:r>
              <a:rPr lang="pl-PL" sz="2000" dirty="0"/>
              <a:t>;</a:t>
            </a:r>
          </a:p>
          <a:p>
            <a:pPr lvl="0"/>
            <a:r>
              <a:rPr lang="pl-PL" sz="2000" dirty="0"/>
              <a:t>umiejętność pracy </a:t>
            </a:r>
            <a:r>
              <a:rPr lang="pl-PL" sz="2000" b="1" dirty="0"/>
              <a:t>zespołowej</a:t>
            </a:r>
            <a:r>
              <a:rPr lang="pl-PL" sz="20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3992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Diagnoza typów uczniów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1850" y="4597852"/>
            <a:ext cx="10515600" cy="1500187"/>
          </a:xfrm>
        </p:spPr>
        <p:txBody>
          <a:bodyPr/>
          <a:lstStyle/>
          <a:p>
            <a:r>
              <a:rPr lang="pl-PL" dirty="0"/>
              <a:t>Jak rozpoznać ich predyspozycje osobowościowe i kompetencyjne?</a:t>
            </a:r>
          </a:p>
          <a:p>
            <a:r>
              <a:rPr lang="pl-PL" dirty="0"/>
              <a:t>Praktyczne wskazówki!</a:t>
            </a:r>
          </a:p>
        </p:txBody>
      </p:sp>
    </p:spTree>
    <p:extLst>
      <p:ext uri="{BB962C8B-B14F-4D97-AF65-F5344CB8AC3E}">
        <p14:creationId xmlns:p14="http://schemas.microsoft.com/office/powerpoint/2010/main" val="294831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1" y="18520"/>
            <a:ext cx="5732073" cy="50812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7" y="5099740"/>
            <a:ext cx="5576797" cy="14317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051" y="223906"/>
            <a:ext cx="5987252" cy="63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8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19" y="401192"/>
            <a:ext cx="5340110" cy="61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1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/>
              <a:t>Style reprezentacyjne tzw. systemy wewnętrznego postrzegania rzeczywistości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847526" y="1844827"/>
          <a:ext cx="8568956" cy="4841911"/>
        </p:xfrm>
        <a:graphic>
          <a:graphicData uri="http://schemas.openxmlformats.org/drawingml/2006/table">
            <a:tbl>
              <a:tblPr firstRow="1" firstCol="1" bandRow="1"/>
              <a:tblGrid>
                <a:gridCol w="2142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WSKAŹNIKI</a:t>
                      </a:r>
                      <a:endParaRPr lang="pl-PL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SYSTEM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WZROKOWY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pl-PL" sz="1400" b="1" i="0" u="none" strike="noStrike" spc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2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SYSTEM</a:t>
                      </a:r>
                      <a:endParaRPr lang="pl-PL" sz="1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SŁUCHOWY</a:t>
                      </a:r>
                      <a:endParaRPr lang="pl-PL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pl-PL" sz="1400" b="1" i="0" u="none" strike="noStrike" spc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  <a:p>
                      <a:pPr indent="-3429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SYSTEM</a:t>
                      </a:r>
                      <a:endParaRPr lang="pl-PL" sz="1400" dirty="0">
                        <a:effectLst/>
                        <a:latin typeface="Arial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CZUCIOWY</a:t>
                      </a:r>
                      <a:endParaRPr lang="pl-PL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Tempo mówienia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Szybkie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średnie, rytmiczne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wolne z pauzami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Ton głosu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Wysoki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średni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niski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Lokalizacja emisji głosu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gardło i / lub jama ustna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klatka piersiowa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brzuch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Rodzaj oddychania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szczytami płuc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środkowo-żebrowy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przeponowy (brzuszny)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Wysokość wykonywanych gestów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nad głową i/ lub na poziomie oczu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na poziomie ust i/ lub gardła i/ lub piersi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na poziomie brzucha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Inne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odchylanie głowy do tyłu, mrużenie oczu</a:t>
                      </a:r>
                      <a:endParaRPr lang="pl-PL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dotykanie ust, gardła, klatki piersiowej, cmokanie, klaskanie</a:t>
                      </a:r>
                      <a:endParaRPr lang="pl-PL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Dotykanie brzucha</a:t>
                      </a:r>
                      <a:endParaRPr lang="pl-PL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72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0" y="79433"/>
            <a:ext cx="7518321" cy="67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6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43" y="198947"/>
            <a:ext cx="5860380" cy="54599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7" y="198947"/>
            <a:ext cx="5486310" cy="36003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7" y="3674853"/>
            <a:ext cx="5704710" cy="23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2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44" y="0"/>
            <a:ext cx="10107912" cy="67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80962"/>
            <a:ext cx="100965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Indywidualizacja procesu nauczania i wychowania w szkołach zgodnie z potrzebami i możliwościami rozwojowymi uczniów, w tym uczniów z niepełnosprawnościami 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Nauczyciel jest obowiązany indywidualizować pracę z uczniem na obowiązkowych i dodatkowych zajęciach edukacyjnych, odpowiednio do potrzeb rozwojowych i edukacyjnych oraz możliwości psychofizycznych ucznia. </a:t>
            </a:r>
          </a:p>
          <a:p>
            <a:r>
              <a:rPr lang="pl-PL" sz="2000" dirty="0">
                <a:solidFill>
                  <a:srgbClr val="0070C0"/>
                </a:solidFill>
              </a:rPr>
              <a:t>Obowiązek indywidualizacji procesu nauczania został wskazany w przepisach ustawy o systemie oświaty, których uszczegółowieniem są regulacje zawarte w rozporządzeniach Ministra Edukacji Narodowej dotyczących podstawy programowej kształcenia ogólnego, warunków i sposobu oceniania, klasyfikowania i promowania uczniów i słuchaczy oraz przeprowadzania sprawdzianów i egzaminów, organizowania kształcenia specjalnego, organizacji pomocy psychologiczno-pedagogicznej i nadzoru pedagogicznego. </a:t>
            </a:r>
          </a:p>
          <a:p>
            <a:r>
              <a:rPr lang="pl-PL" sz="2000" dirty="0"/>
              <a:t>Indywidualizacja przejawia się w dostosowywaniu do potrzeb i możliwości uczniów strategii edukacyjnych i wychowawczych, wykorzystywanych w codziennej pracy z uczniem, na każdych zajęciach prowadzonych przez nauczycieli. </a:t>
            </a:r>
          </a:p>
        </p:txBody>
      </p:sp>
    </p:spTree>
    <p:extLst>
      <p:ext uri="{BB962C8B-B14F-4D97-AF65-F5344CB8AC3E}">
        <p14:creationId xmlns:p14="http://schemas.microsoft.com/office/powerpoint/2010/main" val="857712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33350"/>
            <a:ext cx="9944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55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7" y="277681"/>
            <a:ext cx="5372819" cy="65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4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08" y="154917"/>
            <a:ext cx="5175847" cy="64316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7" y="566619"/>
            <a:ext cx="44958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19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5"/>
            <a:ext cx="5888584" cy="43549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144" y="1206371"/>
            <a:ext cx="6208415" cy="43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2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76200"/>
            <a:ext cx="103251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4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73" y="23633"/>
            <a:ext cx="5515840" cy="68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8068" y="2650471"/>
            <a:ext cx="111231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5.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 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Metody nauczania- uczenia a indywidualizacja procesu nauczania</a:t>
            </a:r>
            <a:endParaRPr kumimoji="0" lang="pl-PL" altLang="pl-PL" sz="4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6236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973" y="3323480"/>
            <a:ext cx="11084160" cy="11684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Klasyczny Nauczyciel, tutor, </a:t>
            </a:r>
            <a:r>
              <a:rPr lang="pl-PL" sz="4000" b="1" dirty="0" err="1">
                <a:solidFill>
                  <a:srgbClr val="002060"/>
                </a:solidFill>
              </a:rPr>
              <a:t>coach</a:t>
            </a:r>
            <a:r>
              <a:rPr lang="pl-PL" sz="4000" b="1" dirty="0">
                <a:solidFill>
                  <a:srgbClr val="002060"/>
                </a:solidFill>
              </a:rPr>
              <a:t>, mentor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–  wybór i dostosowanie roli nauczyciela do osobowości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- rozwój zawodowy nauczyciela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6C204-4D5D-40AA-BF69-1AAB7E50161D}" type="slidenum">
              <a:rPr lang="pl-PL" altLang="pl-PL" smtClean="0"/>
              <a:pPr>
                <a:defRPr/>
              </a:pPr>
              <a:t>47</a:t>
            </a:fld>
            <a:endParaRPr lang="pl-PL" altLang="pl-PL"/>
          </a:p>
        </p:txBody>
      </p:sp>
      <p:cxnSp>
        <p:nvCxnSpPr>
          <p:cNvPr id="7" name="Łącznik prosty 5"/>
          <p:cNvCxnSpPr/>
          <p:nvPr/>
        </p:nvCxnSpPr>
        <p:spPr>
          <a:xfrm>
            <a:off x="819973" y="4748548"/>
            <a:ext cx="9496849" cy="0"/>
          </a:xfrm>
          <a:prstGeom prst="line">
            <a:avLst/>
          </a:prstGeom>
          <a:ln w="38100" cmpd="sng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Cj043004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87" y="5125617"/>
            <a:ext cx="1941827" cy="15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9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4129" y="562106"/>
            <a:ext cx="6081263" cy="1142225"/>
          </a:xfrm>
        </p:spPr>
        <p:txBody>
          <a:bodyPr>
            <a:normAutofit fontScale="90000"/>
          </a:bodyPr>
          <a:lstStyle/>
          <a:p>
            <a:pPr algn="r"/>
            <a:r>
              <a:rPr lang="pl-PL" sz="2931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mbria Math" pitchFamily="18" charset="0"/>
                <a:cs typeface="Arial" pitchFamily="34" charset="0"/>
              </a:rPr>
              <a:t>Pragmatyka współcześnie stosowanych metod nauczania - uczenia się</a:t>
            </a:r>
            <a:br>
              <a:rPr lang="pl-PL" sz="2931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mbria Math" pitchFamily="18" charset="0"/>
                <a:cs typeface="Arial" pitchFamily="34" charset="0"/>
              </a:rPr>
            </a:br>
            <a:endParaRPr lang="pl-PL" sz="2931" b="1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452" y="2057233"/>
            <a:ext cx="9918931" cy="4131441"/>
          </a:xfrm>
        </p:spPr>
        <p:txBody>
          <a:bodyPr>
            <a:normAutofit fontScale="92500" lnSpcReduction="20000"/>
          </a:bodyPr>
          <a:lstStyle/>
          <a:p>
            <a:pPr marL="130274" indent="0">
              <a:buNone/>
            </a:pPr>
            <a:r>
              <a:rPr lang="pl-PL" dirty="0"/>
              <a:t>Dynamika zmian na rynku usług edukacyjnych – na każdym poziomie edukacji powoduje rozwój i różnicowanie się metod stosowanych w procesie nauczania - uczenia się.</a:t>
            </a:r>
          </a:p>
          <a:p>
            <a:pPr marL="130274" indent="0">
              <a:buNone/>
            </a:pPr>
            <a:r>
              <a:rPr lang="pl-PL" dirty="0"/>
              <a:t>Do metod najczęściej stosowanych należą: </a:t>
            </a:r>
          </a:p>
          <a:p>
            <a:pPr lvl="0"/>
            <a:r>
              <a:rPr lang="pl-PL" dirty="0"/>
              <a:t>- nauczanie klasyczne, </a:t>
            </a:r>
          </a:p>
          <a:p>
            <a:pPr lvl="0"/>
            <a:r>
              <a:rPr lang="pl-PL" dirty="0"/>
              <a:t>- </a:t>
            </a:r>
            <a:r>
              <a:rPr lang="pl-PL" dirty="0" err="1"/>
              <a:t>tutoring</a:t>
            </a:r>
            <a:r>
              <a:rPr lang="pl-PL" dirty="0"/>
              <a:t>, </a:t>
            </a:r>
          </a:p>
          <a:p>
            <a:pPr lvl="0"/>
            <a:r>
              <a:rPr lang="pl-PL" dirty="0"/>
              <a:t>- mentoring,</a:t>
            </a:r>
          </a:p>
          <a:p>
            <a:pPr lvl="0"/>
            <a:r>
              <a:rPr lang="pl-PL" dirty="0"/>
              <a:t>- coaching. </a:t>
            </a:r>
          </a:p>
          <a:p>
            <a:pPr marL="130274" indent="0">
              <a:buNone/>
            </a:pPr>
            <a:r>
              <a:rPr lang="pl-PL" dirty="0"/>
              <a:t>Metody te, w aspekcie pragmatycznym, różnią się głównie akcentowaniem wpływu procesów nauczania i uczenia się na efektywność edukowania.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6C204-4D5D-40AA-BF69-1AAB7E50161D}" type="slidenum">
              <a:rPr lang="pl-PL" altLang="pl-PL" smtClean="0"/>
              <a:pPr>
                <a:defRPr/>
              </a:pPr>
              <a:t>48</a:t>
            </a:fld>
            <a:endParaRPr lang="pl-PL" altLang="pl-PL"/>
          </a:p>
        </p:txBody>
      </p:sp>
      <p:cxnSp>
        <p:nvCxnSpPr>
          <p:cNvPr id="6" name="Łącznik prosty 5"/>
          <p:cNvCxnSpPr/>
          <p:nvPr/>
        </p:nvCxnSpPr>
        <p:spPr>
          <a:xfrm>
            <a:off x="3496385" y="1704331"/>
            <a:ext cx="6870267" cy="0"/>
          </a:xfrm>
          <a:prstGeom prst="line">
            <a:avLst/>
          </a:prstGeom>
          <a:ln w="38100" cmpd="sng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284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987" y="474426"/>
            <a:ext cx="6894604" cy="1142225"/>
          </a:xfrm>
        </p:spPr>
        <p:txBody>
          <a:bodyPr/>
          <a:lstStyle/>
          <a:p>
            <a:pPr algn="r"/>
            <a:r>
              <a:rPr lang="pl-PL" sz="2931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mbria Math" pitchFamily="18" charset="0"/>
                <a:cs typeface="Arial" pitchFamily="34" charset="0"/>
              </a:rPr>
              <a:t>Proces  nauczania - uczenia się a złożoność zadania i warunków jego realizacji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6C204-4D5D-40AA-BF69-1AAB7E50161D}" type="slidenum">
              <a:rPr lang="pl-PL" altLang="pl-PL" smtClean="0"/>
              <a:pPr>
                <a:defRPr/>
              </a:pPr>
              <a:t>49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www.simplygrow.pl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3496385" y="1704331"/>
            <a:ext cx="6870267" cy="0"/>
          </a:xfrm>
          <a:prstGeom prst="line">
            <a:avLst/>
          </a:prstGeom>
          <a:ln w="38100" cmpd="sng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36534" y="2201104"/>
            <a:ext cx="9230117" cy="38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4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rmAutofit/>
          </a:bodyPr>
          <a:lstStyle/>
          <a:p>
            <a:r>
              <a:rPr lang="pl-PL" sz="3200" b="1" dirty="0"/>
              <a:t>Indywidualizacja…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4902" y="1515074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Nauczyciel powinien umożliwić uczniom wybór sposobów osiągania celów i metod zdobywania wiedzy i umiejętności poprzez dostosowywanie tempa zajęć, metod i form pracy, tak by zarówno angażować każdego ucznia z osobna, jak i organizować pracę całej klasy. </a:t>
            </a:r>
          </a:p>
          <a:p>
            <a:r>
              <a:rPr lang="pl-PL" sz="2000" b="1" dirty="0">
                <a:solidFill>
                  <a:srgbClr val="0070C0"/>
                </a:solidFill>
              </a:rPr>
              <a:t>Indywidualizacja jest przede wszystkim sposobem pracy z każdym uczniem, w tym ze specjalnymi potrzebami edukacyjnymi, w każdym oddziale i na każdych zajęciach.</a:t>
            </a:r>
          </a:p>
          <a:p>
            <a:endParaRPr lang="pl-PL" sz="2000" b="1" dirty="0">
              <a:solidFill>
                <a:srgbClr val="0070C0"/>
              </a:solidFill>
            </a:endParaRPr>
          </a:p>
          <a:p>
            <a:r>
              <a:rPr lang="pl-PL" sz="2000" i="1" dirty="0"/>
              <a:t>W podstawie programowej wskazano rozwiązania sprzyjające indywidualizacji procesu nauczania, jak np. obserwowanie i odkrywanie przez nauczyciela uzdolnień ucznia oraz ich rozwijanie, organizowanie przez szkołę zajęć zwiększających szanse edukacyjne uczniów zdolnych oraz uczniów mających trudności w nauce, wykorzystywanie pasji poznawczej uczniów, dostosowywanie wymagań do możliwości uczniów oraz taką organizację kształcenia w szkołach ponadgimnazjalnych, która zapewnia uczniom (liceum ogólnokształcące i technikum) możliwość nauki w zakresie rozszerzonym wybranych przedmiotów odpowiadających ich zainteresowaniom i potrzebom edukacyjnym.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75697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9343" y="274507"/>
            <a:ext cx="7664071" cy="1142225"/>
          </a:xfrm>
        </p:spPr>
        <p:txBody>
          <a:bodyPr>
            <a:normAutofit fontScale="90000"/>
          </a:bodyPr>
          <a:lstStyle/>
          <a:p>
            <a:pPr algn="r"/>
            <a:r>
              <a:rPr lang="pl-PL" sz="2931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mbria Math" pitchFamily="18" charset="0"/>
                <a:cs typeface="Arial" pitchFamily="34" charset="0"/>
              </a:rPr>
              <a:t>Procesowo-personalne wyznaczniki metod nauczania - uczenia się w aspekcie ich efek­tywności.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6C204-4D5D-40AA-BF69-1AAB7E50161D}" type="slidenum">
              <a:rPr lang="pl-PL" altLang="pl-PL" smtClean="0"/>
              <a:pPr>
                <a:defRPr/>
              </a:pPr>
              <a:t>50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www.simplygrow.pl</a:t>
            </a: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83" y="2268274"/>
            <a:ext cx="8531169" cy="3587698"/>
          </a:xfrm>
          <a:prstGeom prst="rect">
            <a:avLst/>
          </a:prstGeom>
        </p:spPr>
      </p:pic>
      <p:cxnSp>
        <p:nvCxnSpPr>
          <p:cNvPr id="7" name="Łącznik prosty 5"/>
          <p:cNvCxnSpPr/>
          <p:nvPr/>
        </p:nvCxnSpPr>
        <p:spPr>
          <a:xfrm>
            <a:off x="2824863" y="1704331"/>
            <a:ext cx="7541788" cy="0"/>
          </a:xfrm>
          <a:prstGeom prst="line">
            <a:avLst/>
          </a:prstGeom>
          <a:ln w="38100" cmpd="sng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MCj042982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386406"/>
            <a:ext cx="1078302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362" y="227103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</a:rPr>
              <a:t>Nauczanie w znaczeniu klasycznym</a:t>
            </a:r>
            <a:r>
              <a:rPr lang="pl-PL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660" y="1756614"/>
            <a:ext cx="10515600" cy="4351338"/>
          </a:xfrm>
        </p:spPr>
        <p:txBody>
          <a:bodyPr>
            <a:noAutofit/>
          </a:bodyPr>
          <a:lstStyle/>
          <a:p>
            <a:r>
              <a:rPr lang="pl-PL" sz="1800" dirty="0"/>
              <a:t>to </a:t>
            </a:r>
            <a:r>
              <a:rPr lang="pl-PL" sz="1600" dirty="0"/>
              <a:t>planowe</a:t>
            </a:r>
            <a:r>
              <a:rPr lang="pl-PL" sz="1800" dirty="0"/>
              <a:t>, systematyczne i bezpośrednie kierowanie procesem uczenia się. </a:t>
            </a:r>
          </a:p>
          <a:p>
            <a:r>
              <a:rPr lang="pl-PL" sz="1800" dirty="0"/>
              <a:t>W procesie tym stosowane są instrumenty nauczania, tj. tworzenie warunków do przyswojenia przez uczniów określonego zasobu wia­domości, umiejętności i nawyków, a także instrumenty kontroli, dzięki której proces nauczania - uczenia się może być racjonalizowany wskutek wprowadzania korekt edukacyjnych.</a:t>
            </a:r>
          </a:p>
          <a:p>
            <a:r>
              <a:rPr lang="pl-PL" sz="1800" dirty="0"/>
              <a:t> Klasyczny proces nauczania - uczenia się składa się więc z czynności nauczania, w drugiej kolejności zaś z czynności uczenia się. Systematyczna, prowa­dzona na bieżąco kontrola w procesie nauczania klasycznego pozwala na ciągłe wpro­wadzanie korekt i zwiększanie racjonalności procesu nauczenia. </a:t>
            </a:r>
          </a:p>
          <a:p>
            <a:r>
              <a:rPr lang="pl-PL" sz="1800" dirty="0"/>
              <a:t>Jeżeli planowanie i organizowanie uczenia oraz kierowanie uczeniem się uczniów ma doprowadzić do pożądanych wyników, nauczyciel musi zdawać sobie sprawę, na czym polega jego kierownicza rola w tym procesie.  </a:t>
            </a:r>
          </a:p>
          <a:p>
            <a:r>
              <a:rPr lang="pl-PL" sz="1800" dirty="0"/>
              <a:t>Instrumenty stosowane w procesie klasycznego na­uczania - uczenia się sprawdzają się w przypadku prostych (łatwych), powtarzalnych zadań edukacyjnych i prowadzą do opanowania nowego materiału, porządkowania go, pogłębiania go i utrwalania. </a:t>
            </a:r>
          </a:p>
          <a:p>
            <a:r>
              <a:rPr lang="pl-PL" sz="1800" dirty="0"/>
              <a:t>Wszystko to sprawia, że klasyczne nauczanie stano­wi podstawowy proces zinstytucjonalizowanego oddziaływania dydaktyczno-wycho­wawczego na dzieci, młodzież i dorosłych. Realizowane jest w systemie klasowo-lek­cyjnym, zazwyczaj bardzo długim, w postaci tzw. obowiązku szkolnego</a:t>
            </a:r>
          </a:p>
        </p:txBody>
      </p:sp>
    </p:spTree>
    <p:extLst>
      <p:ext uri="{BB962C8B-B14F-4D97-AF65-F5344CB8AC3E}">
        <p14:creationId xmlns:p14="http://schemas.microsoft.com/office/powerpoint/2010/main" val="959612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091" y="0"/>
            <a:ext cx="10772775" cy="140546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Coaching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5856" y="1405467"/>
            <a:ext cx="10753725" cy="4656666"/>
          </a:xfrm>
        </p:spPr>
        <p:txBody>
          <a:bodyPr>
            <a:normAutofit/>
          </a:bodyPr>
          <a:lstStyle/>
          <a:p>
            <a:r>
              <a:rPr lang="pl-PL" sz="2000" dirty="0"/>
              <a:t>Coaching jako metoda jest układem partnerskim, w którym kompetentny </a:t>
            </a:r>
            <a:r>
              <a:rPr lang="pl-PL" sz="2000" dirty="0" err="1"/>
              <a:t>coach</a:t>
            </a:r>
            <a:r>
              <a:rPr lang="pl-PL" sz="2000" dirty="0"/>
              <a:t> wspiera </a:t>
            </a:r>
            <a:r>
              <a:rPr lang="pl-PL" sz="2000" dirty="0" err="1"/>
              <a:t>coachowaną</a:t>
            </a:r>
            <a:r>
              <a:rPr lang="pl-PL" sz="2000" dirty="0"/>
              <a:t> osobę w rozwoju prywatnym lub zawodowym, a także </a:t>
            </a:r>
            <a:r>
              <a:rPr lang="pl-PL" sz="2000" dirty="0" err="1"/>
              <a:t>coachowany</a:t>
            </a:r>
            <a:r>
              <a:rPr lang="pl-PL" sz="2000" dirty="0"/>
              <a:t> zespół w rozwoju relacji organizacyjnych i grupowych.</a:t>
            </a:r>
          </a:p>
          <a:p>
            <a:r>
              <a:rPr lang="pl-PL" sz="2000" dirty="0"/>
              <a:t>Proces coachingu powoduje, że </a:t>
            </a:r>
            <a:r>
              <a:rPr lang="pl-PL" sz="2000" dirty="0" err="1"/>
              <a:t>coachowani</a:t>
            </a:r>
            <a:r>
              <a:rPr lang="pl-PL" sz="2000" dirty="0"/>
              <a:t> koncentrują się na własnych poten­cjalnych kompetencjach umożliwiających indywidualnie lub zespołowo osiąganie subiektywnie ważnych celów. </a:t>
            </a:r>
          </a:p>
          <a:p>
            <a:r>
              <a:rPr lang="pl-PL" sz="2000" dirty="0" err="1"/>
              <a:t>Coachowany</a:t>
            </a:r>
            <a:r>
              <a:rPr lang="pl-PL" sz="2000" dirty="0"/>
              <a:t>, tj. osoba lub zespół, określa przedmiot coachingu, czyli zakres zainteresowań i kompetencji, na których skoncentruje pro­ces samorozwoju, i wyznacza strukturę procesu uczenia się. </a:t>
            </a:r>
            <a:r>
              <a:rPr lang="pl-PL" sz="2000" dirty="0" err="1"/>
              <a:t>Coach</a:t>
            </a:r>
            <a:r>
              <a:rPr lang="pl-PL" sz="2000" dirty="0"/>
              <a:t> zadaje pytania, słucha odpowiedzi, przedstawia pomysły, sugeruje rozwiązania, które mogą pomóc </a:t>
            </a:r>
            <a:r>
              <a:rPr lang="pl-PL" sz="2000" dirty="0" err="1"/>
              <a:t>coachowanemu</a:t>
            </a:r>
            <a:r>
              <a:rPr lang="pl-PL" sz="2000" dirty="0"/>
              <a:t> w identyfikacji oraz zaspokajaniu potrzeb i kompetencji. </a:t>
            </a:r>
          </a:p>
          <a:p>
            <a:r>
              <a:rPr lang="pl-PL" sz="2000" dirty="0"/>
              <a:t>W węższym znaczeniu coaching rozumiany jest zatem jako wyznaczany przez </a:t>
            </a:r>
            <a:r>
              <a:rPr lang="pl-PL" sz="2000" dirty="0" err="1"/>
              <a:t>coachowanego</a:t>
            </a:r>
            <a:r>
              <a:rPr lang="pl-PL" sz="2000" dirty="0"/>
              <a:t> pro­ces, w którym </a:t>
            </a:r>
            <a:r>
              <a:rPr lang="pl-PL" sz="2000" dirty="0" err="1"/>
              <a:t>coach</a:t>
            </a:r>
            <a:r>
              <a:rPr lang="pl-PL" sz="2000" dirty="0"/>
              <a:t> zwiększa efektywność samorozwoju kompetencji </a:t>
            </a:r>
            <a:r>
              <a:rPr lang="pl-PL" sz="2000" dirty="0" err="1"/>
              <a:t>coachowanego</a:t>
            </a:r>
            <a:r>
              <a:rPr lang="pl-PL" sz="2000" dirty="0"/>
              <a:t> przez interaktywne, intelektualnie i emocjonalnie, inspirowanie i wspieranie samo- uczenia się </a:t>
            </a:r>
            <a:r>
              <a:rPr lang="pl-PL" sz="2000" dirty="0" err="1"/>
              <a:t>coachowanego</a:t>
            </a:r>
            <a:r>
              <a:rPr lang="pl-PL" sz="2000" dirty="0"/>
              <a:t> (osoby lub zespołu).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007292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291" y="143933"/>
            <a:ext cx="10772775" cy="719667"/>
          </a:xfrm>
        </p:spPr>
        <p:txBody>
          <a:bodyPr/>
          <a:lstStyle/>
          <a:p>
            <a:r>
              <a:rPr lang="pl-PL" sz="3200" b="1" dirty="0" err="1">
                <a:solidFill>
                  <a:srgbClr val="002060"/>
                </a:solidFill>
              </a:rPr>
              <a:t>Tutoring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291" y="863600"/>
            <a:ext cx="11839576" cy="4287732"/>
          </a:xfrm>
        </p:spPr>
        <p:txBody>
          <a:bodyPr>
            <a:noAutofit/>
          </a:bodyPr>
          <a:lstStyle/>
          <a:p>
            <a:r>
              <a:rPr lang="pl-PL" sz="2000" dirty="0" err="1"/>
              <a:t>Tutoring</a:t>
            </a:r>
            <a:r>
              <a:rPr lang="pl-PL" sz="2000" dirty="0"/>
              <a:t> sprzyja indywidualizowaniu organizacji pracy ucznia i motywuje do stałego rozwoju, daje także możliwość regularnego konsulto­wania wyników pracy ucznia z tutorem. Współpraca z tutorem rozwija umiejętność analizy materiału oraz interpretacji faktów, wzmacnia umiejętności rozwiązywania problemów oraz uczy asertywności w prezentacji własnego punktu widzenia. </a:t>
            </a:r>
            <a:r>
              <a:rPr lang="pl-PL" sz="2000" dirty="0" err="1"/>
              <a:t>Tutoring</a:t>
            </a:r>
            <a:r>
              <a:rPr lang="pl-PL" sz="2000" dirty="0"/>
              <a:t>, zgodnie z koncepcją autora, jest procesem realizowanym według re­guł „5 I”. Reguły te określają zakres instrumentów stosowanych w tym procesie. Poszczególne reguły wyznaczają pojęcia rozpoczynające się na literę: „I”:</a:t>
            </a:r>
          </a:p>
          <a:p>
            <a:pPr lvl="0"/>
            <a:r>
              <a:rPr lang="pl-PL" sz="2000" dirty="0"/>
              <a:t>1) indywidualizacja procesu edukowania to zasada podstawowa, która oznacza, że tutor dostrzega odrębność osobniczą uczniów i dostosowuje do tego zróżnicowa­nia proces kształcenia, zgodnie z zasadą </a:t>
            </a:r>
            <a:r>
              <a:rPr lang="pl-PL" sz="2000" dirty="0" err="1"/>
              <a:t>ekwifinalizmu</a:t>
            </a:r>
            <a:r>
              <a:rPr lang="pl-PL" sz="2000" dirty="0"/>
              <a:t> dydaktycznego;</a:t>
            </a:r>
          </a:p>
          <a:p>
            <a:pPr lvl="0"/>
            <a:r>
              <a:rPr lang="pl-PL" sz="2000" dirty="0"/>
              <a:t>2) identyfikacja osoby edukowanej oznacza zdefiniowanie jej potrzeb, silnych i sła­bych stron, a więc możliwości rozwojowych;</a:t>
            </a:r>
          </a:p>
          <a:p>
            <a:pPr lvl="0"/>
            <a:r>
              <a:rPr lang="pl-PL" sz="2000" dirty="0"/>
              <a:t>3) intelektualizacja procesu edukowania oznacza, że tutor, uwzględniając profil in­telektualny ucznia, dostosowuje instrumenty edukacyjne, kładąc nacisk na rozwój twórczego myślenia;</a:t>
            </a:r>
          </a:p>
          <a:p>
            <a:pPr lvl="0"/>
            <a:r>
              <a:rPr lang="pl-PL" sz="2000" dirty="0"/>
              <a:t>4) integracja środków nauczania, wynikająca z holistycznego postrzegania dyspo­zycji osobniczych </a:t>
            </a:r>
            <a:r>
              <a:rPr lang="pl-PL" sz="2000" dirty="0" err="1"/>
              <a:t>tutorowanego</a:t>
            </a:r>
            <a:r>
              <a:rPr lang="pl-PL" sz="2000" dirty="0"/>
              <a:t>, oznacza konieczność integrowania procesu na­uczania - uczenia się z praktyką;</a:t>
            </a:r>
          </a:p>
          <a:p>
            <a:pPr lvl="0"/>
            <a:r>
              <a:rPr lang="pl-PL" sz="2000" dirty="0"/>
              <a:t>5) instytucjonalizacja wynikająca z faktu, że </a:t>
            </a:r>
            <a:r>
              <a:rPr lang="pl-PL" sz="2000" dirty="0" err="1"/>
              <a:t>tutoring</a:t>
            </a:r>
            <a:r>
              <a:rPr lang="pl-PL" sz="2000" dirty="0"/>
              <a:t> jest realizowany w obrębie instytucji edukacyjnych, a ostatnio coraz częściej w obrębie firm biznesowych.</a:t>
            </a:r>
          </a:p>
          <a:p>
            <a:r>
              <a:rPr lang="pl-PL" sz="2000" dirty="0"/>
              <a:t>Efektywny </a:t>
            </a:r>
            <a:r>
              <a:rPr lang="pl-PL" sz="2000" dirty="0" err="1"/>
              <a:t>tutoring</a:t>
            </a:r>
            <a:r>
              <a:rPr lang="pl-PL" sz="2000" dirty="0"/>
              <a:t> może przynieść kilka korzyści: zapewnia podmiotowe trakto­wanie ucznia, wysoką jakość zindywidualizowanego kształcenia młodych elit, wpro­wadza ucznia w świat samodzielności.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41282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516467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002060"/>
                </a:solidFill>
              </a:rPr>
              <a:t>Mentoring…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224" y="1435946"/>
            <a:ext cx="10891309" cy="5066453"/>
          </a:xfrm>
        </p:spPr>
        <p:txBody>
          <a:bodyPr>
            <a:normAutofit/>
          </a:bodyPr>
          <a:lstStyle/>
          <a:p>
            <a:r>
              <a:rPr lang="pl-PL" sz="2000" dirty="0"/>
              <a:t>Mentor wykorzystuje w procesie nauczania - uczenia się unikalną wiedzę i umiejętności wynikające z wieloletniego doświadczenia zawo­dowego. </a:t>
            </a:r>
          </a:p>
          <a:p>
            <a:r>
              <a:rPr lang="pl-PL" sz="2000" dirty="0"/>
              <a:t>Mianem mentora określa się człowieka, który dzięki swoim kompetencjom i doświadczeniu w danej dziedzinie życia jest zawodowym wzorem do naśladowa­nia. Jego zadanie to wspieranie rozwoju osobistego podopiecznego przez przedsta­wianie mu sprawdzonych pomysłów i rozwiązań. </a:t>
            </a:r>
          </a:p>
          <a:p>
            <a:r>
              <a:rPr lang="pl-PL" sz="2000" dirty="0"/>
              <a:t>Mentor ma być przewodnikiem pomagającym podopiecznym w znajdywaniu kierunku rozwoju, wspiera ten rozwój przez udzielanie odpowiedzi na zadawane pytania, pomaga w rozwiązywaniu trud­nych sytuacji, delikatnie podpowiada, dzięki czemu podopieczny sam może znaleźć rozwiązanie. </a:t>
            </a:r>
          </a:p>
          <a:p>
            <a:r>
              <a:rPr lang="pl-PL" sz="2000" dirty="0"/>
              <a:t>Mentoring to narzędzie wspierające rozwój kariery zawodowej. Jest on osobistą relacją między mentorem a podopiecznym. Opiera się na wzajemnym za­ufaniu i szacunku. </a:t>
            </a:r>
          </a:p>
          <a:p>
            <a:r>
              <a:rPr lang="pl-PL" sz="2000" dirty="0"/>
              <a:t>Mentoring to relacja oparta na spotkaniu dwóch indywidualności. W procesie mentoringu uczeń świadomie korzysta z doświadczeń i wiedzy mentora dla własnego rozwoju. </a:t>
            </a:r>
          </a:p>
          <a:p>
            <a:r>
              <a:rPr lang="pl-PL" sz="2000" dirty="0"/>
              <a:t>Mentor przekazuje wiedzę o tym, jak samemu się rozwijać i doskonalić, jednocześnie aktywnie słuchając podopiecznego, który swoim zaanga­żowaniem wzbogaca i dynamizuje proces rozwoju zawodowych kompetencji.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63131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1850" y="2474387"/>
            <a:ext cx="98070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6638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6. 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pl-PL" altLang="pl-PL" sz="40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Lekcja indywidualizująca – charakterystyka</a:t>
            </a:r>
            <a:endParaRPr kumimoji="0" lang="pl-PL" altLang="pl-PL" sz="40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6638925" algn="r"/>
              </a:tabLst>
            </a:pPr>
            <a:endParaRPr kumimoji="0" lang="pl-PL" altLang="pl-PL" sz="4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Obraz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56" y="3412886"/>
            <a:ext cx="3052410" cy="330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49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/>
              <a:t>Orientacja na kompetencjach każdego ucznia….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Aby w czasie lekcji możliwe było indywidualne wsparcie i ocena każdego ucznia, należy równie mocno koncentrować się na kompetencjach, co na treściach kształcenia. </a:t>
            </a:r>
          </a:p>
          <a:p>
            <a:r>
              <a:rPr lang="pl-PL" sz="2000" dirty="0"/>
              <a:t>Kompetencje stanowią powiązanie pomiędzy wiedzą i umiejętnościami. </a:t>
            </a:r>
          </a:p>
          <a:p>
            <a:r>
              <a:rPr lang="pl-PL" sz="2000" dirty="0"/>
              <a:t>Kompetencje umożliwiają uporanie się z zadaniami i sytuacjami, które wymagają skutecznego odwołania się do posiadanej wiedzy.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pPr marL="0" indent="0" algn="ctr">
              <a:buNone/>
            </a:pPr>
            <a:r>
              <a:rPr lang="pl-PL" sz="2000" b="1" dirty="0">
                <a:solidFill>
                  <a:srgbClr val="002060"/>
                </a:solidFill>
              </a:rPr>
              <a:t>Kompetencja = wiedza + umiejętności + postawa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430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857" y="209851"/>
            <a:ext cx="10515600" cy="790814"/>
          </a:xfrm>
        </p:spPr>
        <p:txBody>
          <a:bodyPr>
            <a:normAutofit/>
          </a:bodyPr>
          <a:lstStyle/>
          <a:p>
            <a:r>
              <a:rPr lang="pl-PL" sz="3200" b="1" dirty="0"/>
              <a:t>Otwarcie lekcji…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857" y="1000666"/>
            <a:ext cx="11756366" cy="5693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Otwarte formy nauczania mogą wspierać indywidualizację nauczania na poziomie organizacyjnym. Najbardziej godne polecenia formy to: metoda stacji, plan tygodniowy, ośrodki pracy, metoda portfolio, nauczanie przez cele. Wspomniane „otwarcie” lekcji oznacza przekazanie uczniom swobody dokonywania wyboru w następujących obszarach: 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Kiedy? (czas)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dirty="0"/>
              <a:t>Uczeń decyduje, kiedy i w jakiej kolejności wykona określone zadania. Pozwala to uwzględnić indywidualne tempo uczenia się. Dzieci płynnie przechodzą od zadania do zadania, a każde z nich spędza na zadaniu dokładnie tyle czasu, ile potrzebuje.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Ile? (ilość)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dirty="0"/>
              <a:t>Uczeń decyduje, ile zadań wykona. Również dzięki temu uwzględnione jest indywidualne tempo pracy, a dziecko uczy się realistycznej oceny własnych możliwości.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Jak dużo? (jakość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Uczeń decyduje o poziomie trudności lub obszerności wykonania zadania (np. przy pisaniu wypracowania).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Jak? (sposób)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dirty="0"/>
              <a:t>Uczeń decyduje o formie wykonania zadania. Wymaga to uprzedniego zapoznania dzieci z różnymi technikami (np. wypracowanie, nagranie, przedstawienie, mapa myśli), aby mogły same dokonywać późniejszych wyborów.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Z kim? (forma społeczna)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dirty="0"/>
              <a:t>Uczeń decyduje, czy dane zadanie wykona samodzielnie, w parze lub w grupie. Może też samodzielnie wybierać sobie konkretne osoby, z którymi chce współpracować przy zadaniu.</a:t>
            </a:r>
          </a:p>
          <a:p>
            <a:pPr lvl="0"/>
            <a:r>
              <a:rPr lang="pl-PL" b="1" dirty="0">
                <a:solidFill>
                  <a:srgbClr val="002060"/>
                </a:solidFill>
              </a:rPr>
              <a:t>Gdzie? (miejsce)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dirty="0"/>
              <a:t>Uczeń decyduje, w którym miejscu w klasie chce wykonać zadanie. Wymaga przyzwolenia na swobodne poruszanie się po klasie, możliwość pracy przy ławce lub na podłodze (np. na rozwijanym dywaniku jak w klasach </a:t>
            </a:r>
            <a:r>
              <a:rPr lang="pl-PL" dirty="0" err="1"/>
              <a:t>montessoriańskich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dirty="0">
                <a:solidFill>
                  <a:srgbClr val="002060"/>
                </a:solidFill>
              </a:rPr>
              <a:t>Nauczyciel decyduje, jak bardzo „otworzy” swoją lekcję i ile swobody wyboru udostępni swoim uczniom.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1342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351" y="1"/>
            <a:ext cx="10515600" cy="914400"/>
          </a:xfrm>
        </p:spPr>
        <p:txBody>
          <a:bodyPr>
            <a:normAutofit/>
          </a:bodyPr>
          <a:lstStyle/>
          <a:p>
            <a:r>
              <a:rPr lang="pl-PL" sz="2800" b="1" dirty="0"/>
              <a:t>Nowe role nauczyciela i ucznia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4351" y="914400"/>
            <a:ext cx="11957649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Efektywna indywidualizacja nauczania w czasie lekcji wymaga nowego podejścia do roli nauczyciela i ucznia w procesie uczenia (się). </a:t>
            </a:r>
            <a:r>
              <a:rPr lang="pl-PL" sz="1800" b="1" dirty="0">
                <a:solidFill>
                  <a:srgbClr val="002060"/>
                </a:solidFill>
              </a:rPr>
              <a:t>Nauczyciel przestaje stać w centrum akcji, przekazując inicjatywę i odpowiedzialność za uczenie się właśnie uczniom.</a:t>
            </a:r>
          </a:p>
          <a:p>
            <a:pPr marL="0" indent="0">
              <a:buNone/>
            </a:pPr>
            <a:r>
              <a:rPr lang="pl-PL" sz="1800" b="1" dirty="0"/>
              <a:t>Nauczyciel: </a:t>
            </a:r>
            <a:endParaRPr lang="pl-PL" sz="1800" dirty="0"/>
          </a:p>
          <a:p>
            <a:pPr lvl="0"/>
            <a:r>
              <a:rPr lang="pl-PL" sz="1800" dirty="0"/>
              <a:t>Darzy ucznia zaufaniem</a:t>
            </a:r>
          </a:p>
          <a:p>
            <a:pPr lvl="0"/>
            <a:r>
              <a:rPr lang="pl-PL" sz="1800" dirty="0"/>
              <a:t>Organizuje i moderuje</a:t>
            </a:r>
          </a:p>
          <a:p>
            <a:pPr lvl="0"/>
            <a:r>
              <a:rPr lang="pl-PL" sz="1800" dirty="0"/>
              <a:t>Towarzyszy i wspiera samodzielną naukę każdego ucznia</a:t>
            </a:r>
          </a:p>
          <a:p>
            <a:pPr lvl="0"/>
            <a:r>
              <a:rPr lang="pl-PL" sz="1800" dirty="0"/>
              <a:t>Dopuszcza błędy i samodzielne eksperymentowanie ucznia w dochodzeniu do wiedzy</a:t>
            </a:r>
          </a:p>
          <a:p>
            <a:pPr lvl="0"/>
            <a:r>
              <a:rPr lang="pl-PL" sz="1800" dirty="0"/>
              <a:t>Prowadzi ucznia poprzez dobrane ćwiczenia i wyznaczone cele</a:t>
            </a:r>
          </a:p>
          <a:p>
            <a:pPr lvl="0"/>
            <a:r>
              <a:rPr lang="pl-PL" sz="1800" dirty="0"/>
              <a:t>Diagnozuje i daje informację zwrotną </a:t>
            </a:r>
            <a:r>
              <a:rPr lang="pl-PL" sz="1800" dirty="0">
                <a:sym typeface="Symbol" panose="05050102010706020507" pitchFamily="18" charset="2"/>
              </a:rPr>
              <a:t></a:t>
            </a:r>
            <a:r>
              <a:rPr lang="pl-PL" sz="1800" dirty="0"/>
              <a:t> Przejmuje odpowiedzialność za własny proces uczenia się</a:t>
            </a:r>
          </a:p>
          <a:p>
            <a:pPr marL="0" indent="0">
              <a:buNone/>
            </a:pPr>
            <a:r>
              <a:rPr lang="pl-PL" sz="1800" b="1" dirty="0"/>
              <a:t>Uczeń:</a:t>
            </a:r>
            <a:endParaRPr lang="pl-PL" sz="1800" dirty="0"/>
          </a:p>
          <a:p>
            <a:pPr lvl="0"/>
            <a:r>
              <a:rPr lang="pl-PL" sz="1800" dirty="0"/>
              <a:t>Staje się aktywny</a:t>
            </a:r>
          </a:p>
          <a:p>
            <a:pPr lvl="0"/>
            <a:r>
              <a:rPr lang="pl-PL" sz="1800" dirty="0"/>
              <a:t>Samodzielnie planuje, pracuje i tworzy</a:t>
            </a:r>
          </a:p>
          <a:p>
            <a:pPr lvl="0"/>
            <a:r>
              <a:rPr lang="pl-PL" sz="1800" dirty="0"/>
              <a:t>Współpracuje w grupie, uczy się od innych</a:t>
            </a:r>
          </a:p>
          <a:p>
            <a:pPr lvl="0"/>
            <a:r>
              <a:rPr lang="pl-PL" sz="1800" dirty="0"/>
              <a:t>Stosuje swoją wiedzę w praktyce i rozwiązuje bardziej złożone zadania</a:t>
            </a:r>
          </a:p>
          <a:p>
            <a:pPr lvl="0"/>
            <a:r>
              <a:rPr lang="pl-PL" sz="1800" dirty="0"/>
              <a:t>Monitoruje własne postępy w nauce</a:t>
            </a:r>
          </a:p>
          <a:p>
            <a:pPr lvl="0"/>
            <a:r>
              <a:rPr lang="pl-PL" sz="1800" dirty="0"/>
              <a:t>Ocenia siebie względem wyznaczonych celów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52699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351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3000" b="1" dirty="0"/>
              <a:t>Praca indywidualna ucznia = praca własna ucznia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10551" y="2506662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1" u="sng" dirty="0"/>
              <a:t>Główne zasady pracy indywidualnej:</a:t>
            </a:r>
            <a:br>
              <a:rPr lang="pl-PL" sz="1800" dirty="0"/>
            </a:br>
            <a:r>
              <a:rPr lang="pl-PL" sz="1800" dirty="0"/>
              <a:t>• dzieci dbają o porządek i materiały</a:t>
            </a:r>
            <a:br>
              <a:rPr lang="pl-PL" sz="1800" dirty="0"/>
            </a:br>
            <a:r>
              <a:rPr lang="pl-PL" sz="1800" dirty="0"/>
              <a:t>• dzieci wybierają miejsce pracy (stolik, dywanik na podłodze)</a:t>
            </a:r>
            <a:br>
              <a:rPr lang="pl-PL" sz="1800" dirty="0"/>
            </a:br>
            <a:r>
              <a:rPr lang="pl-PL" sz="1800" dirty="0"/>
              <a:t>• dzieci wybierają materiał i zadanie, które chcą wykonać</a:t>
            </a:r>
            <a:br>
              <a:rPr lang="pl-PL" sz="1800" dirty="0"/>
            </a:br>
            <a:r>
              <a:rPr lang="pl-PL" sz="1800" dirty="0"/>
              <a:t>• liczba dzieci mogących pracować razem zostaje ograniczona przez nauczyciela</a:t>
            </a:r>
            <a:br>
              <a:rPr lang="pl-PL" sz="1800" dirty="0"/>
            </a:br>
            <a:r>
              <a:rPr lang="pl-PL" sz="1800" dirty="0"/>
              <a:t>• dzieci mówią do siebie szeptem, cicho przemieszczają się po sali</a:t>
            </a:r>
            <a:br>
              <a:rPr lang="pl-PL" sz="1800" dirty="0"/>
            </a:br>
            <a:r>
              <a:rPr lang="pl-PL" sz="1800" dirty="0"/>
              <a:t>• dzieci kończą zadanie, którego wykonania się podjęły</a:t>
            </a:r>
            <a:br>
              <a:rPr lang="pl-PL" sz="1800" dirty="0"/>
            </a:br>
            <a:r>
              <a:rPr lang="pl-PL" sz="1800" dirty="0"/>
              <a:t>• nauczyciel oczekuje, iż dzieci w sposób odpowiedzialny zaplanują swoją pracę</a:t>
            </a:r>
            <a:br>
              <a:rPr lang="pl-PL" sz="1800" dirty="0"/>
            </a:br>
            <a:r>
              <a:rPr lang="pl-PL" sz="1800" dirty="0"/>
              <a:t>• klasa kończy czas pracy indywidualnej krótkim podsumowaniem.</a:t>
            </a:r>
          </a:p>
          <a:p>
            <a:endParaRPr lang="pl-PL" sz="1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569015" y="2506662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1" u="sng" dirty="0"/>
              <a:t>Istnieją różnorodne formy umożliwiające indywidualną naukę ucznia:</a:t>
            </a:r>
            <a:br>
              <a:rPr lang="pl-PL" sz="1800" dirty="0"/>
            </a:br>
            <a:r>
              <a:rPr lang="pl-PL" sz="1800" dirty="0"/>
              <a:t>• po wykonaniu zadań obowiązkowych w klasie uczeń może wybrać sobie dowolny materiał dydaktyczny lub grę edukacyjną z kącika matematycznego (zamiast przeszkadzać zajmuje się więc czymś pożytecznym)</a:t>
            </a:r>
            <a:br>
              <a:rPr lang="pl-PL" sz="1800" dirty="0"/>
            </a:br>
            <a:r>
              <a:rPr lang="pl-PL" sz="1800" dirty="0"/>
              <a:t>• codziennie lekcje zaczynają się od krótkiej pracy własnej (ok. 30-60 minut)</a:t>
            </a:r>
            <a:br>
              <a:rPr lang="pl-PL" sz="1800" dirty="0"/>
            </a:br>
            <a:r>
              <a:rPr lang="pl-PL" sz="1800" dirty="0"/>
              <a:t>• dwa razy w tygodniu zaplanowany jest czas na pracę własną (ok. 60-120 minut) </a:t>
            </a:r>
            <a:br>
              <a:rPr lang="pl-PL" sz="1800" dirty="0"/>
            </a:br>
            <a:r>
              <a:rPr lang="pl-PL" sz="1800" dirty="0"/>
              <a:t>• praca własna jest częścią tzw. planu tygodniowego</a:t>
            </a:r>
            <a:br>
              <a:rPr lang="pl-PL" sz="1800" dirty="0"/>
            </a:br>
            <a:r>
              <a:rPr lang="pl-PL" sz="1800" dirty="0"/>
              <a:t>• praca własna jest częścią tzw. metody stacji</a:t>
            </a:r>
            <a:br>
              <a:rPr lang="pl-PL" sz="1800" dirty="0"/>
            </a:br>
            <a:r>
              <a:rPr lang="pl-PL" sz="1800" dirty="0"/>
              <a:t>• praca własna jest częścią trwającego projektu</a:t>
            </a:r>
          </a:p>
          <a:p>
            <a:endParaRPr lang="pl-PL" sz="1800" dirty="0"/>
          </a:p>
        </p:txBody>
      </p:sp>
      <p:sp>
        <p:nvSpPr>
          <p:cNvPr id="6" name="Prostokąt 5"/>
          <p:cNvSpPr/>
          <p:nvPr/>
        </p:nvSpPr>
        <p:spPr>
          <a:xfrm>
            <a:off x="234351" y="918194"/>
            <a:ext cx="119576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Czas pracy indywidualnej, tzw. pracy własnej, jest bardzo ważny, ponieważ uczeń jest odpowiedzialny za to, czego i w jakim czasie się nauczy. Organizowana praca indywidualna służy głównie utrwalaniu i ćwiczeniu zagadnień wprowadzonych na lekcji, a nie poszukiwaniom nowej wiedzy. Wprowadzenie pracy indywidualnej umożliwia nauczycielowi zaplanowanie zadań odpowiadających zróżnicowanemu poziomowi umiejętności uczniów w klasie (zadania łatwiejsze i trudniejsze).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14" y="0"/>
            <a:ext cx="10515600" cy="1325563"/>
          </a:xfrm>
        </p:spPr>
        <p:txBody>
          <a:bodyPr/>
          <a:lstStyle/>
          <a:p>
            <a:r>
              <a:rPr lang="pl-PL" b="1" dirty="0"/>
              <a:t>Wymagania państwa wobec szkół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314" y="1325563"/>
            <a:ext cx="11515531" cy="311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1. Szkoła lub placówka realizuje koncepcję pracy ukierunkowaną na rozwój uczniów.</a:t>
            </a:r>
          </a:p>
          <a:p>
            <a:pPr marL="0" indent="0">
              <a:buNone/>
            </a:pPr>
            <a:r>
              <a:rPr lang="pl-PL" sz="2000" dirty="0"/>
              <a:t>2. Procesy edukacyjne są zorganizowane w sposób sprzyjający nauce.</a:t>
            </a:r>
          </a:p>
          <a:p>
            <a:pPr marL="0" indent="0">
              <a:buNone/>
            </a:pPr>
            <a:r>
              <a:rPr lang="pl-PL" sz="2000" dirty="0"/>
              <a:t>3. Uczniowie nabywają wiadomości i umiejętności określone w podstawie programowej.</a:t>
            </a:r>
          </a:p>
          <a:p>
            <a:pPr marL="0" indent="0">
              <a:buNone/>
            </a:pPr>
            <a:r>
              <a:rPr lang="pl-PL" sz="2000" dirty="0"/>
              <a:t>4. Uczniowie są aktywni.</a:t>
            </a:r>
          </a:p>
          <a:p>
            <a:pPr marL="0" indent="0">
              <a:buNone/>
            </a:pPr>
            <a:r>
              <a:rPr lang="pl-PL" sz="2000" dirty="0"/>
              <a:t>5. Respektowane są normy.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70C0"/>
                </a:solidFill>
              </a:rPr>
              <a:t>6. Szkoła lub placówka wspomaga rozwój uczniów z uwzględnieniem ich indywidualnej sytuacji.</a:t>
            </a:r>
          </a:p>
          <a:p>
            <a:pPr marL="0" indent="0">
              <a:buNone/>
            </a:pPr>
            <a:r>
              <a:rPr lang="pl-PL" sz="2000" dirty="0"/>
              <a:t>7. Nauczyciele współpracują w planowaniu i realizowaniu procesów edukacyjnych.</a:t>
            </a:r>
          </a:p>
          <a:p>
            <a:pPr marL="0" indent="0">
              <a:buNone/>
            </a:pPr>
            <a:r>
              <a:rPr lang="pl-PL" sz="2000" dirty="0"/>
              <a:t>8. Promowana jest wartość edukacji.</a:t>
            </a:r>
          </a:p>
          <a:p>
            <a:pPr marL="0" indent="0">
              <a:buNone/>
            </a:pPr>
            <a:r>
              <a:rPr lang="pl-PL" sz="2000" dirty="0"/>
              <a:t>9. Rodzice są partnerami szkoły lub placówki.</a:t>
            </a:r>
          </a:p>
          <a:p>
            <a:pPr marL="0" indent="0">
              <a:buNone/>
            </a:pPr>
            <a:r>
              <a:rPr lang="pl-PL" sz="2000" dirty="0"/>
              <a:t>10. Wykorzystywane są zasoby szkoły lub placówki oraz środowiska lokalnego na rzecz wzajemnego rozwoju.</a:t>
            </a:r>
          </a:p>
          <a:p>
            <a:pPr marL="0" indent="0">
              <a:buNone/>
            </a:pPr>
            <a:r>
              <a:rPr lang="pl-PL" sz="2000" dirty="0"/>
              <a:t>11.Szkoła lub placówka, organizując procesy edukacyjne, uwzględnia wnioski z analizy wyników sprawdzianu, egzaminu gimnazjalnego, egzaminu maturalnego, egzaminu potwierdzającego kwalifikacje zawodowe i egzaminu potwierdzającego kwalifikacje w zawodzie oraz innych badań zewnętrznych i wewnętrznych.</a:t>
            </a:r>
          </a:p>
          <a:p>
            <a:pPr marL="0" indent="0">
              <a:buNone/>
            </a:pPr>
            <a:r>
              <a:rPr lang="pl-PL" sz="2000" dirty="0"/>
              <a:t>12.Zarządzanie szkołą lub placówką służy jej rozwojowi.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6287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/>
              <a:t>Praca indywidualna ucznia = praca własna ucznia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Wprowadzenie pracy indywidualnej wymaga </a:t>
            </a:r>
            <a:r>
              <a:rPr lang="pl-PL" sz="1800" b="1" dirty="0">
                <a:solidFill>
                  <a:srgbClr val="002060"/>
                </a:solidFill>
              </a:rPr>
              <a:t>strategii małych kroków i nie jest łatwe.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Przygotowanie planów tygodniowych oznacza dla nauczyciela dodatkowe przygotowania do lekcji.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Jednakże warto podjąć ten trud, gdyż zalety pracy indywidualnej są rozległe:</a:t>
            </a:r>
            <a:br>
              <a:rPr lang="pl-PL" sz="1800" dirty="0"/>
            </a:br>
            <a:r>
              <a:rPr lang="pl-PL" sz="1800" dirty="0"/>
              <a:t>• zadania mogą różnicować poziom trudności</a:t>
            </a:r>
            <a:br>
              <a:rPr lang="pl-PL" sz="1800" dirty="0"/>
            </a:br>
            <a:r>
              <a:rPr lang="pl-PL" sz="1800" dirty="0"/>
              <a:t>• zadania mogą różnicować formę pracy socjalnej</a:t>
            </a:r>
            <a:br>
              <a:rPr lang="pl-PL" sz="1800" dirty="0"/>
            </a:br>
            <a:r>
              <a:rPr lang="pl-PL" sz="1800" dirty="0"/>
              <a:t>• praca indywidualna stwarza możliwość wprowadzenia bardziej zróżnicowanych pomocy dydaktycznych tańszym kosztem (wystarczą pojedyncze komplety)</a:t>
            </a:r>
            <a:br>
              <a:rPr lang="pl-PL" sz="1800" dirty="0"/>
            </a:br>
            <a:r>
              <a:rPr lang="pl-PL" sz="1800" dirty="0"/>
              <a:t>• uczniowie uczą się planowania pracy i biorą odpowiedzialność za swoją naukę</a:t>
            </a:r>
            <a:br>
              <a:rPr lang="pl-PL" sz="1800" dirty="0"/>
            </a:br>
            <a:r>
              <a:rPr lang="pl-PL" sz="1800" dirty="0"/>
              <a:t>• nauczyciel ma podczas lekcji więcej czasu na obserwację i pracę z indywidualnym uczniem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62340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2487" y="3605842"/>
            <a:ext cx="7029090" cy="2657386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/>
              <a:t>Dziękuje za uwagę !</a:t>
            </a:r>
          </a:p>
        </p:txBody>
      </p:sp>
      <p:sp>
        <p:nvSpPr>
          <p:cNvPr id="4" name="Owal 3"/>
          <p:cNvSpPr/>
          <p:nvPr/>
        </p:nvSpPr>
        <p:spPr>
          <a:xfrm>
            <a:off x="8298610" y="3605842"/>
            <a:ext cx="2355392" cy="215855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54253"/>
              <a:satOff val="-2085"/>
              <a:lumOff val="7327"/>
              <a:alphaOff val="-3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391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Szkoła lub placówka wspomaga rozwój uczniów, z uwzględnieniem ich indywidualnej sytuacji.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b="1" dirty="0"/>
              <a:t>Charakterystyka wymagania na poziomie wysokim: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W szkole lub placówce są prowadzone działania uwzględniające indywidualizację procesu edukacji w odniesieniu do każdego ucznia.</a:t>
            </a:r>
          </a:p>
          <a:p>
            <a:pPr marL="0" indent="0">
              <a:buNone/>
            </a:pPr>
            <a:r>
              <a:rPr lang="pl-PL" sz="2000" dirty="0"/>
              <a:t>Szkoła lub placówka pomaga przezwyciężyć trudności ucznia wynikające z jego sytuacji społecznej. </a:t>
            </a:r>
          </a:p>
          <a:p>
            <a:pPr marL="0" indent="0">
              <a:buNone/>
            </a:pPr>
            <a:r>
              <a:rPr lang="pl-PL" sz="2000" dirty="0"/>
              <a:t>W opinii rodziców i uczniów wsparcie otrzymywane w szkole lub placówce odpowiada ich potrzebom.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Charakterystyka wymagania na poziomie podstawowym: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W szkole lub placówce rozpoznaje się możliwości psychofizyczne i potrzeby rozwojowe, sposoby uczenia się oraz sytuację społeczna każdego ucznia. </a:t>
            </a:r>
          </a:p>
          <a:p>
            <a:pPr marL="0" indent="0">
              <a:buNone/>
            </a:pPr>
            <a:r>
              <a:rPr lang="pl-PL" sz="2000" dirty="0"/>
              <a:t>Zajęcia rozwijające zainteresowania i uzdolnienia, zajęcia dydaktyczno-wyrównawcze i specjalistyczne organizowane dla uczniów wymagających szczególnego wsparcia w rozwoju lub pomocy psychologiczno-pedagogicznej oraz zajęcia rewalidacyjne dla uczniów niepełnosprawnych są odpowiednie do potrzeb każdego ucznia.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3220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Szkoła lub placówka wspomaga rozwój uczniów, z uwzględnieniem ich indywidualnej sytuacji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838" y="1825624"/>
            <a:ext cx="11179834" cy="486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Uzasadnienie istoty wymagania</a:t>
            </a:r>
            <a:endParaRPr lang="pl-PL" sz="1800" dirty="0"/>
          </a:p>
          <a:p>
            <a:r>
              <a:rPr lang="pl-PL" sz="1800" dirty="0"/>
              <a:t>Powszechnie uważa się, że kultura organizacyjna, w której kultywuje się duże oczekiwania wobec wszystkich, a nie tylko najzdolniejszych uczniów, służy procesowi uczenia się. </a:t>
            </a:r>
          </a:p>
          <a:p>
            <a:r>
              <a:rPr lang="pl-PL" sz="1800" dirty="0"/>
              <a:t>Ten element pracy szkoły znajduje odzwierciedlenie w wymaganiu podkreślającym znaczenie działań mających na celu wspomaganie rozwoju uczniów uwzględniające ich indywidualną sytuację, wyrównywanie szans edukacyjnych i stwarzanie wszystkim możliwości korzystania z osiągnięć rozwoju społecznego i gospodarczego. Idea wyrównywania szans po to, aby ludzie mogli osiągać ważne dla nich cele życiowe i cieszyć się równością uwarunkowań, co oznacza równość pod względem podstawowych warunków życia, to oczywiście zbyt trudne zadanie, aby mogła temu podołać tylko szkoła. </a:t>
            </a:r>
          </a:p>
          <a:p>
            <a:r>
              <a:rPr lang="pl-PL" sz="1800" dirty="0"/>
              <a:t>Sytuacja nierówności jest skutkiem działań potężnych mechanizmów społecznych i to w społeczeństwie należy jej zapobiegać. Szkoła może jednak podejmować różnorodne, dostosowane do specyfiki i potrzeb środowiska, działania, zwłaszcza tam, gdzie istotne jest uwzględnienie sytuacji jednostek w działaniach, które bądź co bądź są projektowane i realizowane w celu pracy z grupą. </a:t>
            </a:r>
          </a:p>
          <a:p>
            <a:r>
              <a:rPr lang="pl-PL" sz="1800" dirty="0"/>
              <a:t>Ważne jest swego rodzaju mentalne przygotowanie nauczycieli i innych osób, ponieważ nierówności społeczne decydują o poziomie życia całych społeczeństw – tam, gdzie są one mniejsze, żyje się lepiej. Spójność społeczna i solidarność w dużym stopniu decydują o możliwości rozwoju cywilizacyjnego.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5598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Szkoła lub placówka wspomaga rozwój uczniów, z uwzględnieniem ich indywidualnej sytuacji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838" y="1690688"/>
            <a:ext cx="10818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Co mieści się w wymaganiu?</a:t>
            </a:r>
            <a:endParaRPr lang="pl-PL" sz="1800" dirty="0"/>
          </a:p>
          <a:p>
            <a:pPr lvl="0"/>
            <a:r>
              <a:rPr lang="pl-PL" sz="1800" dirty="0"/>
              <a:t>Rozpoznanie potrzeb każdego z uczniów z osobna i ustalenie w dialogu z nim i/lub jego opiekunami celów rozwojowych w krótszej i dłuższej perspektywie.</a:t>
            </a:r>
          </a:p>
          <a:p>
            <a:pPr lvl="0"/>
            <a:r>
              <a:rPr lang="pl-PL" sz="1800" dirty="0"/>
              <a:t>Uwzględnienie w pracy nauczyciela i wychowawcy zróżnicowanych potrzeb rozwojowych uczniów, w tym także ustalanie aktualnej hierarchii tych potrzeb u wychowanka (np. okresowego priorytetu potrzeb emocjonalnych).</a:t>
            </a:r>
          </a:p>
          <a:p>
            <a:pPr lvl="0"/>
            <a:r>
              <a:rPr lang="pl-PL" sz="1800" dirty="0"/>
              <a:t>Różnicowanie celów zajęć, metod uczenia się / nauczania, zadań itp. w taki sposób, aby każdy z uczniów mógł dokonywać postępów na miarę swoich możliwości.</a:t>
            </a:r>
          </a:p>
          <a:p>
            <a:pPr lvl="0"/>
            <a:r>
              <a:rPr lang="pl-PL" sz="1800" dirty="0"/>
              <a:t>Tworzenie warunków do rozwoju talentów, budzenia zainteresowań i kultywowania pasji.</a:t>
            </a:r>
          </a:p>
          <a:p>
            <a:pPr lvl="0"/>
            <a:r>
              <a:rPr lang="pl-PL" sz="1800" dirty="0"/>
              <a:t>Tworzenie warunków do wyrównywania braków i zaległości; pomoc w specyficznych trudnościach w nauce.</a:t>
            </a:r>
          </a:p>
          <a:p>
            <a:pPr lvl="0"/>
            <a:r>
              <a:rPr lang="pl-PL" sz="1800" dirty="0"/>
              <a:t>Prowadzenie zajęć rewalidacyjnych.</a:t>
            </a:r>
          </a:p>
          <a:p>
            <a:pPr lvl="0"/>
            <a:r>
              <a:rPr lang="pl-PL" sz="1800" dirty="0"/>
              <a:t>Troska o ucznia i pośrednio o jego rodzinę w sytuacji, gdy środowisko domowe dziecka nie zapewnia mu dostatecznego wsparcia emocjonalnego i intelektualnego.</a:t>
            </a:r>
          </a:p>
          <a:p>
            <a:pPr lvl="0"/>
            <a:r>
              <a:rPr lang="pl-PL" sz="1800" dirty="0"/>
              <a:t>Uwzględnienie opinii rodziców i uczniów na temat sposobu i zakresu udzielania wsparcia uczniom.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87688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3962</Words>
  <Application>Microsoft Office PowerPoint</Application>
  <PresentationFormat>Panoramiczny</PresentationFormat>
  <Paragraphs>344</Paragraphs>
  <Slides>61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Motyw pakietu Office</vt:lpstr>
      <vt:lpstr>Indywidualizacja procesu nauczania</vt:lpstr>
      <vt:lpstr>Program szkolenia</vt:lpstr>
      <vt:lpstr>1.  Indywidualizacja – wymagania Państwa wobec szkół. </vt:lpstr>
      <vt:lpstr>Indywidualizacja procesu nauczania i wychowania w szkołach zgodnie z potrzebami i możliwościami rozwojowymi uczniów, w tym uczniów z niepełnosprawnościami  </vt:lpstr>
      <vt:lpstr>Indywidualizacja…</vt:lpstr>
      <vt:lpstr>Wymagania państwa wobec szkół</vt:lpstr>
      <vt:lpstr>Szkoła lub placówka wspomaga rozwój uczniów, z uwzględnieniem ich indywidualnej sytuacji.</vt:lpstr>
      <vt:lpstr>Szkoła lub placówka wspomaga rozwój uczniów, z uwzględnieniem ich indywidualnej sytuacji</vt:lpstr>
      <vt:lpstr>Szkoła lub placówka wspomaga rozwój uczniów, z uwzględnieniem ich indywidualnej sytuacji</vt:lpstr>
      <vt:lpstr>Szkoła lub placówka wspomaga rozwój uczniów, z uwzględnieniem ich indywidualnej sytuacji</vt:lpstr>
      <vt:lpstr>Podstawowe wyzwania indywidualizacji</vt:lpstr>
      <vt:lpstr>2 . Indywidualizacja kształcenia – charakterystyka </vt:lpstr>
      <vt:lpstr>Uczeń i jego indywidualizm</vt:lpstr>
      <vt:lpstr>Nauka a indywidualizacja </vt:lpstr>
      <vt:lpstr>Na czym polega różnicowanie w tych trzech elementach lekcji, a co nim nie jest? </vt:lpstr>
      <vt:lpstr>Na czym polega różnicowanie w tych trzech elementach lekcji, a co nim nie jest? </vt:lpstr>
      <vt:lpstr>Nauka i praktyka a indywidualizacja</vt:lpstr>
      <vt:lpstr>Nauka i praktyka a indywidualizacja…cd.</vt:lpstr>
      <vt:lpstr>Nauka i praktyka a indywidualizacja</vt:lpstr>
      <vt:lpstr>Zmiany…</vt:lpstr>
      <vt:lpstr>4.  Europejskie kompetencje kluczowe </vt:lpstr>
      <vt:lpstr>Dlaczego kompetencje kluczowe są ważne?</vt:lpstr>
      <vt:lpstr>Czym są kompetencje kluczowe?</vt:lpstr>
      <vt:lpstr>8 europejskich kompetencji kluczowych</vt:lpstr>
      <vt:lpstr>8 kompetencji kluczowych - cechy</vt:lpstr>
      <vt:lpstr>Prezentacja programu PowerPoint</vt:lpstr>
      <vt:lpstr>Prezentacja programu PowerPoint</vt:lpstr>
      <vt:lpstr>Czym są kompetencje kluczowe w podstawie programowej?</vt:lpstr>
      <vt:lpstr>Podstawa programowa - charakterystyka</vt:lpstr>
      <vt:lpstr>Podstawa programowa - charakterystyka</vt:lpstr>
      <vt:lpstr>Europejskie kompetencje kluczowe w podstawie programowej </vt:lpstr>
      <vt:lpstr>Diagnoza typów uczniów</vt:lpstr>
      <vt:lpstr>Prezentacja programu PowerPoint</vt:lpstr>
      <vt:lpstr>Prezentacja programu PowerPoint</vt:lpstr>
      <vt:lpstr>Style reprezentacyjne tzw. systemy wewnętrznego postrzegania rzeczywistości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5.  Metody nauczania- uczenia a indywidualizacja procesu nauczania </vt:lpstr>
      <vt:lpstr> Klasyczny Nauczyciel, tutor, coach, mentor  –  wybór i dostosowanie roli nauczyciela do osobowości - rozwój zawodowy nauczyciela</vt:lpstr>
      <vt:lpstr>Pragmatyka współcześnie stosowanych metod nauczania - uczenia się </vt:lpstr>
      <vt:lpstr>Proces  nauczania - uczenia się a złożoność zadania i warunków jego realizacji</vt:lpstr>
      <vt:lpstr>Procesowo-personalne wyznaczniki metod nauczania - uczenia się w aspekcie ich efek­tywności.</vt:lpstr>
      <vt:lpstr>Nauczanie w znaczeniu klasycznym </vt:lpstr>
      <vt:lpstr>Coaching </vt:lpstr>
      <vt:lpstr>Tutoring</vt:lpstr>
      <vt:lpstr>Mentoring…</vt:lpstr>
      <vt:lpstr>6.  Lekcja indywidualizująca – charakterystyka </vt:lpstr>
      <vt:lpstr>Orientacja na kompetencjach każdego ucznia….</vt:lpstr>
      <vt:lpstr>Otwarcie lekcji…</vt:lpstr>
      <vt:lpstr>Nowe role nauczyciela i ucznia</vt:lpstr>
      <vt:lpstr>Praca indywidualna ucznia = praca własna ucznia</vt:lpstr>
      <vt:lpstr>Praca indywidualna ucznia = praca własna ucznia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Indywidualizacja procesu nauczania</dc:title>
  <dc:creator>Renata Tomczyk</dc:creator>
  <cp:lastModifiedBy>Renata Tomczyk</cp:lastModifiedBy>
  <cp:revision>35</cp:revision>
  <dcterms:created xsi:type="dcterms:W3CDTF">2016-03-16T08:03:04Z</dcterms:created>
  <dcterms:modified xsi:type="dcterms:W3CDTF">2017-11-18T18:48:23Z</dcterms:modified>
</cp:coreProperties>
</file>