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5"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94" r:id="rId19"/>
    <p:sldId id="295" r:id="rId20"/>
    <p:sldId id="296" r:id="rId21"/>
    <p:sldId id="297" r:id="rId22"/>
    <p:sldId id="276" r:id="rId23"/>
    <p:sldId id="278" r:id="rId24"/>
    <p:sldId id="279" r:id="rId25"/>
    <p:sldId id="281" r:id="rId26"/>
    <p:sldId id="282" r:id="rId27"/>
    <p:sldId id="280" r:id="rId28"/>
    <p:sldId id="283" r:id="rId29"/>
    <p:sldId id="273" r:id="rId30"/>
    <p:sldId id="284" r:id="rId31"/>
    <p:sldId id="285" r:id="rId32"/>
    <p:sldId id="286" r:id="rId33"/>
    <p:sldId id="287" r:id="rId34"/>
    <p:sldId id="288" r:id="rId35"/>
    <p:sldId id="289" r:id="rId36"/>
    <p:sldId id="290" r:id="rId37"/>
    <p:sldId id="299" r:id="rId38"/>
    <p:sldId id="298" r:id="rId39"/>
    <p:sldId id="314" r:id="rId40"/>
    <p:sldId id="300" r:id="rId41"/>
    <p:sldId id="301" r:id="rId42"/>
    <p:sldId id="302" r:id="rId43"/>
    <p:sldId id="291" r:id="rId44"/>
    <p:sldId id="316" r:id="rId45"/>
    <p:sldId id="317" r:id="rId46"/>
    <p:sldId id="318" r:id="rId47"/>
    <p:sldId id="319" r:id="rId48"/>
    <p:sldId id="320" r:id="rId49"/>
    <p:sldId id="321" r:id="rId50"/>
    <p:sldId id="322" r:id="rId51"/>
    <p:sldId id="323" r:id="rId52"/>
    <p:sldId id="324" r:id="rId53"/>
    <p:sldId id="325" r:id="rId54"/>
    <p:sldId id="326" r:id="rId55"/>
    <p:sldId id="315" r:id="rId56"/>
    <p:sldId id="292" r:id="rId57"/>
    <p:sldId id="327" r:id="rId58"/>
    <p:sldId id="303" r:id="rId59"/>
    <p:sldId id="304" r:id="rId60"/>
    <p:sldId id="305" r:id="rId61"/>
    <p:sldId id="306" r:id="rId62"/>
    <p:sldId id="307" r:id="rId63"/>
    <p:sldId id="308" r:id="rId64"/>
    <p:sldId id="328" r:id="rId65"/>
    <p:sldId id="309" r:id="rId66"/>
    <p:sldId id="310" r:id="rId67"/>
    <p:sldId id="311" r:id="rId68"/>
    <p:sldId id="312" r:id="rId69"/>
    <p:sldId id="313" r:id="rId70"/>
    <p:sldId id="329" r:id="rId71"/>
    <p:sldId id="330" r:id="rId72"/>
    <p:sldId id="331" r:id="rId73"/>
    <p:sldId id="332" r:id="rId74"/>
    <p:sldId id="333" r:id="rId75"/>
    <p:sldId id="334" r:id="rId76"/>
    <p:sldId id="335" r:id="rId77"/>
    <p:sldId id="336" r:id="rId78"/>
    <p:sldId id="338" r:id="rId79"/>
    <p:sldId id="337" r:id="rId8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5" autoAdjust="0"/>
    <p:restoredTop sz="94660"/>
  </p:normalViewPr>
  <p:slideViewPr>
    <p:cSldViewPr snapToGrid="0">
      <p:cViewPr varScale="1">
        <p:scale>
          <a:sx n="105" d="100"/>
          <a:sy n="105" d="100"/>
        </p:scale>
        <p:origin x="444" y="114"/>
      </p:cViewPr>
      <p:guideLst/>
    </p:cSldViewPr>
  </p:slideViewPr>
  <p:notesTextViewPr>
    <p:cViewPr>
      <p:scale>
        <a:sx n="1" d="1"/>
        <a:sy n="1" d="1"/>
      </p:scale>
      <p:origin x="0" y="0"/>
    </p:cViewPr>
  </p:notesTextViewPr>
  <p:sorterViewPr>
    <p:cViewPr>
      <p:scale>
        <a:sx n="100" d="100"/>
        <a:sy n="100" d="100"/>
      </p:scale>
      <p:origin x="0" y="-23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A42F5763-D133-49D8-AB15-B6EC7604301D}" type="datetimeFigureOut">
              <a:rPr lang="pl-PL" smtClean="0"/>
              <a:t>18.11.2017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817D89C-56AA-4891-93C1-B60B51C66613}" type="slidenum">
              <a:rPr lang="pl-PL" smtClean="0"/>
              <a:t>‹#›</a:t>
            </a:fld>
            <a:endParaRPr lang="pl-PL"/>
          </a:p>
        </p:txBody>
      </p:sp>
    </p:spTree>
    <p:extLst>
      <p:ext uri="{BB962C8B-B14F-4D97-AF65-F5344CB8AC3E}">
        <p14:creationId xmlns:p14="http://schemas.microsoft.com/office/powerpoint/2010/main" val="132118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42F5763-D133-49D8-AB15-B6EC7604301D}" type="datetimeFigureOut">
              <a:rPr lang="pl-PL" smtClean="0"/>
              <a:t>18.11.2017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817D89C-56AA-4891-93C1-B60B51C66613}" type="slidenum">
              <a:rPr lang="pl-PL" smtClean="0"/>
              <a:t>‹#›</a:t>
            </a:fld>
            <a:endParaRPr lang="pl-PL"/>
          </a:p>
        </p:txBody>
      </p:sp>
    </p:spTree>
    <p:extLst>
      <p:ext uri="{BB962C8B-B14F-4D97-AF65-F5344CB8AC3E}">
        <p14:creationId xmlns:p14="http://schemas.microsoft.com/office/powerpoint/2010/main" val="384777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42F5763-D133-49D8-AB15-B6EC7604301D}" type="datetimeFigureOut">
              <a:rPr lang="pl-PL" smtClean="0"/>
              <a:t>18.11.2017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817D89C-56AA-4891-93C1-B60B51C66613}" type="slidenum">
              <a:rPr lang="pl-PL" smtClean="0"/>
              <a:t>‹#›</a:t>
            </a:fld>
            <a:endParaRPr lang="pl-PL"/>
          </a:p>
        </p:txBody>
      </p:sp>
    </p:spTree>
    <p:extLst>
      <p:ext uri="{BB962C8B-B14F-4D97-AF65-F5344CB8AC3E}">
        <p14:creationId xmlns:p14="http://schemas.microsoft.com/office/powerpoint/2010/main" val="184166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42F5763-D133-49D8-AB15-B6EC7604301D}" type="datetimeFigureOut">
              <a:rPr lang="pl-PL" smtClean="0"/>
              <a:t>18.11.2017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817D89C-56AA-4891-93C1-B60B51C66613}" type="slidenum">
              <a:rPr lang="pl-PL" smtClean="0"/>
              <a:t>‹#›</a:t>
            </a:fld>
            <a:endParaRPr lang="pl-PL"/>
          </a:p>
        </p:txBody>
      </p:sp>
    </p:spTree>
    <p:extLst>
      <p:ext uri="{BB962C8B-B14F-4D97-AF65-F5344CB8AC3E}">
        <p14:creationId xmlns:p14="http://schemas.microsoft.com/office/powerpoint/2010/main" val="252026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A42F5763-D133-49D8-AB15-B6EC7604301D}" type="datetimeFigureOut">
              <a:rPr lang="pl-PL" smtClean="0"/>
              <a:t>18.11.2017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817D89C-56AA-4891-93C1-B60B51C66613}" type="slidenum">
              <a:rPr lang="pl-PL" smtClean="0"/>
              <a:t>‹#›</a:t>
            </a:fld>
            <a:endParaRPr lang="pl-PL"/>
          </a:p>
        </p:txBody>
      </p:sp>
    </p:spTree>
    <p:extLst>
      <p:ext uri="{BB962C8B-B14F-4D97-AF65-F5344CB8AC3E}">
        <p14:creationId xmlns:p14="http://schemas.microsoft.com/office/powerpoint/2010/main" val="87843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42F5763-D133-49D8-AB15-B6EC7604301D}" type="datetimeFigureOut">
              <a:rPr lang="pl-PL" smtClean="0"/>
              <a:t>18.11.2017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817D89C-56AA-4891-93C1-B60B51C66613}" type="slidenum">
              <a:rPr lang="pl-PL" smtClean="0"/>
              <a:t>‹#›</a:t>
            </a:fld>
            <a:endParaRPr lang="pl-PL"/>
          </a:p>
        </p:txBody>
      </p:sp>
    </p:spTree>
    <p:extLst>
      <p:ext uri="{BB962C8B-B14F-4D97-AF65-F5344CB8AC3E}">
        <p14:creationId xmlns:p14="http://schemas.microsoft.com/office/powerpoint/2010/main" val="148394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A42F5763-D133-49D8-AB15-B6EC7604301D}" type="datetimeFigureOut">
              <a:rPr lang="pl-PL" smtClean="0"/>
              <a:t>18.11.2017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817D89C-56AA-4891-93C1-B60B51C66613}" type="slidenum">
              <a:rPr lang="pl-PL" smtClean="0"/>
              <a:t>‹#›</a:t>
            </a:fld>
            <a:endParaRPr lang="pl-PL"/>
          </a:p>
        </p:txBody>
      </p:sp>
    </p:spTree>
    <p:extLst>
      <p:ext uri="{BB962C8B-B14F-4D97-AF65-F5344CB8AC3E}">
        <p14:creationId xmlns:p14="http://schemas.microsoft.com/office/powerpoint/2010/main" val="199279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A42F5763-D133-49D8-AB15-B6EC7604301D}" type="datetimeFigureOut">
              <a:rPr lang="pl-PL" smtClean="0"/>
              <a:t>18.11.2017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817D89C-56AA-4891-93C1-B60B51C66613}" type="slidenum">
              <a:rPr lang="pl-PL" smtClean="0"/>
              <a:t>‹#›</a:t>
            </a:fld>
            <a:endParaRPr lang="pl-PL"/>
          </a:p>
        </p:txBody>
      </p:sp>
    </p:spTree>
    <p:extLst>
      <p:ext uri="{BB962C8B-B14F-4D97-AF65-F5344CB8AC3E}">
        <p14:creationId xmlns:p14="http://schemas.microsoft.com/office/powerpoint/2010/main" val="362316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42F5763-D133-49D8-AB15-B6EC7604301D}" type="datetimeFigureOut">
              <a:rPr lang="pl-PL" smtClean="0"/>
              <a:t>18.11.2017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817D89C-56AA-4891-93C1-B60B51C66613}" type="slidenum">
              <a:rPr lang="pl-PL" smtClean="0"/>
              <a:t>‹#›</a:t>
            </a:fld>
            <a:endParaRPr lang="pl-PL"/>
          </a:p>
        </p:txBody>
      </p:sp>
    </p:spTree>
    <p:extLst>
      <p:ext uri="{BB962C8B-B14F-4D97-AF65-F5344CB8AC3E}">
        <p14:creationId xmlns:p14="http://schemas.microsoft.com/office/powerpoint/2010/main" val="96965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A42F5763-D133-49D8-AB15-B6EC7604301D}" type="datetimeFigureOut">
              <a:rPr lang="pl-PL" smtClean="0"/>
              <a:t>18.11.2017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817D89C-56AA-4891-93C1-B60B51C66613}" type="slidenum">
              <a:rPr lang="pl-PL" smtClean="0"/>
              <a:t>‹#›</a:t>
            </a:fld>
            <a:endParaRPr lang="pl-PL"/>
          </a:p>
        </p:txBody>
      </p:sp>
    </p:spTree>
    <p:extLst>
      <p:ext uri="{BB962C8B-B14F-4D97-AF65-F5344CB8AC3E}">
        <p14:creationId xmlns:p14="http://schemas.microsoft.com/office/powerpoint/2010/main" val="27066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A42F5763-D133-49D8-AB15-B6EC7604301D}" type="datetimeFigureOut">
              <a:rPr lang="pl-PL" smtClean="0"/>
              <a:t>18.11.2017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817D89C-56AA-4891-93C1-B60B51C66613}" type="slidenum">
              <a:rPr lang="pl-PL" smtClean="0"/>
              <a:t>‹#›</a:t>
            </a:fld>
            <a:endParaRPr lang="pl-PL"/>
          </a:p>
        </p:txBody>
      </p:sp>
    </p:spTree>
    <p:extLst>
      <p:ext uri="{BB962C8B-B14F-4D97-AF65-F5344CB8AC3E}">
        <p14:creationId xmlns:p14="http://schemas.microsoft.com/office/powerpoint/2010/main" val="98777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F5763-D133-49D8-AB15-B6EC7604301D}" type="datetimeFigureOut">
              <a:rPr lang="pl-PL" smtClean="0"/>
              <a:t>18.11.2017</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7D89C-56AA-4891-93C1-B60B51C66613}" type="slidenum">
              <a:rPr lang="pl-PL" smtClean="0"/>
              <a:t>‹#›</a:t>
            </a:fld>
            <a:endParaRPr lang="pl-PL"/>
          </a:p>
        </p:txBody>
      </p:sp>
    </p:spTree>
    <p:extLst>
      <p:ext uri="{BB962C8B-B14F-4D97-AF65-F5344CB8AC3E}">
        <p14:creationId xmlns:p14="http://schemas.microsoft.com/office/powerpoint/2010/main" val="1784465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http://www.idn.org.pl/przemysl/swn/pixmap/tree.jpg"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47934" y="738188"/>
            <a:ext cx="9144000" cy="2387600"/>
          </a:xfrm>
        </p:spPr>
        <p:txBody>
          <a:bodyPr>
            <a:normAutofit/>
          </a:bodyPr>
          <a:lstStyle/>
          <a:p>
            <a:r>
              <a:rPr lang="pl-PL" sz="4000" b="1" dirty="0"/>
              <a:t>Metody aktywizujące jako sposób wdrożenia kompetencji kluczowych</a:t>
            </a:r>
          </a:p>
        </p:txBody>
      </p:sp>
      <p:sp>
        <p:nvSpPr>
          <p:cNvPr id="3" name="Podtytuł 2"/>
          <p:cNvSpPr>
            <a:spLocks noGrp="1"/>
          </p:cNvSpPr>
          <p:nvPr>
            <p:ph type="subTitle" idx="1"/>
          </p:nvPr>
        </p:nvSpPr>
        <p:spPr>
          <a:xfrm>
            <a:off x="3911179" y="3350419"/>
            <a:ext cx="9144000" cy="1655762"/>
          </a:xfrm>
        </p:spPr>
        <p:txBody>
          <a:bodyPr/>
          <a:lstStyle/>
          <a:p>
            <a:r>
              <a:rPr lang="pl-PL" dirty="0"/>
              <a:t>Prowadzący: Renata Tomczyk</a:t>
            </a:r>
          </a:p>
        </p:txBody>
      </p:sp>
      <p:pic>
        <p:nvPicPr>
          <p:cNvPr id="4" name="Obraz 5" descr="images.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7509" y="3350419"/>
            <a:ext cx="25923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936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4812" y="149159"/>
            <a:ext cx="10515600" cy="1325563"/>
          </a:xfrm>
        </p:spPr>
        <p:txBody>
          <a:bodyPr/>
          <a:lstStyle/>
          <a:p>
            <a:r>
              <a:rPr lang="pl-PL" b="1" dirty="0"/>
              <a:t>Porozumiewanie się w języku ojczystym</a:t>
            </a:r>
          </a:p>
        </p:txBody>
      </p:sp>
      <p:sp>
        <p:nvSpPr>
          <p:cNvPr id="3" name="Symbol zastępczy zawartości 2"/>
          <p:cNvSpPr>
            <a:spLocks noGrp="1"/>
          </p:cNvSpPr>
          <p:nvPr>
            <p:ph idx="1"/>
          </p:nvPr>
        </p:nvSpPr>
        <p:spPr>
          <a:xfrm>
            <a:off x="5489510" y="2254860"/>
            <a:ext cx="4685522" cy="4351338"/>
          </a:xfrm>
        </p:spPr>
        <p:txBody>
          <a:bodyPr>
            <a:noAutofit/>
          </a:bodyPr>
          <a:lstStyle/>
          <a:p>
            <a:r>
              <a:rPr lang="pl-PL" sz="2000" dirty="0"/>
              <a:t>Zdolność wyrażania i interpretowania pojęć, myśli, uczuć, faktów i opinii w mowie i piśmie oraz językowej interakcji w odpowiedniej i kreatywnej formie w pełnym zakresie kontekstów społecznych i kulturowych  – w edukacji, pracy, domu i czasie wolnym</a:t>
            </a:r>
          </a:p>
          <a:p>
            <a:endParaRPr lang="pl-PL" sz="2000" dirty="0"/>
          </a:p>
        </p:txBody>
      </p:sp>
      <p:pic>
        <p:nvPicPr>
          <p:cNvPr id="4" name="Obraz 3"/>
          <p:cNvPicPr>
            <a:picLocks noChangeAspect="1"/>
          </p:cNvPicPr>
          <p:nvPr/>
        </p:nvPicPr>
        <p:blipFill>
          <a:blip r:embed="rId2"/>
          <a:stretch>
            <a:fillRect/>
          </a:stretch>
        </p:blipFill>
        <p:spPr>
          <a:xfrm>
            <a:off x="1851251" y="1474722"/>
            <a:ext cx="2459492" cy="5045653"/>
          </a:xfrm>
          <a:prstGeom prst="rect">
            <a:avLst/>
          </a:prstGeom>
        </p:spPr>
      </p:pic>
    </p:spTree>
    <p:extLst>
      <p:ext uri="{BB962C8B-B14F-4D97-AF65-F5344CB8AC3E}">
        <p14:creationId xmlns:p14="http://schemas.microsoft.com/office/powerpoint/2010/main" val="353994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Porozumiewanie się w językach obcych</a:t>
            </a:r>
          </a:p>
        </p:txBody>
      </p:sp>
      <p:sp>
        <p:nvSpPr>
          <p:cNvPr id="3" name="Symbol zastępczy zawartości 2"/>
          <p:cNvSpPr>
            <a:spLocks noGrp="1"/>
          </p:cNvSpPr>
          <p:nvPr>
            <p:ph idx="1"/>
          </p:nvPr>
        </p:nvSpPr>
        <p:spPr>
          <a:xfrm>
            <a:off x="838200" y="1825625"/>
            <a:ext cx="7092820" cy="4351338"/>
          </a:xfrm>
        </p:spPr>
        <p:txBody>
          <a:bodyPr>
            <a:noAutofit/>
          </a:bodyPr>
          <a:lstStyle/>
          <a:p>
            <a:pPr marL="0" indent="0">
              <a:buNone/>
            </a:pPr>
            <a:r>
              <a:rPr lang="pl-PL" sz="2000" dirty="0"/>
              <a:t>Opiera się na tych samych wymiarach umiejętności, co porozumiewanie się w języku ojczystym  - na zdolności do rozumienia, wyrażania i interpretowania pojęć, myśli, uczuć, faktów i opinii w mowie i piśmie (rozumienie ze słuchu, mówienie, czytanie, pisanie) w odpowiednim zakresie kontekstów społecznych. </a:t>
            </a:r>
          </a:p>
          <a:p>
            <a:pPr marL="0" indent="0">
              <a:buNone/>
            </a:pPr>
            <a:r>
              <a:rPr lang="pl-PL" sz="2000" dirty="0"/>
              <a:t>Wymaga jeż takich umiejętności, jak mediacja i rozumienie różnic kulturowych.</a:t>
            </a:r>
          </a:p>
          <a:p>
            <a:pPr marL="0" indent="0">
              <a:buNone/>
            </a:pPr>
            <a:endParaRPr lang="pl-PL" sz="2000" dirty="0"/>
          </a:p>
        </p:txBody>
      </p:sp>
      <p:pic>
        <p:nvPicPr>
          <p:cNvPr id="4" name="Obraz 3"/>
          <p:cNvPicPr>
            <a:picLocks noChangeAspect="1"/>
          </p:cNvPicPr>
          <p:nvPr/>
        </p:nvPicPr>
        <p:blipFill>
          <a:blip r:embed="rId2"/>
          <a:stretch>
            <a:fillRect/>
          </a:stretch>
        </p:blipFill>
        <p:spPr>
          <a:xfrm>
            <a:off x="7931020" y="1340807"/>
            <a:ext cx="3981547" cy="5160200"/>
          </a:xfrm>
          <a:prstGeom prst="rect">
            <a:avLst/>
          </a:prstGeom>
        </p:spPr>
      </p:pic>
    </p:spTree>
    <p:extLst>
      <p:ext uri="{BB962C8B-B14F-4D97-AF65-F5344CB8AC3E}">
        <p14:creationId xmlns:p14="http://schemas.microsoft.com/office/powerpoint/2010/main" val="141818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Kompetencje matematyczne i podstawowe kompetencje naukowo-techniczne</a:t>
            </a:r>
          </a:p>
        </p:txBody>
      </p:sp>
      <p:sp>
        <p:nvSpPr>
          <p:cNvPr id="3" name="Symbol zastępczy zawartości 2"/>
          <p:cNvSpPr>
            <a:spLocks noGrp="1"/>
          </p:cNvSpPr>
          <p:nvPr>
            <p:ph idx="1"/>
          </p:nvPr>
        </p:nvSpPr>
        <p:spPr>
          <a:xfrm>
            <a:off x="838200" y="1860842"/>
            <a:ext cx="6924869" cy="4791885"/>
          </a:xfrm>
        </p:spPr>
        <p:txBody>
          <a:bodyPr>
            <a:noAutofit/>
          </a:bodyPr>
          <a:lstStyle/>
          <a:p>
            <a:pPr marL="0" indent="0">
              <a:buNone/>
            </a:pPr>
            <a:r>
              <a:rPr lang="pl-PL" sz="2000" dirty="0"/>
              <a:t>Kompetencje matematyczne to umiejętność rozwijania i wykorzystywania myślenia matematycznego w celu rozwiązywania problemów wynikających z codziennych sytuacji. </a:t>
            </a:r>
          </a:p>
          <a:p>
            <a:pPr marL="0" indent="0">
              <a:buNone/>
            </a:pPr>
            <a:r>
              <a:rPr lang="pl-PL" sz="2000" dirty="0"/>
              <a:t>Obejmują zdolność i chęć wykorzystywania matematycznych sposobów myślenia (myślenie logiczne i przestrzenne) oraz prezentacji (wzory, modele, konstrukty, wykresy, tabele).</a:t>
            </a:r>
          </a:p>
          <a:p>
            <a:pPr marL="0" indent="0">
              <a:buNone/>
            </a:pPr>
            <a:r>
              <a:rPr lang="pl-PL" sz="2000" dirty="0"/>
              <a:t>Kompetencje naukowe odnoszą się do zdolności wykorzystywania zasobu wiedzy i metodologii do wyjaśniania świata przyrody, w celu formułowania pytań i wyciągania wniosków opartych na dowodach. </a:t>
            </a:r>
          </a:p>
          <a:p>
            <a:pPr marL="0" indent="0">
              <a:buNone/>
            </a:pPr>
            <a:r>
              <a:rPr lang="pl-PL" sz="2000" dirty="0"/>
              <a:t>Za kompetencje techniczne uznaje się stosowanie tej wiedzy i metodologii w odpowiedzi na postrzegane potrzeby ludzi.</a:t>
            </a:r>
          </a:p>
          <a:p>
            <a:pPr marL="0" indent="0">
              <a:buNone/>
            </a:pPr>
            <a:r>
              <a:rPr lang="pl-PL" sz="2000" dirty="0"/>
              <a:t>Kompetencje w zakresie nauki i techniki obejmują rozumienie zmian powodowanych przez działalność ludzką oraz odpowiedzialność poszczególnych obywateli.</a:t>
            </a:r>
            <a:br>
              <a:rPr lang="pl-PL" sz="2000" dirty="0"/>
            </a:br>
            <a:endParaRPr lang="pl-PL" sz="2000" dirty="0"/>
          </a:p>
        </p:txBody>
      </p:sp>
      <p:pic>
        <p:nvPicPr>
          <p:cNvPr id="4" name="Obraz 3"/>
          <p:cNvPicPr>
            <a:picLocks noChangeAspect="1"/>
          </p:cNvPicPr>
          <p:nvPr/>
        </p:nvPicPr>
        <p:blipFill>
          <a:blip r:embed="rId2"/>
          <a:stretch>
            <a:fillRect/>
          </a:stretch>
        </p:blipFill>
        <p:spPr>
          <a:xfrm>
            <a:off x="8640147" y="1582560"/>
            <a:ext cx="2713653" cy="4594403"/>
          </a:xfrm>
          <a:prstGeom prst="rect">
            <a:avLst/>
          </a:prstGeom>
        </p:spPr>
      </p:pic>
    </p:spTree>
    <p:extLst>
      <p:ext uri="{BB962C8B-B14F-4D97-AF65-F5344CB8AC3E}">
        <p14:creationId xmlns:p14="http://schemas.microsoft.com/office/powerpoint/2010/main" val="153728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Kompetencje informatyczne</a:t>
            </a:r>
          </a:p>
        </p:txBody>
      </p:sp>
      <p:sp>
        <p:nvSpPr>
          <p:cNvPr id="3" name="Symbol zastępczy zawartości 2"/>
          <p:cNvSpPr>
            <a:spLocks noGrp="1"/>
          </p:cNvSpPr>
          <p:nvPr>
            <p:ph idx="1"/>
          </p:nvPr>
        </p:nvSpPr>
        <p:spPr>
          <a:xfrm>
            <a:off x="408991" y="1724835"/>
            <a:ext cx="6682274" cy="4351338"/>
          </a:xfrm>
        </p:spPr>
        <p:txBody>
          <a:bodyPr>
            <a:noAutofit/>
          </a:bodyPr>
          <a:lstStyle/>
          <a:p>
            <a:pPr marL="0" indent="0">
              <a:buNone/>
            </a:pPr>
            <a:r>
              <a:rPr lang="pl-PL" sz="2000" dirty="0"/>
              <a:t>Obejmują umiejętne i krytyczne wykorzystywanie technologii społeczeństwa informacyjnego (TSI) w edukacji, pracy, czasie wolnym.</a:t>
            </a:r>
          </a:p>
          <a:p>
            <a:pPr marL="0" indent="0">
              <a:buNone/>
            </a:pPr>
            <a:r>
              <a:rPr lang="pl-PL" sz="2000" dirty="0"/>
              <a:t>Opierają się na podstawowych umiejętnościach w zakresie TIK: wykorzystywaniu różnorakich narzędzi i ich oprogramowania</a:t>
            </a:r>
          </a:p>
          <a:p>
            <a:pPr marL="0" indent="0">
              <a:buNone/>
            </a:pPr>
            <a:r>
              <a:rPr lang="pl-PL" sz="2000" dirty="0"/>
              <a:t>(komputerów stacjonarnych, laptopów, tabletów, smartfonów) do uzyskiwania, krytycznej oceny, przechowywania, tworzenia, prezentowania i wymiany informacji oraz do porozumiewania się i uczestnictwa w sieciach współpracy za pośrednictwem Internetu</a:t>
            </a:r>
          </a:p>
          <a:p>
            <a:pPr marL="0" indent="0">
              <a:buNone/>
            </a:pPr>
            <a:endParaRPr lang="pl-PL" sz="2000" dirty="0"/>
          </a:p>
        </p:txBody>
      </p:sp>
      <p:pic>
        <p:nvPicPr>
          <p:cNvPr id="4" name="Obraz 3"/>
          <p:cNvPicPr>
            <a:picLocks noChangeAspect="1"/>
          </p:cNvPicPr>
          <p:nvPr/>
        </p:nvPicPr>
        <p:blipFill>
          <a:blip r:embed="rId2"/>
          <a:stretch>
            <a:fillRect/>
          </a:stretch>
        </p:blipFill>
        <p:spPr>
          <a:xfrm>
            <a:off x="7277879" y="2902612"/>
            <a:ext cx="4206550" cy="3274351"/>
          </a:xfrm>
          <a:prstGeom prst="rect">
            <a:avLst/>
          </a:prstGeom>
        </p:spPr>
      </p:pic>
    </p:spTree>
    <p:extLst>
      <p:ext uri="{BB962C8B-B14F-4D97-AF65-F5344CB8AC3E}">
        <p14:creationId xmlns:p14="http://schemas.microsoft.com/office/powerpoint/2010/main" val="3972555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7024" y="346464"/>
            <a:ext cx="10515600" cy="1325563"/>
          </a:xfrm>
        </p:spPr>
        <p:txBody>
          <a:bodyPr/>
          <a:lstStyle/>
          <a:p>
            <a:r>
              <a:rPr lang="pl-PL" b="1" dirty="0"/>
              <a:t>Umiejętność uczenia się</a:t>
            </a:r>
          </a:p>
        </p:txBody>
      </p:sp>
      <p:sp>
        <p:nvSpPr>
          <p:cNvPr id="3" name="Symbol zastępczy zawartości 2"/>
          <p:cNvSpPr>
            <a:spLocks noGrp="1"/>
          </p:cNvSpPr>
          <p:nvPr>
            <p:ph idx="1"/>
          </p:nvPr>
        </p:nvSpPr>
        <p:spPr>
          <a:xfrm>
            <a:off x="838200" y="1825625"/>
            <a:ext cx="9481457" cy="4351338"/>
          </a:xfrm>
        </p:spPr>
        <p:txBody>
          <a:bodyPr>
            <a:noAutofit/>
          </a:bodyPr>
          <a:lstStyle/>
          <a:p>
            <a:pPr marL="0" indent="0">
              <a:buNone/>
            </a:pPr>
            <a:r>
              <a:rPr lang="pl-PL" sz="2000" dirty="0"/>
              <a:t>Zdolność konsekwentnego i wytrwałego uczenia się, organizowania własnego procesu uczenia się, efektywne zarządzanie czasem i informacjami, zarówno indywidualnie, jak i w grupach. </a:t>
            </a:r>
          </a:p>
          <a:p>
            <a:pPr marL="0" indent="0">
              <a:buNone/>
            </a:pPr>
            <a:endParaRPr lang="pl-PL" sz="2000" dirty="0"/>
          </a:p>
          <a:p>
            <a:pPr marL="0" indent="0">
              <a:buNone/>
            </a:pPr>
            <a:r>
              <a:rPr lang="pl-PL" sz="2000" dirty="0"/>
              <a:t>Obejmuje świadomość własnego procesu uczenia się i potrzeb w tym zakresie, identyfikowanie dostępnych możliwości oraz zdolność pokonywania przeszkód w celu osiągnięcia powodzenia w uczeniu się.</a:t>
            </a:r>
          </a:p>
          <a:p>
            <a:pPr marL="0" indent="0">
              <a:buNone/>
            </a:pPr>
            <a:endParaRPr lang="pl-PL" sz="2000" dirty="0"/>
          </a:p>
          <a:p>
            <a:pPr marL="0" indent="0">
              <a:buNone/>
            </a:pPr>
            <a:r>
              <a:rPr lang="pl-PL" sz="2000" dirty="0"/>
              <a:t>Oznacza nabywanie, przetwarzanie oraz przyswajanie nowej wiedzy i  umiejętności, a także umiejętne korzystanie z wcześniejszych doświadczeń.</a:t>
            </a:r>
          </a:p>
          <a:p>
            <a:pPr marL="0" indent="0">
              <a:buNone/>
            </a:pPr>
            <a:endParaRPr lang="pl-PL" sz="2000" dirty="0"/>
          </a:p>
        </p:txBody>
      </p:sp>
    </p:spTree>
    <p:extLst>
      <p:ext uri="{BB962C8B-B14F-4D97-AF65-F5344CB8AC3E}">
        <p14:creationId xmlns:p14="http://schemas.microsoft.com/office/powerpoint/2010/main" val="729016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Kompetencje społeczne i obywatelskie</a:t>
            </a:r>
          </a:p>
        </p:txBody>
      </p:sp>
      <p:sp>
        <p:nvSpPr>
          <p:cNvPr id="3" name="Symbol zastępczy zawartości 2"/>
          <p:cNvSpPr>
            <a:spLocks noGrp="1"/>
          </p:cNvSpPr>
          <p:nvPr>
            <p:ph idx="1"/>
          </p:nvPr>
        </p:nvSpPr>
        <p:spPr>
          <a:xfrm>
            <a:off x="500575" y="1690688"/>
            <a:ext cx="6943532" cy="4351338"/>
          </a:xfrm>
        </p:spPr>
        <p:txBody>
          <a:bodyPr>
            <a:noAutofit/>
          </a:bodyPr>
          <a:lstStyle/>
          <a:p>
            <a:pPr marL="0" indent="0">
              <a:buNone/>
            </a:pPr>
            <a:r>
              <a:rPr lang="pl-PL" sz="1800" dirty="0"/>
              <a:t>Kompetencje osobowe, interpersonalne i międzykulturowe, obejmujące zachowania przygotowujące do uczestnictwa w życiu społecznym i zawodowym, a także rozwiązywania konfliktów. </a:t>
            </a:r>
          </a:p>
          <a:p>
            <a:pPr marL="0" indent="0">
              <a:buNone/>
            </a:pPr>
            <a:r>
              <a:rPr lang="pl-PL" sz="1800" dirty="0"/>
              <a:t>Obejmują zdolność do empatii wykazywania się tolerancją, porozumiewania się w różnych środowiskach, negocjacji, wyrażania i rozumienia różnych punktów widzenia, umiejętności współpracy, asertywność i prawość.</a:t>
            </a:r>
          </a:p>
          <a:p>
            <a:pPr marL="0" indent="0">
              <a:buNone/>
            </a:pPr>
            <a:r>
              <a:rPr lang="pl-PL" sz="1800" dirty="0"/>
              <a:t>Obejmują znajomość współczesnych, jak i głównych wydarzeń i tendencji w narodowej, europejskiej i światowej historii, zdolność do zaangażowania się w działania publiczne, poszanowanie praw człowieka, w tym równości, jako podstawy demokracji, uznanie i zrozumienie różnic w systemach wartości różnych religii i grup etnicznych, znajomość integracji europejskiej oraz struktur UE, świadomość różnorodności i tożsamości kulturowych w Europie. </a:t>
            </a:r>
          </a:p>
          <a:p>
            <a:pPr marL="0" indent="0">
              <a:buNone/>
            </a:pPr>
            <a:r>
              <a:rPr lang="pl-PL" sz="1800" dirty="0"/>
              <a:t>Kompetencje obywatelskie przygotowują do pełnego uczestnictwa w życiu obywatelskim w oparciu o znajomość pojęć i struktur społecznych i politycznych oraz poczuwanie się do aktywnego i demokratycznego uczestnictwa</a:t>
            </a:r>
          </a:p>
          <a:p>
            <a:pPr marL="0" indent="0">
              <a:buNone/>
            </a:pPr>
            <a:endParaRPr lang="pl-PL" sz="1800" dirty="0"/>
          </a:p>
        </p:txBody>
      </p:sp>
      <p:pic>
        <p:nvPicPr>
          <p:cNvPr id="4" name="Obraz 3"/>
          <p:cNvPicPr>
            <a:picLocks noChangeAspect="1"/>
          </p:cNvPicPr>
          <p:nvPr/>
        </p:nvPicPr>
        <p:blipFill>
          <a:blip r:embed="rId2"/>
          <a:stretch>
            <a:fillRect/>
          </a:stretch>
        </p:blipFill>
        <p:spPr>
          <a:xfrm>
            <a:off x="7781732" y="1698646"/>
            <a:ext cx="3918370" cy="4770190"/>
          </a:xfrm>
          <a:prstGeom prst="rect">
            <a:avLst/>
          </a:prstGeom>
        </p:spPr>
      </p:pic>
    </p:spTree>
    <p:extLst>
      <p:ext uri="{BB962C8B-B14F-4D97-AF65-F5344CB8AC3E}">
        <p14:creationId xmlns:p14="http://schemas.microsoft.com/office/powerpoint/2010/main" val="1008152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7540690" cy="1325563"/>
          </a:xfrm>
        </p:spPr>
        <p:txBody>
          <a:bodyPr/>
          <a:lstStyle/>
          <a:p>
            <a:r>
              <a:rPr lang="pl-PL" dirty="0"/>
              <a:t>Innowacyjność i przedsiębiorczość</a:t>
            </a:r>
          </a:p>
        </p:txBody>
      </p:sp>
      <p:sp>
        <p:nvSpPr>
          <p:cNvPr id="3" name="Symbol zastępczy zawartości 2"/>
          <p:cNvSpPr>
            <a:spLocks noGrp="1"/>
          </p:cNvSpPr>
          <p:nvPr>
            <p:ph idx="1"/>
          </p:nvPr>
        </p:nvSpPr>
        <p:spPr>
          <a:xfrm>
            <a:off x="838200" y="1825625"/>
            <a:ext cx="7391400" cy="4351338"/>
          </a:xfrm>
        </p:spPr>
        <p:txBody>
          <a:bodyPr>
            <a:noAutofit/>
          </a:bodyPr>
          <a:lstStyle/>
          <a:p>
            <a:pPr marL="0" indent="0">
              <a:buNone/>
            </a:pPr>
            <a:r>
              <a:rPr lang="pl-PL" sz="2000" dirty="0"/>
              <a:t>Zdolność do wcielania pomysłów w czyn, w tym do planowania przedsięwzięć i ich realizacji zgodnie z zamierzeniami. </a:t>
            </a:r>
          </a:p>
          <a:p>
            <a:pPr marL="0" indent="0">
              <a:buNone/>
            </a:pPr>
            <a:r>
              <a:rPr lang="pl-PL" sz="2000" dirty="0"/>
              <a:t>Obejmują kreatywność, innowacyjność, umiejętność oceny własnych mocnych i słabych stron, gotowość do podejmowania ryzyka.</a:t>
            </a:r>
          </a:p>
          <a:p>
            <a:pPr marL="0" indent="0">
              <a:buNone/>
            </a:pPr>
            <a:r>
              <a:rPr lang="pl-PL" sz="2000" dirty="0"/>
              <a:t>Wskazuje się także na znaczenie świadomości zagadnień etycznych związanych z przedsiębiorstwami, znajomość zasad działania gospodarki, w tym zagadnienia stanowiące kontekst pracy i dotyczące życia ludzi. </a:t>
            </a:r>
          </a:p>
          <a:p>
            <a:pPr marL="0" indent="0">
              <a:buNone/>
            </a:pPr>
            <a:endParaRPr lang="pl-PL" sz="2000" dirty="0"/>
          </a:p>
        </p:txBody>
      </p:sp>
      <p:pic>
        <p:nvPicPr>
          <p:cNvPr id="4" name="Obraz 3"/>
          <p:cNvPicPr>
            <a:picLocks noChangeAspect="1"/>
          </p:cNvPicPr>
          <p:nvPr/>
        </p:nvPicPr>
        <p:blipFill>
          <a:blip r:embed="rId2"/>
          <a:stretch>
            <a:fillRect/>
          </a:stretch>
        </p:blipFill>
        <p:spPr>
          <a:xfrm>
            <a:off x="8658808" y="734062"/>
            <a:ext cx="2278807" cy="5734580"/>
          </a:xfrm>
          <a:prstGeom prst="rect">
            <a:avLst/>
          </a:prstGeom>
        </p:spPr>
      </p:pic>
    </p:spTree>
    <p:extLst>
      <p:ext uri="{BB962C8B-B14F-4D97-AF65-F5344CB8AC3E}">
        <p14:creationId xmlns:p14="http://schemas.microsoft.com/office/powerpoint/2010/main" val="325264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Świadomość i ekspresja kulturalna</a:t>
            </a:r>
          </a:p>
        </p:txBody>
      </p:sp>
      <p:sp>
        <p:nvSpPr>
          <p:cNvPr id="3" name="Symbol zastępczy zawartości 2"/>
          <p:cNvSpPr>
            <a:spLocks noGrp="1"/>
          </p:cNvSpPr>
          <p:nvPr>
            <p:ph idx="1"/>
          </p:nvPr>
        </p:nvSpPr>
        <p:spPr>
          <a:xfrm>
            <a:off x="838200" y="1825625"/>
            <a:ext cx="5898502" cy="4351338"/>
          </a:xfrm>
        </p:spPr>
        <p:txBody>
          <a:bodyPr>
            <a:noAutofit/>
          </a:bodyPr>
          <a:lstStyle/>
          <a:p>
            <a:pPr marL="0" indent="0">
              <a:buNone/>
            </a:pPr>
            <a:r>
              <a:rPr lang="pl-PL" sz="2000" dirty="0"/>
              <a:t>Świadomość lokalnego, narodowego i europejskiego dziedzictwa kulturalnego oraz jego miejsca w świecie.</a:t>
            </a:r>
          </a:p>
          <a:p>
            <a:pPr marL="0" indent="0">
              <a:buNone/>
            </a:pPr>
            <a:r>
              <a:rPr lang="pl-PL" sz="2000" dirty="0"/>
              <a:t>Docenianie znaczenia twórczego wyrażania idei, doświadczeń i emocji za pośrednictwem szeregu środków wyrazu (muzyki, sztuk teatralnych, literatury i sztuk wizualnych).</a:t>
            </a:r>
          </a:p>
          <a:p>
            <a:pPr marL="0" indent="0">
              <a:buNone/>
            </a:pPr>
            <a:endParaRPr lang="pl-PL" sz="2000" dirty="0"/>
          </a:p>
        </p:txBody>
      </p:sp>
      <p:pic>
        <p:nvPicPr>
          <p:cNvPr id="4" name="Obraz 3"/>
          <p:cNvPicPr>
            <a:picLocks noChangeAspect="1"/>
          </p:cNvPicPr>
          <p:nvPr/>
        </p:nvPicPr>
        <p:blipFill>
          <a:blip r:embed="rId2"/>
          <a:stretch>
            <a:fillRect/>
          </a:stretch>
        </p:blipFill>
        <p:spPr>
          <a:xfrm>
            <a:off x="7389845" y="2148977"/>
            <a:ext cx="4302190" cy="4361943"/>
          </a:xfrm>
          <a:prstGeom prst="rect">
            <a:avLst/>
          </a:prstGeom>
        </p:spPr>
      </p:pic>
    </p:spTree>
    <p:extLst>
      <p:ext uri="{BB962C8B-B14F-4D97-AF65-F5344CB8AC3E}">
        <p14:creationId xmlns:p14="http://schemas.microsoft.com/office/powerpoint/2010/main" val="101288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p:nvPr/>
        </p:nvPicPr>
        <p:blipFill>
          <a:blip r:embed="rId2"/>
          <a:stretch>
            <a:fillRect/>
          </a:stretch>
        </p:blipFill>
        <p:spPr>
          <a:xfrm>
            <a:off x="2926078" y="365127"/>
            <a:ext cx="6949440" cy="5655846"/>
          </a:xfrm>
          <a:prstGeom prst="rect">
            <a:avLst/>
          </a:prstGeom>
        </p:spPr>
      </p:pic>
    </p:spTree>
    <p:extLst>
      <p:ext uri="{BB962C8B-B14F-4D97-AF65-F5344CB8AC3E}">
        <p14:creationId xmlns:p14="http://schemas.microsoft.com/office/powerpoint/2010/main" val="121288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p:nvPr/>
        </p:nvPicPr>
        <p:blipFill>
          <a:blip r:embed="rId2"/>
          <a:stretch>
            <a:fillRect/>
          </a:stretch>
        </p:blipFill>
        <p:spPr>
          <a:xfrm>
            <a:off x="2293033" y="970671"/>
            <a:ext cx="7863841" cy="5359155"/>
          </a:xfrm>
          <a:prstGeom prst="rect">
            <a:avLst/>
          </a:prstGeom>
        </p:spPr>
      </p:pic>
    </p:spTree>
    <p:extLst>
      <p:ext uri="{BB962C8B-B14F-4D97-AF65-F5344CB8AC3E}">
        <p14:creationId xmlns:p14="http://schemas.microsoft.com/office/powerpoint/2010/main" val="171666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6169" y="435463"/>
            <a:ext cx="10515600" cy="1013509"/>
          </a:xfrm>
        </p:spPr>
        <p:txBody>
          <a:bodyPr>
            <a:normAutofit/>
          </a:bodyPr>
          <a:lstStyle/>
          <a:p>
            <a:r>
              <a:rPr lang="pl-PL" sz="2800" b="1" dirty="0"/>
              <a:t>Program szkolenia</a:t>
            </a:r>
          </a:p>
        </p:txBody>
      </p:sp>
      <p:sp>
        <p:nvSpPr>
          <p:cNvPr id="3" name="Symbol zastępczy zawartości 2"/>
          <p:cNvSpPr>
            <a:spLocks noGrp="1"/>
          </p:cNvSpPr>
          <p:nvPr>
            <p:ph idx="1"/>
          </p:nvPr>
        </p:nvSpPr>
        <p:spPr>
          <a:xfrm>
            <a:off x="584982" y="1448972"/>
            <a:ext cx="10515600" cy="4351338"/>
          </a:xfrm>
        </p:spPr>
        <p:txBody>
          <a:bodyPr>
            <a:noAutofit/>
          </a:bodyPr>
          <a:lstStyle/>
          <a:p>
            <a:pPr marL="0" lvl="0" indent="0">
              <a:buNone/>
            </a:pPr>
            <a:r>
              <a:rPr lang="pl-PL" sz="2000" b="1" dirty="0"/>
              <a:t>1. Europejskie kompetencje kluczowe a podstawa programowa.</a:t>
            </a:r>
          </a:p>
          <a:p>
            <a:r>
              <a:rPr lang="pl-PL" sz="2000" dirty="0"/>
              <a:t>Czym są kompetencje kluczowe?</a:t>
            </a:r>
          </a:p>
          <a:p>
            <a:r>
              <a:rPr lang="pl-PL" sz="2000" dirty="0"/>
              <a:t>Kompetencje kluczowe a podstawa programowa</a:t>
            </a:r>
          </a:p>
          <a:p>
            <a:r>
              <a:rPr lang="pl-PL" sz="2000" dirty="0"/>
              <a:t>Kompetencje kluczowe a wymagania państwa wobec szkół </a:t>
            </a:r>
          </a:p>
          <a:p>
            <a:r>
              <a:rPr lang="pl-PL" sz="2000" dirty="0"/>
              <a:t>Kompetencje kluczowe a podstawowe kierunki realizacji polityki oświatowej państwa w roku szkolnym 2015/2016.</a:t>
            </a:r>
          </a:p>
          <a:p>
            <a:pPr marL="0" indent="0">
              <a:buNone/>
            </a:pPr>
            <a:r>
              <a:rPr lang="pl-PL" sz="2000" b="1" dirty="0"/>
              <a:t>2. Dyrektor szkoły liderem i animatorem Europejskich Kompetencji Kluczowych.</a:t>
            </a:r>
          </a:p>
          <a:p>
            <a:pPr marL="0" indent="0">
              <a:buNone/>
            </a:pPr>
            <a:r>
              <a:rPr lang="pl-PL" sz="2000" b="1" dirty="0"/>
              <a:t>3. Metody aktywizujące we wdrażaniu kluczowych kompetencji</a:t>
            </a:r>
          </a:p>
          <a:p>
            <a:endParaRPr lang="pl-PL" sz="2000" dirty="0"/>
          </a:p>
        </p:txBody>
      </p:sp>
    </p:spTree>
    <p:extLst>
      <p:ext uri="{BB962C8B-B14F-4D97-AF65-F5344CB8AC3E}">
        <p14:creationId xmlns:p14="http://schemas.microsoft.com/office/powerpoint/2010/main" val="3214250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a:blip r:embed="rId2"/>
          <a:stretch>
            <a:fillRect/>
          </a:stretch>
        </p:blipFill>
        <p:spPr>
          <a:xfrm>
            <a:off x="2785403" y="267286"/>
            <a:ext cx="7427741" cy="6450037"/>
          </a:xfrm>
          <a:prstGeom prst="rect">
            <a:avLst/>
          </a:prstGeom>
        </p:spPr>
      </p:pic>
    </p:spTree>
    <p:extLst>
      <p:ext uri="{BB962C8B-B14F-4D97-AF65-F5344CB8AC3E}">
        <p14:creationId xmlns:p14="http://schemas.microsoft.com/office/powerpoint/2010/main" val="3362431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a:blip r:embed="rId2"/>
          <a:stretch>
            <a:fillRect/>
          </a:stretch>
        </p:blipFill>
        <p:spPr>
          <a:xfrm>
            <a:off x="1364566" y="1378634"/>
            <a:ext cx="9256542" cy="3967089"/>
          </a:xfrm>
          <a:prstGeom prst="rect">
            <a:avLst/>
          </a:prstGeom>
        </p:spPr>
      </p:pic>
    </p:spTree>
    <p:extLst>
      <p:ext uri="{BB962C8B-B14F-4D97-AF65-F5344CB8AC3E}">
        <p14:creationId xmlns:p14="http://schemas.microsoft.com/office/powerpoint/2010/main" val="2188964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9559" y="21760"/>
            <a:ext cx="10515600" cy="1325563"/>
          </a:xfrm>
        </p:spPr>
        <p:txBody>
          <a:bodyPr>
            <a:normAutofit/>
          </a:bodyPr>
          <a:lstStyle/>
          <a:p>
            <a:r>
              <a:rPr lang="pl-PL" sz="3600" b="1" dirty="0"/>
              <a:t>Kluczowe kompetencje a rzeczywistość szkolna</a:t>
            </a:r>
          </a:p>
        </p:txBody>
      </p:sp>
      <p:sp>
        <p:nvSpPr>
          <p:cNvPr id="3" name="Symbol zastępczy zawartości 2"/>
          <p:cNvSpPr>
            <a:spLocks noGrp="1"/>
          </p:cNvSpPr>
          <p:nvPr>
            <p:ph idx="1"/>
          </p:nvPr>
        </p:nvSpPr>
        <p:spPr>
          <a:xfrm>
            <a:off x="500574" y="1347322"/>
            <a:ext cx="11288151" cy="5510677"/>
          </a:xfrm>
        </p:spPr>
        <p:txBody>
          <a:bodyPr>
            <a:noAutofit/>
          </a:bodyPr>
          <a:lstStyle/>
          <a:p>
            <a:r>
              <a:rPr lang="pl-PL" sz="2000" dirty="0"/>
              <a:t>Każda z kompetencji jest na tyle ogólna, że w jej obrębie można wyróżnić wiele preferencji. </a:t>
            </a:r>
          </a:p>
          <a:p>
            <a:r>
              <a:rPr lang="pl-PL" sz="2000" dirty="0"/>
              <a:t>Wszystkie wymienione umiejętności wiążą się z określonymi rolami społecznymi, są zatem praktyczne, ich rozwijanie prowadzi do samorealizacji, ponadto przynosi korzyści społeczeństwu. </a:t>
            </a:r>
          </a:p>
          <a:p>
            <a:r>
              <a:rPr lang="pl-PL" sz="2000" dirty="0"/>
              <a:t>EKK mają także charakter ponadnarodowy, odnoszą się bowiem do wartości i postaw uniwersalnych, i ponadczasowy – uwzględniają zmiany zachodzące w świecie. </a:t>
            </a:r>
          </a:p>
          <a:p>
            <a:r>
              <a:rPr lang="pl-PL" sz="2000" dirty="0"/>
              <a:t>Edukacja ma za zadanie odegrać decydującą rolę w przystosowaniu obywateli do zmian zachodzących w świecie. </a:t>
            </a:r>
          </a:p>
          <a:p>
            <a:r>
              <a:rPr lang="pl-PL" sz="2000" dirty="0"/>
              <a:t>„Ramy odniesienia” to jeden z drogowskazów dla współczesnego człowieka próbującego się odnaleźć w rzeczywistości podlegającej procesom globalizacji. </a:t>
            </a:r>
          </a:p>
          <a:p>
            <a:r>
              <a:rPr lang="pl-PL" sz="2000" dirty="0"/>
              <a:t>Europejczyk zagubiony w różnorodnych tendencjach poszukuje stałych punktów odniesienia, w edukacji są nimi Europejskie Kompetencje Kluczowe. </a:t>
            </a:r>
          </a:p>
          <a:p>
            <a:r>
              <a:rPr lang="pl-PL" sz="2000" dirty="0"/>
              <a:t>W centrum EKK pozostaje osoba – nie system nauczania, programy czy podręczniki. </a:t>
            </a:r>
          </a:p>
          <a:p>
            <a:r>
              <a:rPr lang="pl-PL" sz="2000" b="1" dirty="0"/>
              <a:t>Kompetencje kluczowe można zatem rozumieć jako styl życia Europejczyka świadomego przynależności do wspólnoty, elastycznie dostosowującego się do zmian zachodzących w społeczeństwie informacyjnym.</a:t>
            </a:r>
          </a:p>
        </p:txBody>
      </p:sp>
    </p:spTree>
    <p:extLst>
      <p:ext uri="{BB962C8B-B14F-4D97-AF65-F5344CB8AC3E}">
        <p14:creationId xmlns:p14="http://schemas.microsoft.com/office/powerpoint/2010/main" val="242127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r>
              <a:rPr lang="pl-PL" sz="2000" dirty="0"/>
              <a:t>Nowa podstawa kładzie nacisk na rozwijanie kompetencji kluczowych. Dokument wprowadza we wstępnej części, czyli części dotyczącej wszystkich etapów edukacyjnych, pojęcie umiejętności podstawowych (ściśle powiązanych z kompetencjami kluczowymi), które są niezbędne dla poznania i zrozumienia otaczającej nas rzeczywistości. </a:t>
            </a:r>
          </a:p>
          <a:p>
            <a:r>
              <a:rPr lang="pl-PL" sz="2000" dirty="0"/>
              <a:t>Aby umożliwić uczniom rozwijanie umiejętności podstawowych, stosowane zadania językowe wymagają kształcenia umiejętności myślenia, czyli obserwacji, porównywania, klasyfikowania informacji, analizowania, interpretowania i wyciągania wniosków oraz oceniania, w tym również świadomego oceniania własnych postępów w nauce.</a:t>
            </a:r>
          </a:p>
          <a:p>
            <a:pPr marL="0" indent="0">
              <a:buNone/>
            </a:pPr>
            <a:r>
              <a:rPr lang="pl-PL" sz="2000" dirty="0"/>
              <a:t>Dodatkowo, aby spełnić wyżej opisane wymogi należy stosować aktywne formy pracy na lekcji, np. </a:t>
            </a:r>
          </a:p>
          <a:p>
            <a:r>
              <a:rPr lang="pl-PL" sz="2000" dirty="0"/>
              <a:t>pracę nad projektami, </a:t>
            </a:r>
          </a:p>
          <a:p>
            <a:r>
              <a:rPr lang="pl-PL" sz="2000" dirty="0"/>
              <a:t>prezentacje plakatów przygotowanych przez uczniów, </a:t>
            </a:r>
          </a:p>
          <a:p>
            <a:r>
              <a:rPr lang="pl-PL" sz="2000" dirty="0"/>
              <a:t>pracę w parach i grupach oraz </a:t>
            </a:r>
          </a:p>
          <a:p>
            <a:r>
              <a:rPr lang="pl-PL" sz="2000" dirty="0"/>
              <a:t>wycieczki w terenie, gdzie dzieci mogą doświadczyć nowych rzeczy, a nie tylko o nich dowiedzieć się od nauczyciela.</a:t>
            </a:r>
          </a:p>
          <a:p>
            <a:endParaRPr lang="pl-PL" sz="2000" dirty="0"/>
          </a:p>
        </p:txBody>
      </p:sp>
      <p:sp>
        <p:nvSpPr>
          <p:cNvPr id="4" name="Tytuł 1"/>
          <p:cNvSpPr>
            <a:spLocks noGrp="1"/>
          </p:cNvSpPr>
          <p:nvPr>
            <p:ph type="title"/>
          </p:nvPr>
        </p:nvSpPr>
        <p:spPr>
          <a:xfrm>
            <a:off x="838200" y="365125"/>
            <a:ext cx="10515600" cy="1027577"/>
          </a:xfrm>
        </p:spPr>
        <p:txBody>
          <a:bodyPr>
            <a:normAutofit/>
          </a:bodyPr>
          <a:lstStyle/>
          <a:p>
            <a:r>
              <a:rPr lang="pl-PL" sz="2800" b="1" dirty="0"/>
              <a:t>Czym są kompetencje kluczowe w podstawie programowej?</a:t>
            </a:r>
            <a:endParaRPr lang="pl-PL" sz="2800" dirty="0"/>
          </a:p>
        </p:txBody>
      </p:sp>
    </p:spTree>
    <p:extLst>
      <p:ext uri="{BB962C8B-B14F-4D97-AF65-F5344CB8AC3E}">
        <p14:creationId xmlns:p14="http://schemas.microsoft.com/office/powerpoint/2010/main" val="324010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t>Podstawa programowa - charakterystyka</a:t>
            </a:r>
            <a:endParaRPr lang="pl-PL" sz="2800" dirty="0"/>
          </a:p>
        </p:txBody>
      </p:sp>
      <p:sp>
        <p:nvSpPr>
          <p:cNvPr id="3" name="Symbol zastępczy zawartości 2"/>
          <p:cNvSpPr>
            <a:spLocks noGrp="1"/>
          </p:cNvSpPr>
          <p:nvPr>
            <p:ph idx="1"/>
          </p:nvPr>
        </p:nvSpPr>
        <p:spPr>
          <a:xfrm>
            <a:off x="407963" y="1690688"/>
            <a:ext cx="11577711" cy="5167312"/>
          </a:xfrm>
        </p:spPr>
        <p:txBody>
          <a:bodyPr>
            <a:normAutofit fontScale="70000" lnSpcReduction="20000"/>
          </a:bodyPr>
          <a:lstStyle/>
          <a:p>
            <a:pPr marL="0" indent="0">
              <a:buNone/>
            </a:pPr>
            <a:r>
              <a:rPr lang="pl-PL" u="sng" dirty="0"/>
              <a:t>Cele zmian programowo-organizacyjnych w kształceniu ogólnym </a:t>
            </a:r>
            <a:endParaRPr lang="pl-PL" dirty="0"/>
          </a:p>
          <a:p>
            <a:pPr marL="0" indent="0">
              <a:buNone/>
            </a:pPr>
            <a:r>
              <a:rPr lang="pl-PL" dirty="0"/>
              <a:t>- Poprawa efektów kształcenia </a:t>
            </a:r>
          </a:p>
          <a:p>
            <a:pPr marL="0" indent="0">
              <a:buNone/>
            </a:pPr>
            <a:r>
              <a:rPr lang="pl-PL" dirty="0"/>
              <a:t>- Precyzyjne opisanie wymagań ogólnych oraz wymagań szczegółowych dla poszczególnych przedmiotów na wszystkich etapach edukacyjnych </a:t>
            </a:r>
          </a:p>
          <a:p>
            <a:pPr marL="0" indent="0">
              <a:buNone/>
            </a:pPr>
            <a:r>
              <a:rPr lang="pl-PL" dirty="0"/>
              <a:t>- Rozwijanie kompetencji kluczowych </a:t>
            </a:r>
          </a:p>
          <a:p>
            <a:pPr marL="0" indent="0">
              <a:buNone/>
            </a:pPr>
            <a:r>
              <a:rPr lang="pl-PL" dirty="0"/>
              <a:t>- Dostosowanie kształcenia do wymogów gospodarki opartej na wiedzy oraz potrzeb rynku pracy </a:t>
            </a:r>
          </a:p>
          <a:p>
            <a:pPr marL="0" indent="0">
              <a:buNone/>
            </a:pPr>
            <a:r>
              <a:rPr lang="pl-PL" dirty="0"/>
              <a:t>- Indywidualizacja procesu nauczania i wychowywania </a:t>
            </a:r>
          </a:p>
          <a:p>
            <a:pPr marL="0" indent="0">
              <a:buNone/>
            </a:pPr>
            <a:r>
              <a:rPr lang="pl-PL" dirty="0"/>
              <a:t>- Dostosowanie oferty edukacyjnej do zainteresowań i predyspozycji uczniów </a:t>
            </a:r>
          </a:p>
          <a:p>
            <a:pPr marL="0" indent="0">
              <a:buNone/>
            </a:pPr>
            <a:r>
              <a:rPr lang="pl-PL" dirty="0"/>
              <a:t>- Przygotowanie uczniów do sprawnego funkcjonowania w świecie współczesnym</a:t>
            </a:r>
          </a:p>
          <a:p>
            <a:pPr marL="0" indent="0">
              <a:buNone/>
            </a:pPr>
            <a:r>
              <a:rPr lang="pl-PL" dirty="0"/>
              <a:t> </a:t>
            </a:r>
          </a:p>
          <a:p>
            <a:pPr marL="0" indent="0">
              <a:buNone/>
            </a:pPr>
            <a:r>
              <a:rPr lang="pl-PL" dirty="0"/>
              <a:t>Podstawa programowa – kształcenia ogólnego - określa zakres celów oraz treści kształcenia (zajęcia edukacyjne) - określa czego szkoła jest zobowiązana nauczyć przeciętnego ucznia </a:t>
            </a:r>
          </a:p>
          <a:p>
            <a:pPr marL="0" indent="0">
              <a:buNone/>
            </a:pPr>
            <a:r>
              <a:rPr lang="pl-PL" dirty="0"/>
              <a:t>- wiedza i umiejętności (po każdym etapie edukacyjnym) </a:t>
            </a:r>
          </a:p>
          <a:p>
            <a:pPr marL="0" indent="0">
              <a:buNone/>
            </a:pPr>
            <a:r>
              <a:rPr lang="pl-PL" dirty="0"/>
              <a:t>- wnioskowanie i rozumowanie </a:t>
            </a:r>
          </a:p>
          <a:p>
            <a:pPr marL="0" indent="0">
              <a:buNone/>
            </a:pPr>
            <a:r>
              <a:rPr lang="pl-PL" dirty="0"/>
              <a:t>- umiejętności kluczowe.</a:t>
            </a:r>
          </a:p>
          <a:p>
            <a:pPr marL="0" indent="0">
              <a:buNone/>
            </a:pPr>
            <a:r>
              <a:rPr lang="pl-PL" dirty="0"/>
              <a:t> </a:t>
            </a:r>
          </a:p>
          <a:p>
            <a:pPr marL="0" indent="0">
              <a:buNone/>
            </a:pPr>
            <a:endParaRPr lang="pl-PL" dirty="0"/>
          </a:p>
        </p:txBody>
      </p:sp>
    </p:spTree>
    <p:extLst>
      <p:ext uri="{BB962C8B-B14F-4D97-AF65-F5344CB8AC3E}">
        <p14:creationId xmlns:p14="http://schemas.microsoft.com/office/powerpoint/2010/main" val="1808590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t>Podstawa programowa - charakterystyka</a:t>
            </a:r>
            <a:endParaRPr lang="pl-PL" sz="2800" dirty="0"/>
          </a:p>
        </p:txBody>
      </p:sp>
      <p:sp>
        <p:nvSpPr>
          <p:cNvPr id="3" name="Symbol zastępczy zawartości 2"/>
          <p:cNvSpPr>
            <a:spLocks noGrp="1"/>
          </p:cNvSpPr>
          <p:nvPr>
            <p:ph idx="1"/>
          </p:nvPr>
        </p:nvSpPr>
        <p:spPr>
          <a:xfrm>
            <a:off x="450166" y="1479673"/>
            <a:ext cx="11577711" cy="5167312"/>
          </a:xfrm>
        </p:spPr>
        <p:txBody>
          <a:bodyPr>
            <a:noAutofit/>
          </a:bodyPr>
          <a:lstStyle/>
          <a:p>
            <a:pPr marL="0" indent="0">
              <a:buNone/>
            </a:pPr>
            <a:r>
              <a:rPr lang="pl-PL" sz="2000" u="sng" dirty="0"/>
              <a:t>Cele zmian programowo-organizacyjnych w kształceniu ogólnym </a:t>
            </a:r>
            <a:endParaRPr lang="pl-PL" sz="2000" dirty="0"/>
          </a:p>
          <a:p>
            <a:pPr marL="0" indent="0">
              <a:buNone/>
            </a:pPr>
            <a:r>
              <a:rPr lang="pl-PL" sz="2000" dirty="0"/>
              <a:t>Rozporządzenie MEN Nowa podstawa programowa kształcenia ogólnego i wychowania przedszkolnego: - została podpisana 23 grudnia 2008 roku, wdrażana rok po roku, od września 2009, zaczynając od pierwszych klas szkół podstawowych i gimnazjów.</a:t>
            </a:r>
          </a:p>
          <a:p>
            <a:pPr marL="0" indent="0">
              <a:buNone/>
            </a:pPr>
            <a:r>
              <a:rPr lang="pl-PL" sz="2000" dirty="0"/>
              <a:t>Podstawa programowa opisuje cele oraz treści kształcenia dla każdego przedmiotu, na koniec każdego etapu edukacyjnego:</a:t>
            </a:r>
          </a:p>
          <a:p>
            <a:pPr marL="0" indent="0">
              <a:buNone/>
            </a:pPr>
            <a:r>
              <a:rPr lang="pl-PL" sz="2000" dirty="0"/>
              <a:t>etap I      - klasy I-III szkoły podstawowej (nauczanie wczesnoszkolne) </a:t>
            </a:r>
          </a:p>
          <a:p>
            <a:pPr marL="0" indent="0">
              <a:buNone/>
            </a:pPr>
            <a:r>
              <a:rPr lang="pl-PL" sz="2000" dirty="0"/>
              <a:t>etap II     - klasy IV-VI szkoły podstawowej</a:t>
            </a:r>
          </a:p>
          <a:p>
            <a:pPr marL="0" indent="0">
              <a:buNone/>
            </a:pPr>
            <a:r>
              <a:rPr lang="pl-PL" sz="2000" dirty="0"/>
              <a:t>etap III    - gimnazjum</a:t>
            </a:r>
          </a:p>
          <a:p>
            <a:pPr marL="0" indent="0">
              <a:buNone/>
            </a:pPr>
            <a:r>
              <a:rPr lang="pl-PL" sz="2000" dirty="0"/>
              <a:t>etap IV   - szkoła ponadgimnazjalna </a:t>
            </a:r>
          </a:p>
          <a:p>
            <a:pPr marL="0" indent="0">
              <a:buNone/>
            </a:pPr>
            <a:r>
              <a:rPr lang="pl-PL" sz="2000" dirty="0"/>
              <a:t>Treści kształcenia obejmują:</a:t>
            </a:r>
          </a:p>
          <a:p>
            <a:pPr marL="0" indent="0">
              <a:buNone/>
            </a:pPr>
            <a:r>
              <a:rPr lang="pl-PL" sz="2000" dirty="0"/>
              <a:t>	- wiadomości, które uczniowie powinni zdobyć</a:t>
            </a:r>
          </a:p>
          <a:p>
            <a:pPr marL="0" indent="0">
              <a:buNone/>
            </a:pPr>
            <a:r>
              <a:rPr lang="pl-PL" sz="2000" dirty="0"/>
              <a:t>	- umiejętności, które uczniowie powinni opanować</a:t>
            </a:r>
          </a:p>
          <a:p>
            <a:pPr marL="0" indent="0">
              <a:buNone/>
            </a:pPr>
            <a:r>
              <a:rPr lang="pl-PL" sz="2000" dirty="0"/>
              <a:t>	- postawy, które szkoła u uczniów powinna kształtować</a:t>
            </a:r>
          </a:p>
          <a:p>
            <a:pPr marL="0" indent="0">
              <a:buNone/>
            </a:pPr>
            <a:endParaRPr lang="pl-PL" sz="2000" dirty="0"/>
          </a:p>
        </p:txBody>
      </p:sp>
    </p:spTree>
    <p:extLst>
      <p:ext uri="{BB962C8B-B14F-4D97-AF65-F5344CB8AC3E}">
        <p14:creationId xmlns:p14="http://schemas.microsoft.com/office/powerpoint/2010/main" val="3749090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t>Podstawa programowa - charakterystyka</a:t>
            </a:r>
            <a:endParaRPr lang="pl-PL" sz="2800" dirty="0"/>
          </a:p>
        </p:txBody>
      </p:sp>
      <p:sp>
        <p:nvSpPr>
          <p:cNvPr id="3" name="Symbol zastępczy zawartości 2"/>
          <p:cNvSpPr>
            <a:spLocks noGrp="1"/>
          </p:cNvSpPr>
          <p:nvPr>
            <p:ph idx="1"/>
          </p:nvPr>
        </p:nvSpPr>
        <p:spPr>
          <a:xfrm>
            <a:off x="450166" y="1479673"/>
            <a:ext cx="11577711" cy="5167312"/>
          </a:xfrm>
        </p:spPr>
        <p:txBody>
          <a:bodyPr>
            <a:noAutofit/>
          </a:bodyPr>
          <a:lstStyle/>
          <a:p>
            <a:pPr marL="0" indent="0">
              <a:buNone/>
            </a:pPr>
            <a:r>
              <a:rPr lang="pl-PL" sz="2000" u="sng" dirty="0"/>
              <a:t>Proces czy efekt?</a:t>
            </a:r>
            <a:endParaRPr lang="pl-PL" sz="2000" dirty="0"/>
          </a:p>
          <a:p>
            <a:pPr marL="0" indent="0">
              <a:buNone/>
            </a:pPr>
            <a:r>
              <a:rPr lang="pl-PL" sz="2000" dirty="0"/>
              <a:t>Stara podstawa programowa koncentrowała się na opisie procesu kształcenia. </a:t>
            </a:r>
          </a:p>
          <a:p>
            <a:pPr marL="0" indent="0">
              <a:buNone/>
            </a:pPr>
            <a:r>
              <a:rPr lang="pl-PL" sz="2000" dirty="0"/>
              <a:t>Dla zróżnicowanych populacji uczniów centralny opis procesu kształcenia nie zdaje egzaminu, bo proces musi też być zróżnicowany.</a:t>
            </a:r>
          </a:p>
          <a:p>
            <a:pPr marL="0" indent="0">
              <a:buNone/>
            </a:pPr>
            <a:r>
              <a:rPr lang="pl-PL" sz="2000" dirty="0"/>
              <a:t>Dlatego nowa podstawa programowa formułuje treści nauczania w języku efektów kształcenia.</a:t>
            </a:r>
          </a:p>
          <a:p>
            <a:pPr marL="0" indent="0">
              <a:buNone/>
            </a:pPr>
            <a:r>
              <a:rPr lang="pl-PL" sz="2000" dirty="0"/>
              <a:t>Taki opis jest zbieżny z ideą europejskich ram kwalifikacji*. Ramy te pozwolą ustalać relacje między kwalifikacjami zdobytymi w różnych krajach Unii Europejskiej.</a:t>
            </a:r>
          </a:p>
          <a:p>
            <a:pPr marL="0" indent="0">
              <a:buNone/>
            </a:pPr>
            <a:r>
              <a:rPr lang="pl-PL" sz="2000" dirty="0"/>
              <a:t>* zalecenie Parlamentu Europejskiego i Rady Europy z dnia 23 kwietnia 2008 r. w sprawie ustanowienia europejskich ram kwalifikacji dla uczenia się przez całe życie (2008/C111/01).</a:t>
            </a:r>
          </a:p>
          <a:p>
            <a:pPr marL="0" indent="0">
              <a:buNone/>
            </a:pPr>
            <a:endParaRPr lang="pl-PL" sz="2000" dirty="0"/>
          </a:p>
        </p:txBody>
      </p:sp>
    </p:spTree>
    <p:extLst>
      <p:ext uri="{BB962C8B-B14F-4D97-AF65-F5344CB8AC3E}">
        <p14:creationId xmlns:p14="http://schemas.microsoft.com/office/powerpoint/2010/main" val="3744365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b="1" dirty="0"/>
              <a:t>Europejskie kompetencje kluczowe w podstawie programowej</a:t>
            </a:r>
            <a:br>
              <a:rPr lang="pl-PL" sz="3600" dirty="0"/>
            </a:br>
            <a:endParaRPr lang="pl-PL" dirty="0"/>
          </a:p>
        </p:txBody>
      </p:sp>
      <p:sp>
        <p:nvSpPr>
          <p:cNvPr id="3" name="Symbol zastępczy zawartości 2"/>
          <p:cNvSpPr>
            <a:spLocks noGrp="1"/>
          </p:cNvSpPr>
          <p:nvPr>
            <p:ph idx="1"/>
          </p:nvPr>
        </p:nvSpPr>
        <p:spPr>
          <a:xfrm>
            <a:off x="548640" y="1491175"/>
            <a:ext cx="10805160" cy="4685788"/>
          </a:xfrm>
        </p:spPr>
        <p:txBody>
          <a:bodyPr>
            <a:noAutofit/>
          </a:bodyPr>
          <a:lstStyle/>
          <a:p>
            <a:pPr lvl="0" fontAlgn="base"/>
            <a:r>
              <a:rPr lang="pl-PL" sz="2000" b="1" dirty="0"/>
              <a:t>czytanie</a:t>
            </a:r>
            <a:r>
              <a:rPr lang="pl-PL" sz="2000" dirty="0"/>
              <a:t> – umiejętność rozumienia, wykorzystywania i refleksyjnego przetwarzania tekstów, w tym tekstów kultury, prowadząca do osiągnięcia własnych celów, rozwoju osobowego oraz aktywnego uczestnictwa w życiu społ.;</a:t>
            </a:r>
          </a:p>
          <a:p>
            <a:pPr lvl="0" fontAlgn="base"/>
            <a:r>
              <a:rPr lang="pl-PL" sz="2000" b="1" dirty="0"/>
              <a:t>myślenie matematyczne</a:t>
            </a:r>
            <a:r>
              <a:rPr lang="pl-PL" sz="2000" dirty="0"/>
              <a:t> – umiejętność wykorzystania narzędzi matematyki w życiu codziennym oraz formułowania sądów opartych na rozumowaniu matematycznym;</a:t>
            </a:r>
          </a:p>
          <a:p>
            <a:pPr lvl="0" fontAlgn="base"/>
            <a:r>
              <a:rPr lang="pl-PL" sz="2000" b="1" dirty="0"/>
              <a:t>myślenie naukowe</a:t>
            </a:r>
            <a:r>
              <a:rPr lang="pl-PL" sz="2000" dirty="0"/>
              <a:t> – umiejętność wykorzystania wiedzy o charakterze naukowym do identyfikowania i rozwiązywania problemów, a także formuło-</a:t>
            </a:r>
            <a:r>
              <a:rPr lang="pl-PL" sz="2000" dirty="0" err="1"/>
              <a:t>wania</a:t>
            </a:r>
            <a:r>
              <a:rPr lang="pl-PL" sz="2000" dirty="0"/>
              <a:t> wniosków opartych na obserwacjach empirycznych dotyczących przyrody i społeczeństwa;</a:t>
            </a:r>
          </a:p>
          <a:p>
            <a:pPr lvl="0" fontAlgn="base"/>
            <a:r>
              <a:rPr lang="pl-PL" sz="2000" b="1" dirty="0"/>
              <a:t>umiejętność komunikowania się w języku ojczystym i w językach obcych</a:t>
            </a:r>
            <a:r>
              <a:rPr lang="pl-PL" sz="2000" dirty="0"/>
              <a:t>, zarówno w mowie, jak i w piśmie;</a:t>
            </a:r>
          </a:p>
          <a:p>
            <a:pPr lvl="0"/>
            <a:r>
              <a:rPr lang="pl-PL" sz="2000" dirty="0"/>
              <a:t>umiejętność sprawnego posługiwania się nowoczesnymi </a:t>
            </a:r>
            <a:r>
              <a:rPr lang="pl-PL" sz="2000" b="1" dirty="0"/>
              <a:t>technologiami informacyjno-komunikacyjnymi</a:t>
            </a:r>
            <a:r>
              <a:rPr lang="pl-PL" sz="2000" dirty="0"/>
              <a:t>;</a:t>
            </a:r>
          </a:p>
          <a:p>
            <a:pPr lvl="0"/>
            <a:r>
              <a:rPr lang="pl-PL" sz="2000" dirty="0"/>
              <a:t>umiejętność wyszukiwania, selekcjonowania i krytycznej </a:t>
            </a:r>
            <a:r>
              <a:rPr lang="pl-PL" sz="2000" b="1" dirty="0"/>
              <a:t>analizy informacji</a:t>
            </a:r>
            <a:r>
              <a:rPr lang="pl-PL" sz="2000" dirty="0"/>
              <a:t>;</a:t>
            </a:r>
          </a:p>
          <a:p>
            <a:pPr lvl="0"/>
            <a:r>
              <a:rPr lang="pl-PL" sz="2000" dirty="0"/>
              <a:t>umiejętność rozpoznawania własnych potrzeb edukacyjnych oraz </a:t>
            </a:r>
            <a:r>
              <a:rPr lang="pl-PL" sz="2000" b="1" dirty="0"/>
              <a:t>uczenia się</a:t>
            </a:r>
            <a:r>
              <a:rPr lang="pl-PL" sz="2000" dirty="0"/>
              <a:t>;</a:t>
            </a:r>
          </a:p>
          <a:p>
            <a:pPr lvl="0"/>
            <a:r>
              <a:rPr lang="pl-PL" sz="2000" dirty="0"/>
              <a:t>umiejętność pracy </a:t>
            </a:r>
            <a:r>
              <a:rPr lang="pl-PL" sz="2000" b="1" dirty="0"/>
              <a:t>zespołowej</a:t>
            </a:r>
            <a:r>
              <a:rPr lang="pl-PL" sz="2000" dirty="0"/>
              <a:t>.</a:t>
            </a:r>
          </a:p>
          <a:p>
            <a:endParaRPr lang="pl-PL" sz="2000" dirty="0"/>
          </a:p>
        </p:txBody>
      </p:sp>
    </p:spTree>
    <p:extLst>
      <p:ext uri="{BB962C8B-B14F-4D97-AF65-F5344CB8AC3E}">
        <p14:creationId xmlns:p14="http://schemas.microsoft.com/office/powerpoint/2010/main" val="1093937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6169" y="1462405"/>
            <a:ext cx="5928360" cy="2124857"/>
          </a:xfrm>
        </p:spPr>
        <p:txBody>
          <a:bodyPr>
            <a:normAutofit/>
          </a:bodyPr>
          <a:lstStyle/>
          <a:p>
            <a:r>
              <a:rPr lang="pl-PL" sz="3200" b="1" dirty="0"/>
              <a:t>Podstawa programowa </a:t>
            </a:r>
            <a:br>
              <a:rPr lang="pl-PL" sz="3200" b="1" dirty="0"/>
            </a:br>
            <a:r>
              <a:rPr lang="pl-PL" sz="3200" b="1" dirty="0"/>
              <a:t>– szkoła podstawowa</a:t>
            </a:r>
          </a:p>
        </p:txBody>
      </p:sp>
      <p:pic>
        <p:nvPicPr>
          <p:cNvPr id="4" name="Obraz 3"/>
          <p:cNvPicPr>
            <a:picLocks noChangeAspect="1"/>
          </p:cNvPicPr>
          <p:nvPr/>
        </p:nvPicPr>
        <p:blipFill>
          <a:blip r:embed="rId2"/>
          <a:stretch>
            <a:fillRect/>
          </a:stretch>
        </p:blipFill>
        <p:spPr>
          <a:xfrm>
            <a:off x="6688385" y="0"/>
            <a:ext cx="5503614" cy="3727938"/>
          </a:xfrm>
          <a:prstGeom prst="rect">
            <a:avLst/>
          </a:prstGeom>
        </p:spPr>
      </p:pic>
      <p:pic>
        <p:nvPicPr>
          <p:cNvPr id="5" name="Obraz 4"/>
          <p:cNvPicPr>
            <a:picLocks noChangeAspect="1"/>
          </p:cNvPicPr>
          <p:nvPr/>
        </p:nvPicPr>
        <p:blipFill>
          <a:blip r:embed="rId3"/>
          <a:stretch>
            <a:fillRect/>
          </a:stretch>
        </p:blipFill>
        <p:spPr>
          <a:xfrm>
            <a:off x="6621964" y="3727938"/>
            <a:ext cx="5636455" cy="3264777"/>
          </a:xfrm>
          <a:prstGeom prst="rect">
            <a:avLst/>
          </a:prstGeom>
        </p:spPr>
      </p:pic>
      <p:pic>
        <p:nvPicPr>
          <p:cNvPr id="6" name="Obraz 5"/>
          <p:cNvPicPr>
            <a:picLocks noChangeAspect="1"/>
          </p:cNvPicPr>
          <p:nvPr/>
        </p:nvPicPr>
        <p:blipFill>
          <a:blip r:embed="rId4"/>
          <a:stretch>
            <a:fillRect/>
          </a:stretch>
        </p:blipFill>
        <p:spPr>
          <a:xfrm>
            <a:off x="-112542" y="3387382"/>
            <a:ext cx="6977576" cy="2995378"/>
          </a:xfrm>
          <a:prstGeom prst="rect">
            <a:avLst/>
          </a:prstGeom>
        </p:spPr>
      </p:pic>
    </p:spTree>
    <p:extLst>
      <p:ext uri="{BB962C8B-B14F-4D97-AF65-F5344CB8AC3E}">
        <p14:creationId xmlns:p14="http://schemas.microsoft.com/office/powerpoint/2010/main" val="3787539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6314" y="0"/>
            <a:ext cx="10515600" cy="1325563"/>
          </a:xfrm>
        </p:spPr>
        <p:txBody>
          <a:bodyPr/>
          <a:lstStyle/>
          <a:p>
            <a:r>
              <a:rPr lang="pl-PL" b="1" dirty="0"/>
              <a:t>Wymagania państwa wobec szkół</a:t>
            </a:r>
          </a:p>
        </p:txBody>
      </p:sp>
      <p:sp>
        <p:nvSpPr>
          <p:cNvPr id="3" name="Symbol zastępczy zawartości 2"/>
          <p:cNvSpPr>
            <a:spLocks noGrp="1"/>
          </p:cNvSpPr>
          <p:nvPr>
            <p:ph idx="1"/>
          </p:nvPr>
        </p:nvSpPr>
        <p:spPr>
          <a:xfrm>
            <a:off x="446314" y="1325563"/>
            <a:ext cx="11515531" cy="3119599"/>
          </a:xfrm>
        </p:spPr>
        <p:txBody>
          <a:bodyPr>
            <a:noAutofit/>
          </a:bodyPr>
          <a:lstStyle/>
          <a:p>
            <a:pPr marL="0" indent="0">
              <a:buNone/>
            </a:pPr>
            <a:r>
              <a:rPr lang="pl-PL" sz="2000" dirty="0"/>
              <a:t>1. Szkoła lub placówka realizuje koncepcję pracy ukierunkowaną na rozwój uczniów.</a:t>
            </a:r>
          </a:p>
          <a:p>
            <a:pPr marL="0" indent="0">
              <a:buNone/>
            </a:pPr>
            <a:r>
              <a:rPr lang="pl-PL" sz="2000" dirty="0"/>
              <a:t>2. Procesy edukacyjne są zorganizowane w sposób sprzyjający nauce.</a:t>
            </a:r>
          </a:p>
          <a:p>
            <a:pPr marL="0" indent="0">
              <a:buNone/>
            </a:pPr>
            <a:r>
              <a:rPr lang="pl-PL" sz="2000" dirty="0"/>
              <a:t>3. Uczniowie nabywają wiadomości i umiejętności określone w podstawie programowej.</a:t>
            </a:r>
          </a:p>
          <a:p>
            <a:pPr marL="0" indent="0">
              <a:buNone/>
            </a:pPr>
            <a:r>
              <a:rPr lang="pl-PL" sz="2000" dirty="0"/>
              <a:t>4. Uczniowie są aktywni.</a:t>
            </a:r>
          </a:p>
          <a:p>
            <a:pPr marL="0" indent="0">
              <a:buNone/>
            </a:pPr>
            <a:r>
              <a:rPr lang="pl-PL" sz="2000" dirty="0"/>
              <a:t>5. Respektowane są normy.</a:t>
            </a:r>
          </a:p>
          <a:p>
            <a:pPr marL="0" indent="0">
              <a:buNone/>
            </a:pPr>
            <a:r>
              <a:rPr lang="pl-PL" sz="2000" dirty="0"/>
              <a:t>6. Szkoła lub placówka wspomaga rozwój uczniów z uwzględnieniem ich indywidualnej sytuacji.</a:t>
            </a:r>
          </a:p>
          <a:p>
            <a:pPr marL="0" indent="0">
              <a:buNone/>
            </a:pPr>
            <a:r>
              <a:rPr lang="pl-PL" sz="2000" dirty="0"/>
              <a:t>7. Nauczyciele współpracują w planowaniu i realizowaniu procesów edukacyjnych.</a:t>
            </a:r>
          </a:p>
          <a:p>
            <a:pPr marL="0" indent="0">
              <a:buNone/>
            </a:pPr>
            <a:r>
              <a:rPr lang="pl-PL" sz="2000" dirty="0"/>
              <a:t>8. Promowana jest wartość edukacji.</a:t>
            </a:r>
          </a:p>
          <a:p>
            <a:pPr marL="0" indent="0">
              <a:buNone/>
            </a:pPr>
            <a:r>
              <a:rPr lang="pl-PL" sz="2000" dirty="0"/>
              <a:t>9. Rodzice są partnerami szkoły lub placówki.</a:t>
            </a:r>
          </a:p>
          <a:p>
            <a:pPr marL="0" indent="0">
              <a:buNone/>
            </a:pPr>
            <a:r>
              <a:rPr lang="pl-PL" sz="2000" dirty="0"/>
              <a:t>10. Wykorzystywane są zasoby szkoły lub placówki oraz środowiska lokalnego na rzecz wzajemnego rozwoju.</a:t>
            </a:r>
          </a:p>
          <a:p>
            <a:pPr marL="0" indent="0">
              <a:buNone/>
            </a:pPr>
            <a:r>
              <a:rPr lang="pl-PL" sz="2000" dirty="0"/>
              <a:t>11.Szkoła lub placówka, organizując procesy edukacyjne, uwzględnia wnioski z analizy wyników sprawdzianu, egzaminu gimnazjalnego, egzaminu maturalnego, egzaminu potwierdzającego kwalifikacje zawodowe i egzaminu potwierdzającego kwalifikacje w zawodzie oraz innych badań zewnętrznych i wewnętrznych.</a:t>
            </a:r>
          </a:p>
          <a:p>
            <a:pPr marL="0" indent="0">
              <a:buNone/>
            </a:pPr>
            <a:r>
              <a:rPr lang="pl-PL" sz="2000" dirty="0"/>
              <a:t>12.Zarządzanie szkołą lub placówką służy jej rozwojowi.</a:t>
            </a:r>
          </a:p>
          <a:p>
            <a:pPr marL="0" indent="0">
              <a:buNone/>
            </a:pPr>
            <a:endParaRPr lang="pl-PL" sz="2000" dirty="0"/>
          </a:p>
          <a:p>
            <a:pPr marL="0" indent="0">
              <a:buNone/>
            </a:pPr>
            <a:endParaRPr lang="pl-PL" sz="2000" dirty="0"/>
          </a:p>
        </p:txBody>
      </p:sp>
    </p:spTree>
    <p:extLst>
      <p:ext uri="{BB962C8B-B14F-4D97-AF65-F5344CB8AC3E}">
        <p14:creationId xmlns:p14="http://schemas.microsoft.com/office/powerpoint/2010/main" val="34651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50742" y="660547"/>
            <a:ext cx="10515600" cy="1325563"/>
          </a:xfrm>
        </p:spPr>
        <p:txBody>
          <a:bodyPr/>
          <a:lstStyle/>
          <a:p>
            <a:r>
              <a:rPr lang="pl-PL" dirty="0"/>
              <a:t>Geneza</a:t>
            </a:r>
          </a:p>
        </p:txBody>
      </p:sp>
      <p:sp>
        <p:nvSpPr>
          <p:cNvPr id="3" name="Symbol zastępczy zawartości 2"/>
          <p:cNvSpPr>
            <a:spLocks noGrp="1"/>
          </p:cNvSpPr>
          <p:nvPr>
            <p:ph idx="1"/>
          </p:nvPr>
        </p:nvSpPr>
        <p:spPr>
          <a:xfrm>
            <a:off x="838200" y="2660651"/>
            <a:ext cx="10515600" cy="4351338"/>
          </a:xfrm>
        </p:spPr>
        <p:txBody>
          <a:bodyPr>
            <a:noAutofit/>
          </a:bodyPr>
          <a:lstStyle/>
          <a:p>
            <a:pPr marL="0" indent="0">
              <a:buNone/>
            </a:pPr>
            <a:r>
              <a:rPr lang="pl-PL" sz="2000" dirty="0"/>
              <a:t>E. </a:t>
            </a:r>
            <a:r>
              <a:rPr lang="pl-PL" sz="2000" dirty="0" err="1"/>
              <a:t>Cresson</a:t>
            </a:r>
            <a:r>
              <a:rPr lang="pl-PL" sz="2000" dirty="0"/>
              <a:t> i P. Flynn (red.), </a:t>
            </a:r>
          </a:p>
          <a:p>
            <a:pPr marL="0" indent="0">
              <a:buNone/>
            </a:pPr>
            <a:r>
              <a:rPr lang="pl-PL" sz="2000" dirty="0"/>
              <a:t>Biała Księga Kształcenia i Doskonalenia </a:t>
            </a:r>
          </a:p>
          <a:p>
            <a:pPr marL="0" indent="0">
              <a:buNone/>
            </a:pPr>
            <a:r>
              <a:rPr lang="pl-PL" sz="2000" dirty="0"/>
              <a:t>„Nauczanie i uczenie się – na drodze do uczącego się społeczeństwa”, WSiP, Warszawa 1997. </a:t>
            </a:r>
          </a:p>
          <a:p>
            <a:pPr marL="0" indent="0">
              <a:buNone/>
            </a:pPr>
            <a:r>
              <a:rPr lang="pl-PL" sz="2000" dirty="0"/>
              <a:t>„Każdy powinien zostać przygotowany do ponoszenia odpowiedzialności za kształtowanie własnych kwalifikacji, w różnorodnych, możliwie jak najbardziej elastycznych formach kształcenia i doskonalenia”.</a:t>
            </a:r>
          </a:p>
          <a:p>
            <a:pPr marL="0" indent="0">
              <a:buNone/>
            </a:pPr>
            <a:endParaRPr lang="pl-PL" sz="2000" dirty="0"/>
          </a:p>
        </p:txBody>
      </p:sp>
      <p:pic>
        <p:nvPicPr>
          <p:cNvPr id="1026" name="Picture 2" descr="kkt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972" y="365125"/>
            <a:ext cx="238125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430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a:bodyPr>
          <a:lstStyle/>
          <a:p>
            <a:r>
              <a:rPr lang="pl-PL" sz="4000" b="1" dirty="0"/>
              <a:t>Dyrektor szkoły liderem i animatorem Europejskich Kompetencji Kluczowych.</a:t>
            </a:r>
            <a:endParaRPr lang="pl-PL" sz="4000" dirty="0"/>
          </a:p>
        </p:txBody>
      </p:sp>
      <p:sp>
        <p:nvSpPr>
          <p:cNvPr id="6" name="Symbol zastępczy tekstu 5"/>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580718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Dyrektor a EKK</a:t>
            </a:r>
          </a:p>
        </p:txBody>
      </p:sp>
      <p:sp>
        <p:nvSpPr>
          <p:cNvPr id="3" name="Symbol zastępczy zawartości 2"/>
          <p:cNvSpPr>
            <a:spLocks noGrp="1"/>
          </p:cNvSpPr>
          <p:nvPr>
            <p:ph idx="1"/>
          </p:nvPr>
        </p:nvSpPr>
        <p:spPr/>
        <p:txBody>
          <a:bodyPr>
            <a:normAutofit/>
          </a:bodyPr>
          <a:lstStyle/>
          <a:p>
            <a:r>
              <a:rPr lang="pl-PL" sz="2000" dirty="0"/>
              <a:t>Europejski wymiar kształcenia nie pozostaje także bez wpływu na role dyrektora szkoły.</a:t>
            </a:r>
          </a:p>
          <a:p>
            <a:r>
              <a:rPr lang="pl-PL" sz="2000" dirty="0"/>
              <a:t>W Ustawie o systemie oświaty szczegółowo określono zadania dyrektora szkoły, m. in. jako jej reprezentanta placówki, osobę sprawującą nadzór pedagogiczny i realizującą uchwały rady pedagogicznej. </a:t>
            </a:r>
          </a:p>
          <a:p>
            <a:r>
              <a:rPr lang="pl-PL" sz="2000" dirty="0"/>
              <a:t>Od dyrektora szkoły w głównej mierze zależy jakość jej funkcjonowania, a warunkiem rozwoju placówki są zmiany zaproponowane i sprawnie koordynowane przez dyrektora. </a:t>
            </a:r>
          </a:p>
          <a:p>
            <a:r>
              <a:rPr lang="pl-PL" sz="2000" dirty="0"/>
              <a:t>Kompetencje zarządzającego we współczesnej szkole określano na różne sposoby, przyznając mu m. in. role menadżera, doradcy i refleksyjnego praktyk</a:t>
            </a:r>
            <a:r>
              <a:rPr lang="pl-PL" sz="2000" u="sng" dirty="0"/>
              <a:t>.</a:t>
            </a:r>
            <a:endParaRPr lang="pl-PL" sz="2000" dirty="0"/>
          </a:p>
          <a:p>
            <a:r>
              <a:rPr lang="pl-PL" sz="2000" dirty="0"/>
              <a:t>We wszystkich tych rolach dyrektor szkoły może być liderem Europejskich Kompetencji Kluczowych, aby uczynić swoją szkołę placówką o wymiarze europejskim. </a:t>
            </a:r>
          </a:p>
          <a:p>
            <a:endParaRPr lang="pl-PL" sz="2000" dirty="0"/>
          </a:p>
        </p:txBody>
      </p:sp>
    </p:spTree>
    <p:extLst>
      <p:ext uri="{BB962C8B-B14F-4D97-AF65-F5344CB8AC3E}">
        <p14:creationId xmlns:p14="http://schemas.microsoft.com/office/powerpoint/2010/main" val="672238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982085026"/>
              </p:ext>
            </p:extLst>
          </p:nvPr>
        </p:nvGraphicFramePr>
        <p:xfrm>
          <a:off x="112543" y="0"/>
          <a:ext cx="11662116" cy="6743700"/>
        </p:xfrm>
        <a:graphic>
          <a:graphicData uri="http://schemas.openxmlformats.org/drawingml/2006/table">
            <a:tbl>
              <a:tblPr firstRow="1" firstCol="1" bandRow="1">
                <a:tableStyleId>{5C22544A-7EE6-4342-B048-85BDC9FD1C3A}</a:tableStyleId>
              </a:tblPr>
              <a:tblGrid>
                <a:gridCol w="2686788">
                  <a:extLst>
                    <a:ext uri="{9D8B030D-6E8A-4147-A177-3AD203B41FA5}">
                      <a16:colId xmlns:a16="http://schemas.microsoft.com/office/drawing/2014/main" val="4065593455"/>
                    </a:ext>
                  </a:extLst>
                </a:gridCol>
                <a:gridCol w="2419783">
                  <a:extLst>
                    <a:ext uri="{9D8B030D-6E8A-4147-A177-3AD203B41FA5}">
                      <a16:colId xmlns:a16="http://schemas.microsoft.com/office/drawing/2014/main" val="3781013927"/>
                    </a:ext>
                  </a:extLst>
                </a:gridCol>
                <a:gridCol w="6555545">
                  <a:extLst>
                    <a:ext uri="{9D8B030D-6E8A-4147-A177-3AD203B41FA5}">
                      <a16:colId xmlns:a16="http://schemas.microsoft.com/office/drawing/2014/main" val="3346722563"/>
                    </a:ext>
                  </a:extLst>
                </a:gridCol>
              </a:tblGrid>
              <a:tr h="406400">
                <a:tc rowSpan="2">
                  <a:txBody>
                    <a:bodyPr/>
                    <a:lstStyle/>
                    <a:p>
                      <a:pPr>
                        <a:lnSpc>
                          <a:spcPts val="1560"/>
                        </a:lnSpc>
                        <a:spcAft>
                          <a:spcPts val="0"/>
                        </a:spcAft>
                      </a:pPr>
                      <a:r>
                        <a:rPr lang="pl-PL" sz="1600">
                          <a:effectLst/>
                          <a:latin typeface="+mn-lt"/>
                        </a:rPr>
                        <a:t> </a:t>
                      </a:r>
                    </a:p>
                    <a:p>
                      <a:pPr>
                        <a:lnSpc>
                          <a:spcPts val="1560"/>
                        </a:lnSpc>
                        <a:spcAft>
                          <a:spcPts val="0"/>
                        </a:spcAft>
                      </a:pPr>
                      <a:r>
                        <a:rPr lang="pl-PL" sz="1600">
                          <a:effectLst/>
                          <a:latin typeface="+mn-lt"/>
                        </a:rPr>
                        <a:t>EUROPEJSKIE KOMPETENCJE KLUCZOWE</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gridSpan="2">
                  <a:txBody>
                    <a:bodyPr/>
                    <a:lstStyle/>
                    <a:p>
                      <a:pPr>
                        <a:lnSpc>
                          <a:spcPts val="1560"/>
                        </a:lnSpc>
                        <a:spcAft>
                          <a:spcPts val="0"/>
                        </a:spcAft>
                      </a:pPr>
                      <a:r>
                        <a:rPr lang="pl-PL" sz="1600">
                          <a:effectLst/>
                          <a:latin typeface="+mn-lt"/>
                        </a:rPr>
                        <a:t>    </a:t>
                      </a:r>
                    </a:p>
                    <a:p>
                      <a:pPr>
                        <a:lnSpc>
                          <a:spcPts val="1560"/>
                        </a:lnSpc>
                        <a:spcAft>
                          <a:spcPts val="0"/>
                        </a:spcAft>
                      </a:pPr>
                      <a:r>
                        <a:rPr lang="pl-PL" sz="1600">
                          <a:effectLst/>
                          <a:latin typeface="+mn-lt"/>
                        </a:rPr>
                        <a:t>KOMPETENCJE DYREKTORA SZKOŁY WEDŁUG:</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extLst>
                  <a:ext uri="{0D108BD9-81ED-4DB2-BD59-A6C34878D82A}">
                    <a16:rowId xmlns:a16="http://schemas.microsoft.com/office/drawing/2014/main" val="252094731"/>
                  </a:ext>
                </a:extLst>
              </a:tr>
              <a:tr h="406400">
                <a:tc vMerge="1">
                  <a:txBody>
                    <a:bodyPr/>
                    <a:lstStyle/>
                    <a:p>
                      <a:endParaRPr lang="pl-PL"/>
                    </a:p>
                  </a:txBody>
                  <a:tcPr/>
                </a:tc>
                <a:tc>
                  <a:txBody>
                    <a:bodyPr/>
                    <a:lstStyle/>
                    <a:p>
                      <a:pPr>
                        <a:lnSpc>
                          <a:spcPts val="1560"/>
                        </a:lnSpc>
                        <a:spcAft>
                          <a:spcPts val="0"/>
                        </a:spcAft>
                      </a:pPr>
                      <a:r>
                        <a:rPr lang="pl-PL" sz="1600">
                          <a:effectLst/>
                          <a:latin typeface="+mn-lt"/>
                        </a:rPr>
                        <a:t>Rafała Otręby</a:t>
                      </a:r>
                    </a:p>
                    <a:p>
                      <a:pPr>
                        <a:lnSpc>
                          <a:spcPts val="1560"/>
                        </a:lnSpc>
                        <a:spcAft>
                          <a:spcPts val="0"/>
                        </a:spcAft>
                      </a:pPr>
                      <a:r>
                        <a:rPr lang="pl-PL" sz="1600">
                          <a:effectLst/>
                          <a:latin typeface="+mn-lt"/>
                        </a:rPr>
                        <a:t>I Jacka Szołtyski</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ts val="1560"/>
                        </a:lnSpc>
                        <a:spcAft>
                          <a:spcPts val="0"/>
                        </a:spcAft>
                      </a:pPr>
                      <a:r>
                        <a:rPr lang="pl-PL" sz="1600">
                          <a:effectLst/>
                          <a:latin typeface="+mn-lt"/>
                        </a:rPr>
                        <a:t>Lechosława Gawreckiego - techniczne (I), społeczne (II) i koncepcyjne (III)</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62095622"/>
                  </a:ext>
                </a:extLst>
              </a:tr>
              <a:tr h="406400">
                <a:tc>
                  <a:txBody>
                    <a:bodyPr/>
                    <a:lstStyle/>
                    <a:p>
                      <a:pPr>
                        <a:lnSpc>
                          <a:spcPts val="1560"/>
                        </a:lnSpc>
                        <a:spcAft>
                          <a:spcPts val="0"/>
                        </a:spcAft>
                      </a:pPr>
                      <a:r>
                        <a:rPr lang="pl-PL" sz="1600">
                          <a:effectLst/>
                          <a:latin typeface="+mn-lt"/>
                        </a:rPr>
                        <a:t>1) porozumiewanie się</a:t>
                      </a:r>
                    </a:p>
                    <a:p>
                      <a:pPr>
                        <a:lnSpc>
                          <a:spcPts val="1560"/>
                        </a:lnSpc>
                        <a:spcAft>
                          <a:spcPts val="0"/>
                        </a:spcAft>
                      </a:pPr>
                      <a:r>
                        <a:rPr lang="pl-PL" sz="1600">
                          <a:effectLst/>
                          <a:latin typeface="+mn-lt"/>
                        </a:rPr>
                        <a:t>w języku ojczystym</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ts val="1560"/>
                        </a:lnSpc>
                        <a:spcAft>
                          <a:spcPts val="0"/>
                        </a:spcAft>
                      </a:pPr>
                      <a:r>
                        <a:rPr lang="pl-PL" sz="1600">
                          <a:effectLst/>
                          <a:latin typeface="+mn-lt"/>
                        </a:rPr>
                        <a:t>komunikacyjna</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42900" lvl="0" indent="-342900">
                        <a:lnSpc>
                          <a:spcPts val="1530"/>
                        </a:lnSpc>
                        <a:spcAft>
                          <a:spcPts val="0"/>
                        </a:spcAft>
                        <a:buSzPts val="1000"/>
                        <a:buFont typeface="Symbol" panose="05050102010706020507" pitchFamily="18" charset="2"/>
                        <a:buChar char=""/>
                        <a:tabLst>
                          <a:tab pos="457200" algn="l"/>
                        </a:tabLst>
                      </a:pPr>
                      <a:r>
                        <a:rPr lang="pl-PL" sz="1600">
                          <a:effectLst/>
                          <a:latin typeface="+mn-lt"/>
                        </a:rPr>
                        <a:t>prezentowanie własnej osoby (II)</a:t>
                      </a:r>
                    </a:p>
                    <a:p>
                      <a:pPr marL="342900" lvl="0" indent="-342900">
                        <a:lnSpc>
                          <a:spcPts val="1530"/>
                        </a:lnSpc>
                        <a:spcAft>
                          <a:spcPts val="0"/>
                        </a:spcAft>
                        <a:buSzPts val="1000"/>
                        <a:buFont typeface="Symbol" panose="05050102010706020507" pitchFamily="18" charset="2"/>
                        <a:buChar char=""/>
                        <a:tabLst>
                          <a:tab pos="457200" algn="l"/>
                        </a:tabLst>
                      </a:pPr>
                      <a:r>
                        <a:rPr lang="pl-PL" sz="1600">
                          <a:effectLst/>
                          <a:latin typeface="+mn-lt"/>
                        </a:rPr>
                        <a:t>komunikatywność (II) np. podczas prowadzenia rad pedagogicznych,</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10171484"/>
                  </a:ext>
                </a:extLst>
              </a:tr>
              <a:tr h="406400">
                <a:tc>
                  <a:txBody>
                    <a:bodyPr/>
                    <a:lstStyle/>
                    <a:p>
                      <a:pPr>
                        <a:lnSpc>
                          <a:spcPts val="1560"/>
                        </a:lnSpc>
                        <a:spcAft>
                          <a:spcPts val="0"/>
                        </a:spcAft>
                      </a:pPr>
                      <a:r>
                        <a:rPr lang="pl-PL" sz="1600">
                          <a:effectLst/>
                          <a:latin typeface="+mn-lt"/>
                        </a:rPr>
                        <a:t>2) porozumiewanie się</a:t>
                      </a:r>
                    </a:p>
                    <a:p>
                      <a:pPr>
                        <a:lnSpc>
                          <a:spcPts val="1560"/>
                        </a:lnSpc>
                        <a:spcAft>
                          <a:spcPts val="0"/>
                        </a:spcAft>
                      </a:pPr>
                      <a:r>
                        <a:rPr lang="pl-PL" sz="1600">
                          <a:effectLst/>
                          <a:latin typeface="+mn-lt"/>
                        </a:rPr>
                        <a:t>w językach obcych</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ts val="1560"/>
                        </a:lnSpc>
                        <a:spcAft>
                          <a:spcPts val="0"/>
                        </a:spcAft>
                      </a:pPr>
                      <a:r>
                        <a:rPr lang="pl-PL" sz="1600">
                          <a:effectLst/>
                          <a:latin typeface="+mn-lt"/>
                        </a:rPr>
                        <a:t>komunikacyjna</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ts val="1560"/>
                        </a:lnSpc>
                        <a:spcAft>
                          <a:spcPts val="0"/>
                        </a:spcAft>
                      </a:pPr>
                      <a:r>
                        <a:rPr lang="pl-PL" sz="1600">
                          <a:effectLst/>
                          <a:latin typeface="+mn-lt"/>
                        </a:rPr>
                        <a:t>- prezentowanie własnej osoby (II),</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4481404"/>
                  </a:ext>
                </a:extLst>
              </a:tr>
              <a:tr h="609600">
                <a:tc>
                  <a:txBody>
                    <a:bodyPr/>
                    <a:lstStyle/>
                    <a:p>
                      <a:pPr>
                        <a:lnSpc>
                          <a:spcPts val="1560"/>
                        </a:lnSpc>
                        <a:spcAft>
                          <a:spcPts val="0"/>
                        </a:spcAft>
                      </a:pPr>
                      <a:r>
                        <a:rPr lang="pl-PL" sz="1600">
                          <a:effectLst/>
                          <a:latin typeface="+mn-lt"/>
                        </a:rPr>
                        <a:t>3) kompetencje matematyczne i podstawowe kompetencje naukowo-techniczne</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ts val="1560"/>
                        </a:lnSpc>
                        <a:spcAft>
                          <a:spcPts val="0"/>
                        </a:spcAft>
                      </a:pPr>
                      <a:r>
                        <a:rPr lang="pl-PL" sz="1600">
                          <a:effectLst/>
                          <a:latin typeface="+mn-lt"/>
                        </a:rPr>
                        <a:t>fachowa</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ts val="1560"/>
                        </a:lnSpc>
                        <a:spcAft>
                          <a:spcPts val="0"/>
                        </a:spcAft>
                      </a:pPr>
                      <a:r>
                        <a:rPr lang="pl-PL" sz="1600">
                          <a:effectLst/>
                          <a:latin typeface="+mn-lt"/>
                        </a:rPr>
                        <a:t>- prowadzenie dokumentacji szkolnej (I),</a:t>
                      </a:r>
                    </a:p>
                    <a:p>
                      <a:pPr>
                        <a:lnSpc>
                          <a:spcPts val="1560"/>
                        </a:lnSpc>
                        <a:spcAft>
                          <a:spcPts val="0"/>
                        </a:spcAft>
                      </a:pPr>
                      <a:r>
                        <a:rPr lang="pl-PL" sz="1600">
                          <a:effectLst/>
                          <a:latin typeface="+mn-lt"/>
                        </a:rPr>
                        <a:t> </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8372255"/>
                  </a:ext>
                </a:extLst>
              </a:tr>
              <a:tr h="406400">
                <a:tc>
                  <a:txBody>
                    <a:bodyPr/>
                    <a:lstStyle/>
                    <a:p>
                      <a:pPr>
                        <a:lnSpc>
                          <a:spcPts val="1560"/>
                        </a:lnSpc>
                        <a:spcAft>
                          <a:spcPts val="0"/>
                        </a:spcAft>
                      </a:pPr>
                      <a:r>
                        <a:rPr lang="pl-PL" sz="1600">
                          <a:effectLst/>
                          <a:latin typeface="+mn-lt"/>
                        </a:rPr>
                        <a:t> </a:t>
                      </a:r>
                    </a:p>
                    <a:p>
                      <a:pPr>
                        <a:lnSpc>
                          <a:spcPts val="1560"/>
                        </a:lnSpc>
                        <a:spcAft>
                          <a:spcPts val="0"/>
                        </a:spcAft>
                      </a:pPr>
                      <a:r>
                        <a:rPr lang="pl-PL" sz="1600">
                          <a:effectLst/>
                          <a:latin typeface="+mn-lt"/>
                        </a:rPr>
                        <a:t>4) kompetencje informatyczne</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ts val="1560"/>
                        </a:lnSpc>
                        <a:spcAft>
                          <a:spcPts val="0"/>
                        </a:spcAft>
                      </a:pPr>
                      <a:r>
                        <a:rPr lang="pl-PL" sz="1600">
                          <a:effectLst/>
                          <a:latin typeface="+mn-lt"/>
                        </a:rPr>
                        <a:t>fachowa</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ts val="1560"/>
                        </a:lnSpc>
                        <a:spcAft>
                          <a:spcPts val="0"/>
                        </a:spcAft>
                      </a:pPr>
                      <a:r>
                        <a:rPr lang="pl-PL" sz="1600">
                          <a:effectLst/>
                          <a:latin typeface="+mn-lt"/>
                        </a:rPr>
                        <a:t>- umiejętność opracowania arkusza organizacyjnego  i planu lekcji (I),</a:t>
                      </a:r>
                    </a:p>
                    <a:p>
                      <a:pPr>
                        <a:lnSpc>
                          <a:spcPts val="1560"/>
                        </a:lnSpc>
                        <a:spcAft>
                          <a:spcPts val="0"/>
                        </a:spcAft>
                      </a:pPr>
                      <a:r>
                        <a:rPr lang="pl-PL" sz="1600">
                          <a:effectLst/>
                          <a:latin typeface="+mn-lt"/>
                        </a:rPr>
                        <a:t> </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08055002"/>
                  </a:ext>
                </a:extLst>
              </a:tr>
              <a:tr h="812800">
                <a:tc>
                  <a:txBody>
                    <a:bodyPr/>
                    <a:lstStyle/>
                    <a:p>
                      <a:pPr>
                        <a:lnSpc>
                          <a:spcPts val="1560"/>
                        </a:lnSpc>
                        <a:spcAft>
                          <a:spcPts val="0"/>
                        </a:spcAft>
                      </a:pPr>
                      <a:r>
                        <a:rPr lang="pl-PL" sz="1600">
                          <a:effectLst/>
                          <a:latin typeface="+mn-lt"/>
                        </a:rPr>
                        <a:t> </a:t>
                      </a:r>
                    </a:p>
                    <a:p>
                      <a:pPr>
                        <a:lnSpc>
                          <a:spcPts val="1560"/>
                        </a:lnSpc>
                        <a:spcAft>
                          <a:spcPts val="0"/>
                        </a:spcAft>
                      </a:pPr>
                      <a:r>
                        <a:rPr lang="pl-PL" sz="1600">
                          <a:effectLst/>
                          <a:latin typeface="+mn-lt"/>
                        </a:rPr>
                        <a:t>5) umiejętność uczenia się</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ts val="1560"/>
                        </a:lnSpc>
                        <a:spcAft>
                          <a:spcPts val="0"/>
                        </a:spcAft>
                      </a:pPr>
                      <a:r>
                        <a:rPr lang="pl-PL" sz="1600">
                          <a:effectLst/>
                          <a:latin typeface="+mn-lt"/>
                        </a:rPr>
                        <a:t>osobowa</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ts val="1560"/>
                        </a:lnSpc>
                        <a:spcAft>
                          <a:spcPts val="0"/>
                        </a:spcAft>
                      </a:pPr>
                      <a:r>
                        <a:rPr lang="pl-PL" sz="1600">
                          <a:effectLst/>
                          <a:latin typeface="+mn-lt"/>
                        </a:rPr>
                        <a:t>- zdobywanie wiedzy na temat prawa oświatowego,  administracyjnego</a:t>
                      </a:r>
                      <a:br>
                        <a:rPr lang="pl-PL" sz="1600">
                          <a:effectLst/>
                          <a:latin typeface="+mn-lt"/>
                        </a:rPr>
                      </a:br>
                      <a:r>
                        <a:rPr lang="pl-PL" sz="1600">
                          <a:effectLst/>
                          <a:latin typeface="+mn-lt"/>
                        </a:rPr>
                        <a:t>i gospodarczego (I)</a:t>
                      </a:r>
                    </a:p>
                    <a:p>
                      <a:pPr>
                        <a:lnSpc>
                          <a:spcPts val="1560"/>
                        </a:lnSpc>
                        <a:spcAft>
                          <a:spcPts val="0"/>
                        </a:spcAft>
                      </a:pPr>
                      <a:r>
                        <a:rPr lang="pl-PL" sz="1600">
                          <a:effectLst/>
                          <a:latin typeface="+mn-lt"/>
                        </a:rPr>
                        <a:t>-  diagnozowanie pracy szkoły za pomocą wybranych metod (III),</a:t>
                      </a:r>
                    </a:p>
                    <a:p>
                      <a:pPr marL="69850">
                        <a:lnSpc>
                          <a:spcPts val="1560"/>
                        </a:lnSpc>
                        <a:spcAft>
                          <a:spcPts val="0"/>
                        </a:spcAft>
                      </a:pPr>
                      <a:r>
                        <a:rPr lang="pl-PL" sz="1600">
                          <a:effectLst/>
                          <a:latin typeface="+mn-lt"/>
                        </a:rPr>
                        <a:t> </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58730244"/>
                  </a:ext>
                </a:extLst>
              </a:tr>
              <a:tr h="1333500">
                <a:tc>
                  <a:txBody>
                    <a:bodyPr/>
                    <a:lstStyle/>
                    <a:p>
                      <a:pPr>
                        <a:lnSpc>
                          <a:spcPts val="1560"/>
                        </a:lnSpc>
                        <a:spcAft>
                          <a:spcPts val="0"/>
                        </a:spcAft>
                      </a:pPr>
                      <a:r>
                        <a:rPr lang="pl-PL" sz="1600">
                          <a:effectLst/>
                          <a:latin typeface="+mn-lt"/>
                        </a:rPr>
                        <a:t>6) kompetencje społeczne</a:t>
                      </a:r>
                    </a:p>
                    <a:p>
                      <a:pPr>
                        <a:lnSpc>
                          <a:spcPts val="1560"/>
                        </a:lnSpc>
                        <a:spcAft>
                          <a:spcPts val="0"/>
                        </a:spcAft>
                      </a:pPr>
                      <a:r>
                        <a:rPr lang="pl-PL" sz="1600">
                          <a:effectLst/>
                          <a:latin typeface="+mn-lt"/>
                        </a:rPr>
                        <a:t> i obywatelskie</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ts val="1560"/>
                        </a:lnSpc>
                        <a:spcAft>
                          <a:spcPts val="0"/>
                        </a:spcAft>
                      </a:pPr>
                      <a:r>
                        <a:rPr lang="pl-PL" sz="1600">
                          <a:effectLst/>
                          <a:latin typeface="+mn-lt"/>
                        </a:rPr>
                        <a:t>społeczna, emocjonalna,</a:t>
                      </a:r>
                    </a:p>
                    <a:p>
                      <a:pPr>
                        <a:lnSpc>
                          <a:spcPts val="1560"/>
                        </a:lnSpc>
                        <a:spcAft>
                          <a:spcPts val="0"/>
                        </a:spcAft>
                      </a:pPr>
                      <a:r>
                        <a:rPr lang="pl-PL" sz="1600">
                          <a:effectLst/>
                          <a:latin typeface="+mn-lt"/>
                        </a:rPr>
                        <a:t> </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42900" lvl="0" indent="-342900">
                        <a:lnSpc>
                          <a:spcPts val="1530"/>
                        </a:lnSpc>
                        <a:spcAft>
                          <a:spcPts val="0"/>
                        </a:spcAft>
                        <a:buSzPts val="1000"/>
                        <a:buFont typeface="Symbol" panose="05050102010706020507" pitchFamily="18" charset="2"/>
                        <a:buChar char=""/>
                        <a:tabLst>
                          <a:tab pos="457200" algn="l"/>
                        </a:tabLst>
                      </a:pPr>
                      <a:r>
                        <a:rPr lang="pl-PL" sz="1600">
                          <a:effectLst/>
                          <a:latin typeface="+mn-lt"/>
                        </a:rPr>
                        <a:t>kierowanie zespołem pracowników (II),</a:t>
                      </a:r>
                    </a:p>
                    <a:p>
                      <a:pPr marL="342900" lvl="0" indent="-342900">
                        <a:lnSpc>
                          <a:spcPts val="1530"/>
                        </a:lnSpc>
                        <a:spcAft>
                          <a:spcPts val="0"/>
                        </a:spcAft>
                        <a:buSzPts val="1000"/>
                        <a:buFont typeface="Symbol" panose="05050102010706020507" pitchFamily="18" charset="2"/>
                        <a:buChar char=""/>
                        <a:tabLst>
                          <a:tab pos="457200" algn="l"/>
                        </a:tabLst>
                      </a:pPr>
                      <a:r>
                        <a:rPr lang="pl-PL" sz="1600">
                          <a:effectLst/>
                          <a:latin typeface="+mn-lt"/>
                        </a:rPr>
                        <a:t>tworzenie przyjaznej atmosfery</a:t>
                      </a:r>
                      <a:br>
                        <a:rPr lang="pl-PL" sz="1600">
                          <a:effectLst/>
                          <a:latin typeface="+mn-lt"/>
                        </a:rPr>
                      </a:br>
                      <a:r>
                        <a:rPr lang="pl-PL" sz="1600">
                          <a:effectLst/>
                          <a:latin typeface="+mn-lt"/>
                        </a:rPr>
                        <a:t>w interakcjach z pracownikami (II),</a:t>
                      </a:r>
                    </a:p>
                    <a:p>
                      <a:pPr marL="342900" lvl="0" indent="-342900">
                        <a:lnSpc>
                          <a:spcPts val="1530"/>
                        </a:lnSpc>
                        <a:spcAft>
                          <a:spcPts val="0"/>
                        </a:spcAft>
                        <a:buSzPts val="1000"/>
                        <a:buFont typeface="Symbol" panose="05050102010706020507" pitchFamily="18" charset="2"/>
                        <a:buChar char=""/>
                        <a:tabLst>
                          <a:tab pos="457200" algn="l"/>
                        </a:tabLst>
                      </a:pPr>
                      <a:r>
                        <a:rPr lang="pl-PL" sz="1600">
                          <a:effectLst/>
                          <a:latin typeface="+mn-lt"/>
                        </a:rPr>
                        <a:t>indywidualizowanie oddziaływań wobec poszczególnych pracowników(II), </a:t>
                      </a:r>
                    </a:p>
                    <a:p>
                      <a:pPr marL="342900" lvl="0" indent="-342900">
                        <a:lnSpc>
                          <a:spcPts val="1530"/>
                        </a:lnSpc>
                        <a:spcAft>
                          <a:spcPts val="0"/>
                        </a:spcAft>
                        <a:buSzPts val="1000"/>
                        <a:buFont typeface="Symbol" panose="05050102010706020507" pitchFamily="18" charset="2"/>
                        <a:buChar char=""/>
                        <a:tabLst>
                          <a:tab pos="457200" algn="l"/>
                        </a:tabLst>
                      </a:pPr>
                      <a:r>
                        <a:rPr lang="pl-PL" sz="1600">
                          <a:effectLst/>
                          <a:latin typeface="+mn-lt"/>
                        </a:rPr>
                        <a:t>współpraca z rodzicami (II),</a:t>
                      </a:r>
                    </a:p>
                    <a:p>
                      <a:pPr marL="342900" lvl="0" indent="-342900">
                        <a:lnSpc>
                          <a:spcPts val="1530"/>
                        </a:lnSpc>
                        <a:spcAft>
                          <a:spcPts val="0"/>
                        </a:spcAft>
                        <a:buSzPts val="1000"/>
                        <a:buFont typeface="Symbol" panose="05050102010706020507" pitchFamily="18" charset="2"/>
                        <a:buChar char=""/>
                        <a:tabLst>
                          <a:tab pos="457200" algn="l"/>
                        </a:tabLst>
                      </a:pPr>
                      <a:r>
                        <a:rPr lang="pl-PL" sz="1600">
                          <a:effectLst/>
                          <a:latin typeface="+mn-lt"/>
                        </a:rPr>
                        <a:t>współdziałanie z władzami oświatowymi</a:t>
                      </a:r>
                      <a:br>
                        <a:rPr lang="pl-PL" sz="1600">
                          <a:effectLst/>
                          <a:latin typeface="+mn-lt"/>
                        </a:rPr>
                      </a:br>
                      <a:r>
                        <a:rPr lang="pl-PL" sz="1600">
                          <a:effectLst/>
                          <a:latin typeface="+mn-lt"/>
                        </a:rPr>
                        <a:t>i samorządowymi oraz z lokalnym środowiskiem (II), </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4456178"/>
                  </a:ext>
                </a:extLst>
              </a:tr>
              <a:tr h="1346200">
                <a:tc>
                  <a:txBody>
                    <a:bodyPr/>
                    <a:lstStyle/>
                    <a:p>
                      <a:pPr>
                        <a:lnSpc>
                          <a:spcPts val="1560"/>
                        </a:lnSpc>
                        <a:spcAft>
                          <a:spcPts val="0"/>
                        </a:spcAft>
                      </a:pPr>
                      <a:r>
                        <a:rPr lang="pl-PL" sz="1600">
                          <a:effectLst/>
                          <a:latin typeface="+mn-lt"/>
                        </a:rPr>
                        <a:t> </a:t>
                      </a:r>
                    </a:p>
                    <a:p>
                      <a:pPr>
                        <a:lnSpc>
                          <a:spcPts val="1560"/>
                        </a:lnSpc>
                        <a:spcAft>
                          <a:spcPts val="0"/>
                        </a:spcAft>
                      </a:pPr>
                      <a:r>
                        <a:rPr lang="pl-PL" sz="1600">
                          <a:effectLst/>
                          <a:latin typeface="+mn-lt"/>
                        </a:rPr>
                        <a:t>7) inicjatywność</a:t>
                      </a:r>
                    </a:p>
                    <a:p>
                      <a:pPr>
                        <a:lnSpc>
                          <a:spcPts val="1560"/>
                        </a:lnSpc>
                        <a:spcAft>
                          <a:spcPts val="0"/>
                        </a:spcAft>
                      </a:pPr>
                      <a:r>
                        <a:rPr lang="pl-PL" sz="1600">
                          <a:effectLst/>
                          <a:latin typeface="+mn-lt"/>
                        </a:rPr>
                        <a:t> i przedsiębiorczość</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ts val="1560"/>
                        </a:lnSpc>
                        <a:spcAft>
                          <a:spcPts val="0"/>
                        </a:spcAft>
                      </a:pPr>
                      <a:r>
                        <a:rPr lang="pl-PL" sz="1600">
                          <a:effectLst/>
                          <a:latin typeface="+mn-lt"/>
                        </a:rPr>
                        <a:t> </a:t>
                      </a:r>
                    </a:p>
                    <a:p>
                      <a:pPr>
                        <a:lnSpc>
                          <a:spcPts val="1560"/>
                        </a:lnSpc>
                        <a:spcAft>
                          <a:spcPts val="0"/>
                        </a:spcAft>
                      </a:pPr>
                      <a:r>
                        <a:rPr lang="pl-PL" sz="1600">
                          <a:effectLst/>
                          <a:latin typeface="+mn-lt"/>
                        </a:rPr>
                        <a:t>metodyczna</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42900" lvl="0" indent="-342900">
                        <a:lnSpc>
                          <a:spcPts val="1530"/>
                        </a:lnSpc>
                        <a:spcAft>
                          <a:spcPts val="0"/>
                        </a:spcAft>
                        <a:buSzPts val="1000"/>
                        <a:buFont typeface="Symbol" panose="05050102010706020507" pitchFamily="18" charset="2"/>
                        <a:buChar char=""/>
                        <a:tabLst>
                          <a:tab pos="457200" algn="l"/>
                        </a:tabLst>
                      </a:pPr>
                      <a:r>
                        <a:rPr lang="pl-PL" sz="1600">
                          <a:effectLst/>
                          <a:latin typeface="+mn-lt"/>
                        </a:rPr>
                        <a:t>promowanie własnej placówki i jej osiągnięć, w warunkach konkurencyjności między szkołami (I),</a:t>
                      </a:r>
                    </a:p>
                    <a:p>
                      <a:pPr marL="342900" lvl="0" indent="-342900">
                        <a:lnSpc>
                          <a:spcPts val="1530"/>
                        </a:lnSpc>
                        <a:spcAft>
                          <a:spcPts val="0"/>
                        </a:spcAft>
                        <a:buSzPts val="1000"/>
                        <a:buFont typeface="Symbol" panose="05050102010706020507" pitchFamily="18" charset="2"/>
                        <a:buChar char=""/>
                        <a:tabLst>
                          <a:tab pos="457200" algn="l"/>
                        </a:tabLst>
                      </a:pPr>
                      <a:r>
                        <a:rPr lang="pl-PL" sz="1600">
                          <a:effectLst/>
                          <a:latin typeface="+mn-lt"/>
                        </a:rPr>
                        <a:t>pozyskiwanie funduszy na potrzeby edukacyjne (I),</a:t>
                      </a:r>
                    </a:p>
                    <a:p>
                      <a:pPr marL="342900" lvl="0" indent="-342900">
                        <a:lnSpc>
                          <a:spcPts val="1530"/>
                        </a:lnSpc>
                        <a:spcAft>
                          <a:spcPts val="0"/>
                        </a:spcAft>
                        <a:buSzPts val="1000"/>
                        <a:buFont typeface="Symbol" panose="05050102010706020507" pitchFamily="18" charset="2"/>
                        <a:buChar char=""/>
                        <a:tabLst>
                          <a:tab pos="457200" algn="l"/>
                        </a:tabLst>
                      </a:pPr>
                      <a:r>
                        <a:rPr lang="pl-PL" sz="1600">
                          <a:effectLst/>
                          <a:latin typeface="+mn-lt"/>
                        </a:rPr>
                        <a:t>umiejętności tworzenia i realizowania autorskiej koncepcji działalności szkoły</a:t>
                      </a:r>
                      <a:br>
                        <a:rPr lang="pl-PL" sz="1600">
                          <a:effectLst/>
                          <a:latin typeface="+mn-lt"/>
                        </a:rPr>
                      </a:br>
                      <a:r>
                        <a:rPr lang="pl-PL" sz="1600">
                          <a:effectLst/>
                          <a:latin typeface="+mn-lt"/>
                        </a:rPr>
                        <a:t>i tworzenia perspektywicznej wizji rozwoju placówki (III)</a:t>
                      </a:r>
                    </a:p>
                    <a:p>
                      <a:pPr marL="184150">
                        <a:lnSpc>
                          <a:spcPts val="1560"/>
                        </a:lnSpc>
                        <a:spcAft>
                          <a:spcPts val="0"/>
                        </a:spcAft>
                      </a:pPr>
                      <a:r>
                        <a:rPr lang="pl-PL" sz="1600">
                          <a:effectLst/>
                          <a:latin typeface="+mn-lt"/>
                        </a:rPr>
                        <a:t> </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2434510"/>
                  </a:ext>
                </a:extLst>
              </a:tr>
              <a:tr h="609600">
                <a:tc>
                  <a:txBody>
                    <a:bodyPr/>
                    <a:lstStyle/>
                    <a:p>
                      <a:pPr>
                        <a:lnSpc>
                          <a:spcPts val="1560"/>
                        </a:lnSpc>
                        <a:spcAft>
                          <a:spcPts val="0"/>
                        </a:spcAft>
                      </a:pPr>
                      <a:r>
                        <a:rPr lang="pl-PL" sz="1600">
                          <a:effectLst/>
                          <a:latin typeface="+mn-lt"/>
                        </a:rPr>
                        <a:t> </a:t>
                      </a:r>
                    </a:p>
                    <a:p>
                      <a:pPr>
                        <a:lnSpc>
                          <a:spcPts val="1560"/>
                        </a:lnSpc>
                        <a:spcAft>
                          <a:spcPts val="0"/>
                        </a:spcAft>
                      </a:pPr>
                      <a:r>
                        <a:rPr lang="pl-PL" sz="1600">
                          <a:effectLst/>
                          <a:latin typeface="+mn-lt"/>
                        </a:rPr>
                        <a:t>8)świadomość</a:t>
                      </a:r>
                      <a:br>
                        <a:rPr lang="pl-PL" sz="1600">
                          <a:effectLst/>
                          <a:latin typeface="+mn-lt"/>
                        </a:rPr>
                      </a:br>
                      <a:r>
                        <a:rPr lang="pl-PL" sz="1600">
                          <a:effectLst/>
                          <a:latin typeface="+mn-lt"/>
                        </a:rPr>
                        <a:t>i ekspresja kulturalna.</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ts val="1560"/>
                        </a:lnSpc>
                        <a:spcAft>
                          <a:spcPts val="0"/>
                        </a:spcAft>
                      </a:pPr>
                      <a:r>
                        <a:rPr lang="pl-PL" sz="1600">
                          <a:effectLst/>
                          <a:latin typeface="+mn-lt"/>
                        </a:rPr>
                        <a:t> </a:t>
                      </a:r>
                    </a:p>
                    <a:p>
                      <a:pPr>
                        <a:lnSpc>
                          <a:spcPts val="1560"/>
                        </a:lnSpc>
                        <a:spcAft>
                          <a:spcPts val="0"/>
                        </a:spcAft>
                      </a:pPr>
                      <a:r>
                        <a:rPr lang="pl-PL" sz="1600">
                          <a:effectLst/>
                          <a:latin typeface="+mn-lt"/>
                        </a:rPr>
                        <a:t>fachowa</a:t>
                      </a:r>
                      <a:endParaRPr lang="pl-PL"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ts val="1560"/>
                        </a:lnSpc>
                        <a:spcAft>
                          <a:spcPts val="0"/>
                        </a:spcAft>
                      </a:pPr>
                      <a:r>
                        <a:rPr lang="pl-PL" sz="1600" dirty="0">
                          <a:effectLst/>
                          <a:latin typeface="+mn-lt"/>
                        </a:rPr>
                        <a:t> </a:t>
                      </a:r>
                      <a:endParaRPr lang="pl-PL"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8529597"/>
                  </a:ext>
                </a:extLst>
              </a:tr>
            </a:tbl>
          </a:graphicData>
        </a:graphic>
      </p:graphicFrame>
    </p:spTree>
    <p:extLst>
      <p:ext uri="{BB962C8B-B14F-4D97-AF65-F5344CB8AC3E}">
        <p14:creationId xmlns:p14="http://schemas.microsoft.com/office/powerpoint/2010/main" val="3243408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366395"/>
          </a:xfrm>
        </p:spPr>
        <p:txBody>
          <a:bodyPr>
            <a:noAutofit/>
          </a:bodyPr>
          <a:lstStyle/>
          <a:p>
            <a:r>
              <a:rPr lang="pl-PL" sz="3200" b="1" dirty="0"/>
              <a:t>Dyrektor Szkoły a EKK</a:t>
            </a:r>
          </a:p>
        </p:txBody>
      </p:sp>
      <p:sp>
        <p:nvSpPr>
          <p:cNvPr id="3" name="Symbol zastępczy zawartości 2"/>
          <p:cNvSpPr>
            <a:spLocks noGrp="1"/>
          </p:cNvSpPr>
          <p:nvPr>
            <p:ph idx="1"/>
          </p:nvPr>
        </p:nvSpPr>
        <p:spPr>
          <a:xfrm>
            <a:off x="486507" y="1164442"/>
            <a:ext cx="11260015" cy="5334831"/>
          </a:xfrm>
        </p:spPr>
        <p:txBody>
          <a:bodyPr>
            <a:normAutofit/>
          </a:bodyPr>
          <a:lstStyle/>
          <a:p>
            <a:pPr marL="0" indent="0">
              <a:buNone/>
            </a:pPr>
            <a:r>
              <a:rPr lang="pl-PL" sz="2000" dirty="0"/>
              <a:t>Dyrektor szkoły powinien zatem odznaczać się europejskimi kompetencjami, być ich </a:t>
            </a:r>
            <a:r>
              <a:rPr lang="pl-PL" sz="2000" b="1" dirty="0"/>
              <a:t>liderem</a:t>
            </a:r>
            <a:r>
              <a:rPr lang="pl-PL" sz="2000" dirty="0"/>
              <a:t>:</a:t>
            </a:r>
          </a:p>
          <a:p>
            <a:pPr marL="0" indent="0">
              <a:buNone/>
            </a:pPr>
            <a:r>
              <a:rPr lang="pl-PL" sz="2000" dirty="0"/>
              <a:t>- w różnych sytuacjach komunikacyjnych sprawnie posługiwać się językiem ojczystym,</a:t>
            </a:r>
          </a:p>
          <a:p>
            <a:pPr marL="0" indent="0">
              <a:buNone/>
            </a:pPr>
            <a:r>
              <a:rPr lang="pl-PL" sz="2000" dirty="0"/>
              <a:t>- znać języki obce, gdyż reprezentuje szkołę w różnych sytuacjach komunikacyjnych, np. podczas międzynarodowych wymian młodzieży,</a:t>
            </a:r>
          </a:p>
          <a:p>
            <a:pPr marL="0" indent="0">
              <a:buNone/>
            </a:pPr>
            <a:r>
              <a:rPr lang="pl-PL" sz="2000" dirty="0"/>
              <a:t>- współpracując z księgowością, sprawnie posługiwać się myśleniem matematycznym, a także dążyć do wyposażenia szkoły w nowoczesne narzędzia i urządzenia techniczne,</a:t>
            </a:r>
          </a:p>
          <a:p>
            <a:pPr marL="0" indent="0">
              <a:buNone/>
            </a:pPr>
            <a:r>
              <a:rPr lang="pl-PL" sz="2000" dirty="0"/>
              <a:t>- zabiegać o wykorzystanie technologii informacyjnej w placówce, stosować ją w codziennej pracy,</a:t>
            </a:r>
          </a:p>
          <a:p>
            <a:pPr marL="0" indent="0">
              <a:buNone/>
            </a:pPr>
            <a:r>
              <a:rPr lang="pl-PL" sz="2000" dirty="0"/>
              <a:t>- mieć świadomość celów postawionych w koncepcji szkoły w odniesieniu do systemów europejskich, nieustannie zdobywać wiedzę i być otwartym na wymianę doświadczeń z pracownikami instytucji oświatowych w Unii, nieustannie kształcić się w prawie oświatowym i gospodarczym,</a:t>
            </a:r>
          </a:p>
          <a:p>
            <a:pPr marL="0" indent="0">
              <a:buNone/>
            </a:pPr>
            <a:r>
              <a:rPr lang="pl-PL" sz="2000" dirty="0"/>
              <a:t>- uczestniczyć w życiu społecznym, propagować uniwersalne postawy i wartości, takie jak poszanowanie praw człowieka, tolerancja, demokracja, </a:t>
            </a:r>
          </a:p>
          <a:p>
            <a:pPr marL="0" indent="0">
              <a:buNone/>
            </a:pPr>
            <a:r>
              <a:rPr lang="pl-PL" sz="2000" dirty="0"/>
              <a:t>- pełnić funkcję koordynatora projektów europejskich,</a:t>
            </a:r>
          </a:p>
          <a:p>
            <a:pPr marL="0" indent="0">
              <a:buNone/>
            </a:pPr>
            <a:r>
              <a:rPr lang="pl-PL" sz="2000" dirty="0"/>
              <a:t>- poprzez różne inicjatywy przywoływać  lokalne, narodowe i europejskie dziedzictwo.</a:t>
            </a:r>
          </a:p>
          <a:p>
            <a:pPr marL="0" indent="0">
              <a:buNone/>
            </a:pPr>
            <a:endParaRPr lang="pl-PL" sz="2000" dirty="0"/>
          </a:p>
        </p:txBody>
      </p:sp>
    </p:spTree>
    <p:extLst>
      <p:ext uri="{BB962C8B-B14F-4D97-AF65-F5344CB8AC3E}">
        <p14:creationId xmlns:p14="http://schemas.microsoft.com/office/powerpoint/2010/main" val="3190851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086" y="0"/>
            <a:ext cx="10515600" cy="732155"/>
          </a:xfrm>
        </p:spPr>
        <p:txBody>
          <a:bodyPr>
            <a:normAutofit/>
          </a:bodyPr>
          <a:lstStyle/>
          <a:p>
            <a:r>
              <a:rPr lang="pl-PL" sz="2800" b="1" dirty="0"/>
              <a:t>Dyrektor animatorem EKK. Szkoła jako europejska instytucja edukacji</a:t>
            </a:r>
          </a:p>
        </p:txBody>
      </p:sp>
      <p:sp>
        <p:nvSpPr>
          <p:cNvPr id="3" name="Symbol zastępczy zawartości 2"/>
          <p:cNvSpPr>
            <a:spLocks noGrp="1"/>
          </p:cNvSpPr>
          <p:nvPr>
            <p:ph idx="1"/>
          </p:nvPr>
        </p:nvSpPr>
        <p:spPr>
          <a:xfrm>
            <a:off x="416168" y="760925"/>
            <a:ext cx="11274083" cy="4351338"/>
          </a:xfrm>
        </p:spPr>
        <p:txBody>
          <a:bodyPr>
            <a:noAutofit/>
          </a:bodyPr>
          <a:lstStyle/>
          <a:p>
            <a:pPr marL="0" indent="0">
              <a:buNone/>
            </a:pPr>
            <a:r>
              <a:rPr lang="pl-PL" sz="2000" u="sng" dirty="0"/>
              <a:t>1. W planowaniu i podejmowaniu decyzji</a:t>
            </a:r>
            <a:r>
              <a:rPr lang="pl-PL" sz="2000" dirty="0"/>
              <a:t>: Wydaje się, że trudno je pominąć w przygotowywanej koncepcji rozwoju szkoły. Dyrektor powinien wykazać się znajomością priorytetów unijnych w swojej wizji szkoły. Określając profil przyszłego absolwenta szkoły mógłby scharakteryzować go poprzez nabyte podczas edukacji kompetencje. Niektóre lub wszystkie EKK można by ująć w planie pracy szkoły, zwłaszcza w działaniach związanych z tradycją placówki (warto nawet realizować je w szczególny sposób w wyznaczonym czasie, np. w kwartale. zaplanować wszystkie działania związane z wymianą młodzieżową z partnerskimi szkołami.</a:t>
            </a:r>
          </a:p>
          <a:p>
            <a:pPr marL="0" indent="0">
              <a:buNone/>
            </a:pPr>
            <a:r>
              <a:rPr lang="pl-PL" sz="2000" u="sng" dirty="0"/>
              <a:t>2. Organizując proces dydaktyczny </a:t>
            </a:r>
            <a:r>
              <a:rPr lang="pl-PL" sz="2000" dirty="0"/>
              <a:t>na początku roku szkolnego dyrektor powołuje tzw. zespoły zadaniowe. Mógłby wystąpić z inicjatywą powołania zespołu ds. EKK, któremu powierzyłby zadanie promowania kompetencji np. poprzez poprowadzenie szkoleniowej rady pedagogicznej, a w przyszłości dokonania ewaluacji wewnętrznej. EKK należałoby uwzględnić w tematyce godzin wychowawczych oraz w programach nauczania – zespoły przedmiotowe w trakcie dyskusji ustaliłyby, na której kompetencji warto skupić się w konkretnym okresie, np. pierwszego i drugiego semestru, oczywiście nie rezygnując z kształcenia pozostałych.</a:t>
            </a:r>
          </a:p>
          <a:p>
            <a:pPr marL="0" indent="0">
              <a:buNone/>
            </a:pPr>
            <a:r>
              <a:rPr lang="pl-PL" sz="2000" dirty="0"/>
              <a:t>3. </a:t>
            </a:r>
            <a:r>
              <a:rPr lang="pl-PL" sz="2000" u="sng" dirty="0"/>
              <a:t>Kierując</a:t>
            </a:r>
            <a:r>
              <a:rPr lang="pl-PL" sz="2000" dirty="0"/>
              <a:t> zespołem nauczycieli we wdrażaniu EKK, trzeba by zapewnić przepływ informacji na temat szkoleń, zwłaszcza tych, które pozwalają wykorzystać środki unijne, koordynować projekty, szczególnie motywując nauczycieli, którzy w nich uczestniczą, nadzorować przebieg wymiany.  Na tym etapie należy także czuwać nad pracą zespołu ds. EKK, zachęcając go do różnorodnych form promowania kompetencji.</a:t>
            </a:r>
          </a:p>
          <a:p>
            <a:pPr marL="0" indent="0">
              <a:buNone/>
            </a:pPr>
            <a:r>
              <a:rPr lang="pl-PL" sz="2000" dirty="0"/>
              <a:t>4. </a:t>
            </a:r>
            <a:r>
              <a:rPr lang="pl-PL" sz="2000" u="sng" dirty="0"/>
              <a:t>Kontrolowanie </a:t>
            </a:r>
            <a:r>
              <a:rPr lang="pl-PL" sz="2000" dirty="0"/>
              <a:t>działań związanych z EKK mogłoby zakończyć się radą pedagogiczną, na której zostaną omówione wyniki ewaluacji wewnętrznej opartej na nowoczesnych metodach diagnozy</a:t>
            </a:r>
          </a:p>
        </p:txBody>
      </p:sp>
    </p:spTree>
    <p:extLst>
      <p:ext uri="{BB962C8B-B14F-4D97-AF65-F5344CB8AC3E}">
        <p14:creationId xmlns:p14="http://schemas.microsoft.com/office/powerpoint/2010/main" val="4016823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831850" y="1709738"/>
            <a:ext cx="5948778" cy="2721585"/>
          </a:xfrm>
        </p:spPr>
        <p:txBody>
          <a:bodyPr>
            <a:normAutofit fontScale="90000"/>
          </a:bodyPr>
          <a:lstStyle/>
          <a:p>
            <a:r>
              <a:rPr lang="pl-PL" sz="4000" b="1" dirty="0"/>
              <a:t>3.WYBRANE METODY AKTYWIZUJĄCE I ICH ZASTOSOWANIE we wdrażaniu kompetencji kluczowych</a:t>
            </a:r>
            <a:endParaRPr lang="pl-PL" sz="4000" dirty="0"/>
          </a:p>
        </p:txBody>
      </p:sp>
      <p:sp>
        <p:nvSpPr>
          <p:cNvPr id="5" name="Symbol zastępczy tekstu 4"/>
          <p:cNvSpPr>
            <a:spLocks noGrp="1"/>
          </p:cNvSpPr>
          <p:nvPr>
            <p:ph type="body" idx="1"/>
          </p:nvPr>
        </p:nvSpPr>
        <p:spPr/>
        <p:txBody>
          <a:bodyPr/>
          <a:lstStyle/>
          <a:p>
            <a:endParaRPr lang="pl-PL"/>
          </a:p>
        </p:txBody>
      </p:sp>
      <p:pic>
        <p:nvPicPr>
          <p:cNvPr id="6" name="Obraz 5" descr="http://polanki.republika.pl/stozek.jpg"/>
          <p:cNvPicPr/>
          <p:nvPr/>
        </p:nvPicPr>
        <p:blipFill>
          <a:blip r:embed="rId2">
            <a:extLst>
              <a:ext uri="{28A0092B-C50C-407E-A947-70E740481C1C}">
                <a14:useLocalDpi xmlns:a14="http://schemas.microsoft.com/office/drawing/2010/main" val="0"/>
              </a:ext>
            </a:extLst>
          </a:blip>
          <a:srcRect/>
          <a:stretch>
            <a:fillRect/>
          </a:stretch>
        </p:blipFill>
        <p:spPr bwMode="auto">
          <a:xfrm>
            <a:off x="6639951" y="1551598"/>
            <a:ext cx="5074653" cy="2722097"/>
          </a:xfrm>
          <a:prstGeom prst="rect">
            <a:avLst/>
          </a:prstGeom>
          <a:noFill/>
          <a:ln>
            <a:noFill/>
          </a:ln>
        </p:spPr>
      </p:pic>
    </p:spTree>
    <p:extLst>
      <p:ext uri="{BB962C8B-B14F-4D97-AF65-F5344CB8AC3E}">
        <p14:creationId xmlns:p14="http://schemas.microsoft.com/office/powerpoint/2010/main" val="2026797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2576" y="0"/>
            <a:ext cx="10515600" cy="1325563"/>
          </a:xfrm>
        </p:spPr>
        <p:txBody>
          <a:bodyPr>
            <a:normAutofit/>
          </a:bodyPr>
          <a:lstStyle/>
          <a:p>
            <a:r>
              <a:rPr lang="pl-PL" sz="3200" b="1" dirty="0"/>
              <a:t>Metody nauczania - uczenia</a:t>
            </a:r>
          </a:p>
        </p:txBody>
      </p:sp>
      <p:sp>
        <p:nvSpPr>
          <p:cNvPr id="3" name="Symbol zastępczy zawartości 2"/>
          <p:cNvSpPr>
            <a:spLocks noGrp="1"/>
          </p:cNvSpPr>
          <p:nvPr>
            <p:ph idx="1"/>
          </p:nvPr>
        </p:nvSpPr>
        <p:spPr>
          <a:xfrm>
            <a:off x="192576" y="1341255"/>
            <a:ext cx="10515600" cy="4351338"/>
          </a:xfrm>
        </p:spPr>
        <p:txBody>
          <a:bodyPr>
            <a:noAutofit/>
          </a:bodyPr>
          <a:lstStyle/>
          <a:p>
            <a:r>
              <a:rPr lang="pl-PL" sz="1800" dirty="0"/>
              <a:t>Metoda nauczania – najogólniej rzecz biorąc, to </a:t>
            </a:r>
            <a:r>
              <a:rPr lang="pl-PL" sz="1800" b="1" dirty="0"/>
              <a:t>,,celowo i systematycznie stosowany sposób pracy nauczyciela z uczniami, umożliwiający uczniom opanowanie wiedzy, nabycie umiejętności oraz wykorzystanie jednych i drugich w praktyce”.</a:t>
            </a:r>
            <a:r>
              <a:rPr lang="pl-PL" sz="1800" dirty="0"/>
              <a:t> </a:t>
            </a:r>
            <a:br>
              <a:rPr lang="pl-PL" sz="1800" dirty="0"/>
            </a:br>
            <a:endParaRPr lang="pl-PL" sz="1800" dirty="0"/>
          </a:p>
          <a:p>
            <a:endParaRPr lang="pl-PL" sz="1800" dirty="0"/>
          </a:p>
          <a:p>
            <a:r>
              <a:rPr lang="pl-PL" sz="1800" dirty="0"/>
              <a:t>Jeszcze do niedawna preferowane były 4 grupy metod nauczania (wg W. Okonia): </a:t>
            </a:r>
            <a:br>
              <a:rPr lang="pl-PL" sz="1800" dirty="0"/>
            </a:br>
            <a:r>
              <a:rPr lang="pl-PL" sz="1800" dirty="0"/>
              <a:t>·        podające  - uczenie się przez przyswajanie </a:t>
            </a:r>
            <a:br>
              <a:rPr lang="pl-PL" sz="1800" dirty="0"/>
            </a:br>
            <a:r>
              <a:rPr lang="pl-PL" sz="1800" dirty="0"/>
              <a:t>·        problemowe - uczenie się przez odkrywanie </a:t>
            </a:r>
            <a:br>
              <a:rPr lang="pl-PL" sz="1800" dirty="0"/>
            </a:br>
            <a:r>
              <a:rPr lang="pl-PL" sz="1800" dirty="0"/>
              <a:t>·        waloryzacyjne - uczenie się przez przeżywanie </a:t>
            </a:r>
            <a:br>
              <a:rPr lang="pl-PL" sz="1800" dirty="0"/>
            </a:br>
            <a:r>
              <a:rPr lang="pl-PL" sz="1800" dirty="0"/>
              <a:t>·        praktyczne  - uczenie się przez działanie </a:t>
            </a:r>
            <a:br>
              <a:rPr lang="pl-PL" sz="1800" dirty="0"/>
            </a:br>
            <a:endParaRPr lang="pl-PL" sz="1800" dirty="0"/>
          </a:p>
        </p:txBody>
      </p:sp>
    </p:spTree>
    <p:extLst>
      <p:ext uri="{BB962C8B-B14F-4D97-AF65-F5344CB8AC3E}">
        <p14:creationId xmlns:p14="http://schemas.microsoft.com/office/powerpoint/2010/main" val="3630600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p:cNvPicPr/>
          <p:nvPr/>
        </p:nvPicPr>
        <p:blipFill>
          <a:blip r:embed="rId2"/>
          <a:stretch>
            <a:fillRect/>
          </a:stretch>
        </p:blipFill>
        <p:spPr>
          <a:xfrm>
            <a:off x="1695796" y="365125"/>
            <a:ext cx="8296101" cy="6368184"/>
          </a:xfrm>
          <a:prstGeom prst="rect">
            <a:avLst/>
          </a:prstGeom>
        </p:spPr>
      </p:pic>
    </p:spTree>
    <p:extLst>
      <p:ext uri="{BB962C8B-B14F-4D97-AF65-F5344CB8AC3E}">
        <p14:creationId xmlns:p14="http://schemas.microsoft.com/office/powerpoint/2010/main" val="2871806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endParaRPr lang="pl-PL" dirty="0"/>
          </a:p>
        </p:txBody>
      </p:sp>
      <p:pic>
        <p:nvPicPr>
          <p:cNvPr id="4" name="Obraz 3"/>
          <p:cNvPicPr>
            <a:picLocks noChangeAspect="1"/>
          </p:cNvPicPr>
          <p:nvPr/>
        </p:nvPicPr>
        <p:blipFill>
          <a:blip r:embed="rId2"/>
          <a:stretch>
            <a:fillRect/>
          </a:stretch>
        </p:blipFill>
        <p:spPr>
          <a:xfrm>
            <a:off x="216131" y="187115"/>
            <a:ext cx="11505192" cy="5814674"/>
          </a:xfrm>
          <a:prstGeom prst="rect">
            <a:avLst/>
          </a:prstGeom>
        </p:spPr>
      </p:pic>
    </p:spTree>
    <p:extLst>
      <p:ext uri="{BB962C8B-B14F-4D97-AF65-F5344CB8AC3E}">
        <p14:creationId xmlns:p14="http://schemas.microsoft.com/office/powerpoint/2010/main" val="1058974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p:cNvPicPr/>
          <p:nvPr/>
        </p:nvPicPr>
        <p:blipFill>
          <a:blip r:embed="rId2"/>
          <a:stretch>
            <a:fillRect/>
          </a:stretch>
        </p:blipFill>
        <p:spPr>
          <a:xfrm>
            <a:off x="-1" y="116379"/>
            <a:ext cx="6616931" cy="6866312"/>
          </a:xfrm>
          <a:prstGeom prst="rect">
            <a:avLst/>
          </a:prstGeom>
        </p:spPr>
      </p:pic>
      <p:pic>
        <p:nvPicPr>
          <p:cNvPr id="5" name="Obraz 4"/>
          <p:cNvPicPr/>
          <p:nvPr/>
        </p:nvPicPr>
        <p:blipFill>
          <a:blip r:embed="rId3"/>
          <a:stretch>
            <a:fillRect/>
          </a:stretch>
        </p:blipFill>
        <p:spPr>
          <a:xfrm>
            <a:off x="6384175" y="5253645"/>
            <a:ext cx="5512551" cy="1413856"/>
          </a:xfrm>
          <a:prstGeom prst="rect">
            <a:avLst/>
          </a:prstGeom>
        </p:spPr>
      </p:pic>
    </p:spTree>
    <p:extLst>
      <p:ext uri="{BB962C8B-B14F-4D97-AF65-F5344CB8AC3E}">
        <p14:creationId xmlns:p14="http://schemas.microsoft.com/office/powerpoint/2010/main" val="211133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6247" y="0"/>
            <a:ext cx="10515600" cy="1325563"/>
          </a:xfrm>
        </p:spPr>
        <p:txBody>
          <a:bodyPr/>
          <a:lstStyle/>
          <a:p>
            <a:r>
              <a:rPr lang="pl-PL" dirty="0"/>
              <a:t>Filary edukacji</a:t>
            </a:r>
          </a:p>
        </p:txBody>
      </p:sp>
      <p:sp>
        <p:nvSpPr>
          <p:cNvPr id="3" name="Symbol zastępczy zawartości 2"/>
          <p:cNvSpPr>
            <a:spLocks noGrp="1"/>
          </p:cNvSpPr>
          <p:nvPr>
            <p:ph idx="1"/>
          </p:nvPr>
        </p:nvSpPr>
        <p:spPr>
          <a:xfrm>
            <a:off x="838200" y="1325563"/>
            <a:ext cx="9431694" cy="4351338"/>
          </a:xfrm>
        </p:spPr>
        <p:txBody>
          <a:bodyPr>
            <a:noAutofit/>
          </a:bodyPr>
          <a:lstStyle/>
          <a:p>
            <a:pPr marL="0" indent="0">
              <a:buNone/>
            </a:pPr>
            <a:r>
              <a:rPr lang="pl-PL" sz="2000" dirty="0"/>
              <a:t>Cztery filary edukacji, na których </a:t>
            </a:r>
          </a:p>
          <a:p>
            <a:pPr marL="0" indent="0">
              <a:buNone/>
            </a:pPr>
            <a:r>
              <a:rPr lang="pl-PL" sz="2000" dirty="0"/>
              <a:t>poszczególne państwa konstruują </a:t>
            </a:r>
          </a:p>
          <a:p>
            <a:pPr marL="0" indent="0">
              <a:buNone/>
            </a:pPr>
            <a:r>
              <a:rPr lang="pl-PL" sz="2000" dirty="0"/>
              <a:t>systemy edukacyjne i programy:</a:t>
            </a:r>
          </a:p>
          <a:p>
            <a:pPr marL="0" indent="0">
              <a:buNone/>
            </a:pPr>
            <a:endParaRPr lang="pl-PL" sz="2000" dirty="0"/>
          </a:p>
          <a:p>
            <a:pPr marL="0" indent="0">
              <a:buNone/>
            </a:pPr>
            <a:r>
              <a:rPr lang="pl-PL" sz="2000" dirty="0"/>
              <a:t>1.Uczyć się, aby żyć wspólnie z innymi</a:t>
            </a:r>
          </a:p>
          <a:p>
            <a:pPr marL="0" indent="0">
              <a:buNone/>
            </a:pPr>
            <a:r>
              <a:rPr lang="pl-PL" sz="2000" dirty="0"/>
              <a:t>2. Uczyć się, aby wiedzieć</a:t>
            </a:r>
          </a:p>
          <a:p>
            <a:pPr marL="0" indent="0">
              <a:buNone/>
            </a:pPr>
            <a:r>
              <a:rPr lang="pl-PL" sz="2000" dirty="0"/>
              <a:t>2. Uczyć się, aby działać</a:t>
            </a:r>
          </a:p>
          <a:p>
            <a:pPr marL="0" indent="0">
              <a:buNone/>
            </a:pPr>
            <a:r>
              <a:rPr lang="pl-PL" sz="2000" dirty="0"/>
              <a:t>3. Uczyć się, aby być</a:t>
            </a:r>
          </a:p>
          <a:p>
            <a:pPr marL="0" indent="0">
              <a:buNone/>
            </a:pPr>
            <a:endParaRPr lang="pl-PL" sz="2000" dirty="0"/>
          </a:p>
          <a:p>
            <a:pPr marL="0" indent="0">
              <a:buNone/>
            </a:pPr>
            <a:r>
              <a:rPr lang="pl-PL" sz="2000" u="sng" dirty="0"/>
              <a:t>„Proces uczenia się”:</a:t>
            </a:r>
            <a:endParaRPr lang="pl-PL" sz="2000" dirty="0"/>
          </a:p>
          <a:p>
            <a:pPr marL="0" indent="0">
              <a:buNone/>
            </a:pPr>
            <a:r>
              <a:rPr lang="pl-PL" sz="2000" dirty="0"/>
              <a:t>- edukacja formalna</a:t>
            </a:r>
          </a:p>
          <a:p>
            <a:pPr marL="0" indent="0">
              <a:buNone/>
            </a:pPr>
            <a:r>
              <a:rPr lang="pl-PL" sz="2000" dirty="0"/>
              <a:t>- edukacja </a:t>
            </a:r>
            <a:r>
              <a:rPr lang="pl-PL" sz="2000" dirty="0" err="1"/>
              <a:t>pozaformalna</a:t>
            </a:r>
            <a:endParaRPr lang="pl-PL" sz="2000" dirty="0"/>
          </a:p>
          <a:p>
            <a:pPr marL="0" indent="0">
              <a:buNone/>
            </a:pPr>
            <a:r>
              <a:rPr lang="pl-PL" sz="2000" dirty="0"/>
              <a:t>- edukacja nieformalna</a:t>
            </a:r>
          </a:p>
          <a:p>
            <a:pPr marL="0" indent="0">
              <a:buNone/>
            </a:pPr>
            <a:endParaRPr lang="pl-PL" sz="2000" dirty="0"/>
          </a:p>
        </p:txBody>
      </p:sp>
      <p:pic>
        <p:nvPicPr>
          <p:cNvPr id="4" name="Obraz 3"/>
          <p:cNvPicPr>
            <a:picLocks noChangeAspect="1"/>
          </p:cNvPicPr>
          <p:nvPr/>
        </p:nvPicPr>
        <p:blipFill>
          <a:blip r:embed="rId2"/>
          <a:stretch>
            <a:fillRect/>
          </a:stretch>
        </p:blipFill>
        <p:spPr>
          <a:xfrm>
            <a:off x="6475445" y="652775"/>
            <a:ext cx="4119271" cy="5524188"/>
          </a:xfrm>
          <a:prstGeom prst="rect">
            <a:avLst/>
          </a:prstGeom>
        </p:spPr>
      </p:pic>
    </p:spTree>
    <p:extLst>
      <p:ext uri="{BB962C8B-B14F-4D97-AF65-F5344CB8AC3E}">
        <p14:creationId xmlns:p14="http://schemas.microsoft.com/office/powerpoint/2010/main" val="3165998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64129" y="562106"/>
            <a:ext cx="6081263" cy="1142225"/>
          </a:xfrm>
        </p:spPr>
        <p:txBody>
          <a:bodyPr>
            <a:normAutofit fontScale="90000"/>
          </a:bodyPr>
          <a:lstStyle/>
          <a:p>
            <a:pPr algn="r"/>
            <a:r>
              <a:rPr lang="pl-PL" sz="2931" b="1" dirty="0">
                <a:solidFill>
                  <a:schemeClr val="bg1">
                    <a:lumMod val="50000"/>
                  </a:schemeClr>
                </a:solidFill>
                <a:latin typeface="Calibri" pitchFamily="34" charset="0"/>
                <a:ea typeface="Cambria Math" pitchFamily="18" charset="0"/>
                <a:cs typeface="Arial" pitchFamily="34" charset="0"/>
              </a:rPr>
              <a:t>Pragmatyka współcześnie stosowanych metod nauczania - uczenia się</a:t>
            </a:r>
            <a:br>
              <a:rPr lang="pl-PL" sz="2931" b="1" dirty="0">
                <a:solidFill>
                  <a:schemeClr val="bg1">
                    <a:lumMod val="50000"/>
                  </a:schemeClr>
                </a:solidFill>
                <a:latin typeface="Calibri" pitchFamily="34" charset="0"/>
                <a:ea typeface="Cambria Math" pitchFamily="18" charset="0"/>
                <a:cs typeface="Arial" pitchFamily="34" charset="0"/>
              </a:rPr>
            </a:br>
            <a:endParaRPr lang="pl-PL" sz="2931" b="1" dirty="0">
              <a:solidFill>
                <a:schemeClr val="bg1">
                  <a:lumMod val="50000"/>
                </a:schemeClr>
              </a:solidFill>
              <a:latin typeface="Calibri" pitchFamily="34" charset="0"/>
              <a:ea typeface="Cambria Math" pitchFamily="18" charset="0"/>
              <a:cs typeface="Arial" pitchFamily="34" charset="0"/>
            </a:endParaRPr>
          </a:p>
        </p:txBody>
      </p:sp>
      <p:sp>
        <p:nvSpPr>
          <p:cNvPr id="3" name="Symbol zastępczy zawartości 2"/>
          <p:cNvSpPr>
            <a:spLocks noGrp="1"/>
          </p:cNvSpPr>
          <p:nvPr>
            <p:ph idx="1"/>
          </p:nvPr>
        </p:nvSpPr>
        <p:spPr>
          <a:xfrm>
            <a:off x="714452" y="2057233"/>
            <a:ext cx="9918931" cy="4131441"/>
          </a:xfrm>
        </p:spPr>
        <p:txBody>
          <a:bodyPr>
            <a:normAutofit/>
          </a:bodyPr>
          <a:lstStyle/>
          <a:p>
            <a:pPr marL="130274" indent="0">
              <a:buNone/>
            </a:pPr>
            <a:r>
              <a:rPr lang="pl-PL" sz="2000" dirty="0"/>
              <a:t>Dynamika zmian na rynku usług edukacyjnych – na każdym poziomie edukacji powoduje rozwój i różnicowanie się metod stosowanych w procesie nauczania - uczenia się.</a:t>
            </a:r>
          </a:p>
          <a:p>
            <a:pPr marL="130274" indent="0">
              <a:buNone/>
            </a:pPr>
            <a:r>
              <a:rPr lang="pl-PL" sz="2000" dirty="0"/>
              <a:t>Do metod najczęściej stosowanych należą: </a:t>
            </a:r>
          </a:p>
          <a:p>
            <a:pPr lvl="0"/>
            <a:r>
              <a:rPr lang="pl-PL" sz="2000" dirty="0"/>
              <a:t>nauczanie klasyczne, </a:t>
            </a:r>
          </a:p>
          <a:p>
            <a:pPr lvl="0"/>
            <a:r>
              <a:rPr lang="pl-PL" sz="2000" dirty="0" err="1"/>
              <a:t>tutoring</a:t>
            </a:r>
            <a:r>
              <a:rPr lang="pl-PL" sz="2000" dirty="0"/>
              <a:t>, </a:t>
            </a:r>
          </a:p>
          <a:p>
            <a:pPr lvl="0"/>
            <a:r>
              <a:rPr lang="pl-PL" sz="2000" dirty="0"/>
              <a:t>mentoring,</a:t>
            </a:r>
          </a:p>
          <a:p>
            <a:pPr lvl="0"/>
            <a:r>
              <a:rPr lang="pl-PL" sz="2000" dirty="0"/>
              <a:t>coaching. </a:t>
            </a:r>
          </a:p>
          <a:p>
            <a:pPr marL="130274" indent="0">
              <a:buNone/>
            </a:pPr>
            <a:r>
              <a:rPr lang="pl-PL" sz="2000" dirty="0"/>
              <a:t>Metody te, w aspekcie pragmatycznym, różnią się głównie akcentowaniem wpływu procesów nauczania i uczenia się na efektywność edukowania. </a:t>
            </a:r>
          </a:p>
          <a:p>
            <a:endParaRPr lang="pl-PL" sz="2000" dirty="0"/>
          </a:p>
        </p:txBody>
      </p:sp>
      <p:sp>
        <p:nvSpPr>
          <p:cNvPr id="4" name="Symbol zastępczy numeru slajdu 3"/>
          <p:cNvSpPr>
            <a:spLocks noGrp="1"/>
          </p:cNvSpPr>
          <p:nvPr>
            <p:ph type="sldNum" sz="quarter" idx="10"/>
          </p:nvPr>
        </p:nvSpPr>
        <p:spPr/>
        <p:txBody>
          <a:bodyPr/>
          <a:lstStyle/>
          <a:p>
            <a:pPr>
              <a:defRPr/>
            </a:pPr>
            <a:fld id="{1186C204-4D5D-40AA-BF69-1AAB7E50161D}" type="slidenum">
              <a:rPr lang="pl-PL" altLang="pl-PL" smtClean="0"/>
              <a:pPr>
                <a:defRPr/>
              </a:pPr>
              <a:t>40</a:t>
            </a:fld>
            <a:endParaRPr lang="pl-PL" altLang="pl-PL"/>
          </a:p>
        </p:txBody>
      </p:sp>
      <p:sp>
        <p:nvSpPr>
          <p:cNvPr id="5" name="Symbol zastępczy stopki 4"/>
          <p:cNvSpPr>
            <a:spLocks noGrp="1"/>
          </p:cNvSpPr>
          <p:nvPr>
            <p:ph type="ftr" sz="quarter" idx="11"/>
          </p:nvPr>
        </p:nvSpPr>
        <p:spPr/>
        <p:txBody>
          <a:bodyPr/>
          <a:lstStyle/>
          <a:p>
            <a:pPr>
              <a:defRPr/>
            </a:pPr>
            <a:r>
              <a:rPr lang="pl-PL" altLang="pl-PL"/>
              <a:t>www.simplygrow.pl</a:t>
            </a:r>
          </a:p>
        </p:txBody>
      </p:sp>
      <p:cxnSp>
        <p:nvCxnSpPr>
          <p:cNvPr id="6" name="Łącznik prosty 5"/>
          <p:cNvCxnSpPr/>
          <p:nvPr/>
        </p:nvCxnSpPr>
        <p:spPr>
          <a:xfrm>
            <a:off x="3496385" y="1704331"/>
            <a:ext cx="6870267" cy="0"/>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568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57987" y="474426"/>
            <a:ext cx="6894604" cy="1142225"/>
          </a:xfrm>
        </p:spPr>
        <p:txBody>
          <a:bodyPr/>
          <a:lstStyle/>
          <a:p>
            <a:pPr algn="r"/>
            <a:r>
              <a:rPr lang="pl-PL" sz="2931" b="1" dirty="0">
                <a:solidFill>
                  <a:schemeClr val="bg1">
                    <a:lumMod val="50000"/>
                  </a:schemeClr>
                </a:solidFill>
                <a:latin typeface="Calibri" pitchFamily="34" charset="0"/>
                <a:ea typeface="Cambria Math" pitchFamily="18" charset="0"/>
                <a:cs typeface="Arial" pitchFamily="34" charset="0"/>
              </a:rPr>
              <a:t>Proces  nauczania - uczenia się a złożoność zadania i warunków jego realizacji</a:t>
            </a:r>
            <a:endParaRPr lang="pl-PL" dirty="0"/>
          </a:p>
        </p:txBody>
      </p:sp>
      <p:sp>
        <p:nvSpPr>
          <p:cNvPr id="4" name="Symbol zastępczy numeru slajdu 3"/>
          <p:cNvSpPr>
            <a:spLocks noGrp="1"/>
          </p:cNvSpPr>
          <p:nvPr>
            <p:ph type="sldNum" sz="quarter" idx="10"/>
          </p:nvPr>
        </p:nvSpPr>
        <p:spPr/>
        <p:txBody>
          <a:bodyPr/>
          <a:lstStyle/>
          <a:p>
            <a:pPr>
              <a:defRPr/>
            </a:pPr>
            <a:fld id="{1186C204-4D5D-40AA-BF69-1AAB7E50161D}" type="slidenum">
              <a:rPr lang="pl-PL" altLang="pl-PL" smtClean="0"/>
              <a:pPr>
                <a:defRPr/>
              </a:pPr>
              <a:t>41</a:t>
            </a:fld>
            <a:endParaRPr lang="pl-PL" altLang="pl-PL"/>
          </a:p>
        </p:txBody>
      </p:sp>
      <p:sp>
        <p:nvSpPr>
          <p:cNvPr id="5" name="Symbol zastępczy stopki 4"/>
          <p:cNvSpPr>
            <a:spLocks noGrp="1"/>
          </p:cNvSpPr>
          <p:nvPr>
            <p:ph type="ftr" sz="quarter" idx="11"/>
          </p:nvPr>
        </p:nvSpPr>
        <p:spPr/>
        <p:txBody>
          <a:bodyPr/>
          <a:lstStyle/>
          <a:p>
            <a:pPr>
              <a:defRPr/>
            </a:pPr>
            <a:r>
              <a:rPr lang="pl-PL" altLang="pl-PL"/>
              <a:t>www.simplygrow.pl</a:t>
            </a:r>
          </a:p>
        </p:txBody>
      </p:sp>
      <p:cxnSp>
        <p:nvCxnSpPr>
          <p:cNvPr id="6" name="Łącznik prosty 5"/>
          <p:cNvCxnSpPr/>
          <p:nvPr/>
        </p:nvCxnSpPr>
        <p:spPr>
          <a:xfrm>
            <a:off x="3496385" y="1704331"/>
            <a:ext cx="6870267" cy="0"/>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pic>
        <p:nvPicPr>
          <p:cNvPr id="7" name="Obraz 6"/>
          <p:cNvPicPr/>
          <p:nvPr/>
        </p:nvPicPr>
        <p:blipFill>
          <a:blip r:embed="rId2"/>
          <a:stretch>
            <a:fillRect/>
          </a:stretch>
        </p:blipFill>
        <p:spPr>
          <a:xfrm>
            <a:off x="1136534" y="2201104"/>
            <a:ext cx="9230117" cy="3817460"/>
          </a:xfrm>
          <a:prstGeom prst="rect">
            <a:avLst/>
          </a:prstGeom>
        </p:spPr>
      </p:pic>
    </p:spTree>
    <p:extLst>
      <p:ext uri="{BB962C8B-B14F-4D97-AF65-F5344CB8AC3E}">
        <p14:creationId xmlns:p14="http://schemas.microsoft.com/office/powerpoint/2010/main" val="2753209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19343" y="274507"/>
            <a:ext cx="7664071" cy="1142225"/>
          </a:xfrm>
        </p:spPr>
        <p:txBody>
          <a:bodyPr>
            <a:normAutofit fontScale="90000"/>
          </a:bodyPr>
          <a:lstStyle/>
          <a:p>
            <a:pPr algn="r"/>
            <a:r>
              <a:rPr lang="pl-PL" sz="2931" b="1" dirty="0">
                <a:solidFill>
                  <a:schemeClr val="bg1">
                    <a:lumMod val="50000"/>
                  </a:schemeClr>
                </a:solidFill>
                <a:latin typeface="Calibri" pitchFamily="34" charset="0"/>
                <a:ea typeface="Cambria Math" pitchFamily="18" charset="0"/>
                <a:cs typeface="Arial" pitchFamily="34" charset="0"/>
              </a:rPr>
              <a:t>Procesowo-personalne wyznaczniki metod nauczania - uczenia się w aspekcie ich efek­tywności.</a:t>
            </a:r>
          </a:p>
        </p:txBody>
      </p:sp>
      <p:sp>
        <p:nvSpPr>
          <p:cNvPr id="4" name="Symbol zastępczy numeru slajdu 3"/>
          <p:cNvSpPr>
            <a:spLocks noGrp="1"/>
          </p:cNvSpPr>
          <p:nvPr>
            <p:ph type="sldNum" sz="quarter" idx="10"/>
          </p:nvPr>
        </p:nvSpPr>
        <p:spPr/>
        <p:txBody>
          <a:bodyPr/>
          <a:lstStyle/>
          <a:p>
            <a:pPr>
              <a:defRPr/>
            </a:pPr>
            <a:fld id="{1186C204-4D5D-40AA-BF69-1AAB7E50161D}" type="slidenum">
              <a:rPr lang="pl-PL" altLang="pl-PL" smtClean="0"/>
              <a:pPr>
                <a:defRPr/>
              </a:pPr>
              <a:t>42</a:t>
            </a:fld>
            <a:endParaRPr lang="pl-PL" altLang="pl-PL"/>
          </a:p>
        </p:txBody>
      </p:sp>
      <p:sp>
        <p:nvSpPr>
          <p:cNvPr id="5" name="Symbol zastępczy stopki 4"/>
          <p:cNvSpPr>
            <a:spLocks noGrp="1"/>
          </p:cNvSpPr>
          <p:nvPr>
            <p:ph type="ftr" sz="quarter" idx="11"/>
          </p:nvPr>
        </p:nvSpPr>
        <p:spPr/>
        <p:txBody>
          <a:bodyPr/>
          <a:lstStyle/>
          <a:p>
            <a:pPr>
              <a:defRPr/>
            </a:pPr>
            <a:r>
              <a:rPr lang="pl-PL" altLang="pl-PL"/>
              <a:t>www.simplygrow.pl</a:t>
            </a:r>
          </a:p>
        </p:txBody>
      </p:sp>
      <p:pic>
        <p:nvPicPr>
          <p:cNvPr id="6" name="Obraz 5"/>
          <p:cNvPicPr/>
          <p:nvPr/>
        </p:nvPicPr>
        <p:blipFill>
          <a:blip r:embed="rId2">
            <a:extLst>
              <a:ext uri="{28A0092B-C50C-407E-A947-70E740481C1C}">
                <a14:useLocalDpi xmlns:a14="http://schemas.microsoft.com/office/drawing/2010/main" val="0"/>
              </a:ext>
            </a:extLst>
          </a:blip>
          <a:stretch>
            <a:fillRect/>
          </a:stretch>
        </p:blipFill>
        <p:spPr>
          <a:xfrm>
            <a:off x="1835483" y="2268274"/>
            <a:ext cx="8531169" cy="3587698"/>
          </a:xfrm>
          <a:prstGeom prst="rect">
            <a:avLst/>
          </a:prstGeom>
        </p:spPr>
      </p:pic>
      <p:cxnSp>
        <p:nvCxnSpPr>
          <p:cNvPr id="7" name="Łącznik prosty 5"/>
          <p:cNvCxnSpPr/>
          <p:nvPr/>
        </p:nvCxnSpPr>
        <p:spPr>
          <a:xfrm>
            <a:off x="2824863" y="1704331"/>
            <a:ext cx="7541788" cy="0"/>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695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6508" y="365126"/>
            <a:ext cx="10515600" cy="675884"/>
          </a:xfrm>
        </p:spPr>
        <p:txBody>
          <a:bodyPr>
            <a:normAutofit/>
          </a:bodyPr>
          <a:lstStyle/>
          <a:p>
            <a:r>
              <a:rPr lang="pl-PL" sz="3600" b="1" dirty="0"/>
              <a:t>Zadania metod aktywizujących</a:t>
            </a:r>
          </a:p>
        </p:txBody>
      </p:sp>
      <p:sp>
        <p:nvSpPr>
          <p:cNvPr id="3" name="Symbol zastępczy zawartości 2"/>
          <p:cNvSpPr>
            <a:spLocks noGrp="1"/>
          </p:cNvSpPr>
          <p:nvPr>
            <p:ph idx="1"/>
          </p:nvPr>
        </p:nvSpPr>
        <p:spPr>
          <a:xfrm>
            <a:off x="950741" y="1558338"/>
            <a:ext cx="10515600" cy="4351338"/>
          </a:xfrm>
        </p:spPr>
        <p:txBody>
          <a:bodyPr>
            <a:noAutofit/>
          </a:bodyPr>
          <a:lstStyle/>
          <a:p>
            <a:r>
              <a:rPr lang="pl-PL" sz="2000" dirty="0"/>
              <a:t>Głównym </a:t>
            </a:r>
            <a:r>
              <a:rPr lang="pl-PL" sz="2000" b="1" dirty="0"/>
              <a:t>zadaniem metod aktywizujących</a:t>
            </a:r>
            <a:r>
              <a:rPr lang="pl-PL" sz="2000" dirty="0"/>
              <a:t> jest stawianie ucznia w takiej sytuacji, aby odczuwał potrzebę podejmowania działań, jakich od niego oczekujemy. </a:t>
            </a:r>
          </a:p>
          <a:p>
            <a:r>
              <a:rPr lang="pl-PL" sz="2000" dirty="0"/>
              <a:t>Uczeń nabywa umiejętności współdziałania w grupach, co szczególnie przydatne jest w życiu dorosłego człowieka. </a:t>
            </a:r>
          </a:p>
          <a:p>
            <a:r>
              <a:rPr lang="pl-PL" sz="2000" dirty="0"/>
              <a:t>To właśnie szkoła ma wyposażyć ucznia w takie umiejętności, jak: </a:t>
            </a:r>
            <a:br>
              <a:rPr lang="pl-PL" sz="2000" dirty="0"/>
            </a:br>
            <a:r>
              <a:rPr lang="pl-PL" sz="2000" dirty="0"/>
              <a:t>-  komunikatywność </a:t>
            </a:r>
            <a:br>
              <a:rPr lang="pl-PL" sz="2000" dirty="0"/>
            </a:br>
            <a:r>
              <a:rPr lang="pl-PL" sz="2000" dirty="0"/>
              <a:t>-  otwartość </a:t>
            </a:r>
            <a:br>
              <a:rPr lang="pl-PL" sz="2000" dirty="0"/>
            </a:br>
            <a:r>
              <a:rPr lang="pl-PL" sz="2000" dirty="0"/>
              <a:t>-  umiejętność planowania i osiągania postawionych celów </a:t>
            </a:r>
            <a:br>
              <a:rPr lang="pl-PL" sz="2000" dirty="0"/>
            </a:br>
            <a:r>
              <a:rPr lang="pl-PL" sz="2000" dirty="0"/>
              <a:t>-  umiejętność i śmiałość podejmowania decyzji </a:t>
            </a:r>
            <a:br>
              <a:rPr lang="pl-PL" sz="2000" dirty="0"/>
            </a:br>
            <a:r>
              <a:rPr lang="pl-PL" sz="2000" dirty="0"/>
              <a:t>-  odpowiedzialność </a:t>
            </a:r>
            <a:br>
              <a:rPr lang="pl-PL" sz="2000" dirty="0"/>
            </a:br>
            <a:r>
              <a:rPr lang="pl-PL" sz="2000" dirty="0"/>
              <a:t>-  samodzielność </a:t>
            </a:r>
            <a:br>
              <a:rPr lang="pl-PL" sz="2000" dirty="0"/>
            </a:br>
            <a:r>
              <a:rPr lang="pl-PL" sz="2000" dirty="0"/>
              <a:t>-  umiejętność pracy w zespole i zdolności organizacyjne </a:t>
            </a:r>
            <a:br>
              <a:rPr lang="pl-PL" sz="2000" dirty="0"/>
            </a:br>
            <a:r>
              <a:rPr lang="pl-PL" sz="2000" dirty="0"/>
              <a:t>-   odporność na stres </a:t>
            </a:r>
            <a:br>
              <a:rPr lang="pl-PL" sz="2000" dirty="0"/>
            </a:br>
            <a:r>
              <a:rPr lang="pl-PL" sz="2000" dirty="0"/>
              <a:t>-   umiejętność rozwiązywania problemów </a:t>
            </a:r>
            <a:br>
              <a:rPr lang="pl-PL" sz="2000" dirty="0"/>
            </a:br>
            <a:r>
              <a:rPr lang="pl-PL" sz="2000" dirty="0"/>
              <a:t>-  kreatywność </a:t>
            </a:r>
            <a:br>
              <a:rPr lang="pl-PL" sz="2000" dirty="0"/>
            </a:br>
            <a:r>
              <a:rPr lang="pl-PL" sz="2000" dirty="0"/>
              <a:t>-   umiejętność negocjacji </a:t>
            </a:r>
            <a:br>
              <a:rPr lang="pl-PL" sz="2000" dirty="0"/>
            </a:br>
            <a:r>
              <a:rPr lang="pl-PL" sz="2000" dirty="0"/>
              <a:t>niezwykle przydatne w życiu osobistym i zawodowym. </a:t>
            </a:r>
            <a:br>
              <a:rPr lang="pl-PL" sz="2000" dirty="0"/>
            </a:br>
            <a:endParaRPr lang="pl-PL" sz="2000" dirty="0"/>
          </a:p>
        </p:txBody>
      </p:sp>
    </p:spTree>
    <p:extLst>
      <p:ext uri="{BB962C8B-B14F-4D97-AF65-F5344CB8AC3E}">
        <p14:creationId xmlns:p14="http://schemas.microsoft.com/office/powerpoint/2010/main" val="1247352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08213" y="333376"/>
            <a:ext cx="7772400" cy="1470025"/>
          </a:xfrm>
        </p:spPr>
        <p:txBody>
          <a:bodyPr rtlCol="0">
            <a:normAutofit fontScale="90000"/>
          </a:bodyPr>
          <a:lstStyle/>
          <a:p>
            <a:pPr>
              <a:defRPr/>
            </a:pPr>
            <a:r>
              <a:rPr lang="pl-PL" dirty="0">
                <a:solidFill>
                  <a:schemeClr val="accent3">
                    <a:lumMod val="25000"/>
                  </a:schemeClr>
                </a:solidFill>
                <a:latin typeface="Comic Sans MS" pitchFamily="66" charset="0"/>
              </a:rPr>
              <a:t>METODA NAUCZANIA</a:t>
            </a:r>
          </a:p>
        </p:txBody>
      </p:sp>
      <p:sp>
        <p:nvSpPr>
          <p:cNvPr id="5" name="Podtytuł 4"/>
          <p:cNvSpPr>
            <a:spLocks noGrp="1"/>
          </p:cNvSpPr>
          <p:nvPr>
            <p:ph type="subTitle" idx="1"/>
          </p:nvPr>
        </p:nvSpPr>
        <p:spPr>
          <a:xfrm>
            <a:off x="1847851" y="2565400"/>
            <a:ext cx="8569325" cy="2592388"/>
          </a:xfrm>
        </p:spPr>
        <p:txBody>
          <a:bodyPr/>
          <a:lstStyle/>
          <a:p>
            <a:pPr>
              <a:defRPr/>
            </a:pPr>
            <a:r>
              <a:rPr lang="pl-PL" sz="2800" dirty="0">
                <a:solidFill>
                  <a:srgbClr val="002060"/>
                </a:solidFill>
                <a:latin typeface="Comic Sans MS" pitchFamily="66" charset="0"/>
              </a:rPr>
              <a:t>UKŁAD CZYNNOŚCI NAUCZYCIELA </a:t>
            </a:r>
          </a:p>
          <a:p>
            <a:pPr>
              <a:defRPr/>
            </a:pPr>
            <a:r>
              <a:rPr lang="pl-PL" sz="2800" dirty="0">
                <a:solidFill>
                  <a:srgbClr val="002060"/>
                </a:solidFill>
                <a:latin typeface="Comic Sans MS" pitchFamily="66" charset="0"/>
              </a:rPr>
              <a:t>I UCZNIÓW SYSTEMATYCZNIE STOSOWANY W CELU SPOWODOWANIA ZAŁOŻONYCH ZMIAN W OSOBOWOŚCI UCZNIÓW</a:t>
            </a:r>
          </a:p>
          <a:p>
            <a:pPr>
              <a:defRPr/>
            </a:pPr>
            <a:r>
              <a:rPr lang="pl-PL" sz="2800" dirty="0">
                <a:solidFill>
                  <a:srgbClr val="002060"/>
                </a:solidFill>
                <a:latin typeface="Comic Sans MS" pitchFamily="66" charset="0"/>
              </a:rPr>
              <a:t>                             (W. OKOŃ)</a:t>
            </a:r>
          </a:p>
          <a:p>
            <a:pPr>
              <a:defRPr/>
            </a:pPr>
            <a:endParaRPr lang="pl-PL" dirty="0">
              <a:solidFill>
                <a:srgbClr val="002060"/>
              </a:solidFill>
            </a:endParaRPr>
          </a:p>
        </p:txBody>
      </p:sp>
    </p:spTree>
    <p:extLst>
      <p:ext uri="{BB962C8B-B14F-4D97-AF65-F5344CB8AC3E}">
        <p14:creationId xmlns:p14="http://schemas.microsoft.com/office/powerpoint/2010/main" val="2313837546"/>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1992313" y="620714"/>
            <a:ext cx="7772400" cy="1470025"/>
          </a:xfrm>
        </p:spPr>
        <p:txBody>
          <a:bodyPr rtlCol="0">
            <a:normAutofit fontScale="90000"/>
          </a:bodyPr>
          <a:lstStyle/>
          <a:p>
            <a:pPr algn="just">
              <a:defRPr/>
            </a:pPr>
            <a:r>
              <a:rPr lang="pl-PL" sz="2400" dirty="0">
                <a:solidFill>
                  <a:schemeClr val="tx1">
                    <a:lumMod val="95000"/>
                    <a:lumOff val="5000"/>
                  </a:schemeClr>
                </a:solidFill>
                <a:latin typeface="Bookman Old Style" pitchFamily="18" charset="0"/>
              </a:rPr>
              <a:t>	</a:t>
            </a:r>
            <a:r>
              <a:rPr lang="pl-PL" sz="2800" dirty="0">
                <a:solidFill>
                  <a:schemeClr val="tx1">
                    <a:lumMod val="95000"/>
                    <a:lumOff val="5000"/>
                  </a:schemeClr>
                </a:solidFill>
                <a:latin typeface="Comic Sans MS" pitchFamily="66" charset="0"/>
              </a:rPr>
              <a:t>Okoń dokonał podziału metod nauczania ze względu na stopień aktywności podmiotów kształcenia i oddziaływania na </a:t>
            </a:r>
            <a:r>
              <a:rPr lang="pl-PL" sz="2800">
                <a:solidFill>
                  <a:schemeClr val="tx1">
                    <a:lumMod val="95000"/>
                    <a:lumOff val="5000"/>
                  </a:schemeClr>
                </a:solidFill>
                <a:latin typeface="Comic Sans MS" pitchFamily="66" charset="0"/>
              </a:rPr>
              <a:t>poszczególne zmysły</a:t>
            </a:r>
            <a:endParaRPr lang="pl-PL" sz="2400" dirty="0">
              <a:latin typeface="Comic Sans MS" pitchFamily="66" charset="0"/>
            </a:endParaRPr>
          </a:p>
        </p:txBody>
      </p:sp>
      <p:sp>
        <p:nvSpPr>
          <p:cNvPr id="5" name="Podtytuł 4"/>
          <p:cNvSpPr>
            <a:spLocks noGrp="1"/>
          </p:cNvSpPr>
          <p:nvPr>
            <p:ph type="subTitle" idx="1"/>
          </p:nvPr>
        </p:nvSpPr>
        <p:spPr>
          <a:xfrm>
            <a:off x="1774825" y="2852738"/>
            <a:ext cx="6400800" cy="1752600"/>
          </a:xfrm>
        </p:spPr>
        <p:txBody>
          <a:bodyPr>
            <a:normAutofit fontScale="77500" lnSpcReduction="20000"/>
          </a:bodyPr>
          <a:lstStyle/>
          <a:p>
            <a:pPr lvl="1">
              <a:buFont typeface="Arial" panose="020B0604020202020204" pitchFamily="34" charset="0"/>
              <a:buChar char="•"/>
              <a:defRPr/>
            </a:pPr>
            <a:r>
              <a:rPr lang="pl-PL" sz="4400" dirty="0">
                <a:solidFill>
                  <a:schemeClr val="accent3">
                    <a:lumMod val="10000"/>
                  </a:schemeClr>
                </a:solidFill>
                <a:latin typeface="Comic Sans MS" pitchFamily="66" charset="0"/>
              </a:rPr>
              <a:t>PODAJĄCE</a:t>
            </a:r>
          </a:p>
          <a:p>
            <a:pPr lvl="1">
              <a:buFont typeface="Arial" panose="020B0604020202020204" pitchFamily="34" charset="0"/>
              <a:buChar char="•"/>
              <a:defRPr/>
            </a:pPr>
            <a:r>
              <a:rPr lang="pl-PL" sz="4400" dirty="0">
                <a:solidFill>
                  <a:schemeClr val="accent3">
                    <a:lumMod val="10000"/>
                  </a:schemeClr>
                </a:solidFill>
                <a:latin typeface="Comic Sans MS" pitchFamily="66" charset="0"/>
              </a:rPr>
              <a:t>PROBLEMOWE</a:t>
            </a:r>
          </a:p>
          <a:p>
            <a:pPr lvl="1">
              <a:buFont typeface="Arial" panose="020B0604020202020204" pitchFamily="34" charset="0"/>
              <a:buChar char="•"/>
              <a:defRPr/>
            </a:pPr>
            <a:r>
              <a:rPr lang="pl-PL" sz="4400" dirty="0">
                <a:solidFill>
                  <a:schemeClr val="accent3">
                    <a:lumMod val="10000"/>
                  </a:schemeClr>
                </a:solidFill>
                <a:latin typeface="Comic Sans MS" pitchFamily="66" charset="0"/>
              </a:rPr>
              <a:t>EKSPONUJĄCE</a:t>
            </a:r>
          </a:p>
          <a:p>
            <a:pPr lvl="1">
              <a:buFont typeface="Arial" panose="020B0604020202020204" pitchFamily="34" charset="0"/>
              <a:buChar char="•"/>
              <a:defRPr/>
            </a:pPr>
            <a:r>
              <a:rPr lang="pl-PL" sz="4400" dirty="0">
                <a:solidFill>
                  <a:schemeClr val="accent3">
                    <a:lumMod val="10000"/>
                  </a:schemeClr>
                </a:solidFill>
                <a:latin typeface="Comic Sans MS" pitchFamily="66" charset="0"/>
              </a:rPr>
              <a:t>PRAKTYCZNE</a:t>
            </a:r>
          </a:p>
        </p:txBody>
      </p:sp>
      <p:sp>
        <p:nvSpPr>
          <p:cNvPr id="6" name="Gwiazda 5-ramienna 5"/>
          <p:cNvSpPr/>
          <p:nvPr/>
        </p:nvSpPr>
        <p:spPr>
          <a:xfrm>
            <a:off x="2424113" y="404814"/>
            <a:ext cx="431800" cy="2873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00"/>
              </a:solidFill>
            </a:endParaRPr>
          </a:p>
        </p:txBody>
      </p:sp>
      <p:pic>
        <p:nvPicPr>
          <p:cNvPr id="4101" name="Picture 2" descr="C:\Program Files\Microsoft Office\MEDIA\CAGCAT10\j0301252.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2924175"/>
            <a:ext cx="39243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369272"/>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3"/>
          <p:cNvSpPr>
            <a:spLocks noGrp="1"/>
          </p:cNvSpPr>
          <p:nvPr>
            <p:ph type="ctrTitle"/>
          </p:nvPr>
        </p:nvSpPr>
        <p:spPr>
          <a:xfrm>
            <a:off x="2063750" y="476251"/>
            <a:ext cx="7772400" cy="1470025"/>
          </a:xfrm>
        </p:spPr>
        <p:txBody>
          <a:bodyPr/>
          <a:lstStyle/>
          <a:p>
            <a:r>
              <a:rPr lang="pl-PL" altLang="pl-PL">
                <a:latin typeface="Comic Sans MS" panose="030F0702030302020204" pitchFamily="66" charset="0"/>
              </a:rPr>
              <a:t>Metody podające</a:t>
            </a:r>
          </a:p>
        </p:txBody>
      </p:sp>
      <p:sp>
        <p:nvSpPr>
          <p:cNvPr id="13" name="Strzałka w dół 12"/>
          <p:cNvSpPr/>
          <p:nvPr/>
        </p:nvSpPr>
        <p:spPr>
          <a:xfrm rot="1876011" flipH="1">
            <a:off x="2974976" y="1555751"/>
            <a:ext cx="339725" cy="2220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4" name="Strzałka w dół 13"/>
          <p:cNvSpPr/>
          <p:nvPr/>
        </p:nvSpPr>
        <p:spPr>
          <a:xfrm rot="705186">
            <a:off x="4302126" y="1928813"/>
            <a:ext cx="339725" cy="2220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 name="Strzałka w dół 14"/>
          <p:cNvSpPr/>
          <p:nvPr/>
        </p:nvSpPr>
        <p:spPr>
          <a:xfrm>
            <a:off x="5664201" y="2133601"/>
            <a:ext cx="339725" cy="2220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 name="Strzałka w dół 15"/>
          <p:cNvSpPr/>
          <p:nvPr/>
        </p:nvSpPr>
        <p:spPr>
          <a:xfrm rot="20895689">
            <a:off x="7110414" y="1928813"/>
            <a:ext cx="339725" cy="2220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7" name="Strzałka w dół 16"/>
          <p:cNvSpPr/>
          <p:nvPr/>
        </p:nvSpPr>
        <p:spPr>
          <a:xfrm rot="20267338">
            <a:off x="8447089" y="1466851"/>
            <a:ext cx="339725" cy="2220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128" name="pole tekstowe 22"/>
          <p:cNvSpPr txBox="1">
            <a:spLocks noChangeArrowheads="1"/>
          </p:cNvSpPr>
          <p:nvPr/>
        </p:nvSpPr>
        <p:spPr bwMode="auto">
          <a:xfrm>
            <a:off x="1774825" y="4076701"/>
            <a:ext cx="165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l-PL" altLang="pl-PL" sz="1400">
                <a:latin typeface="Arial" panose="020B0604020202020204" pitchFamily="34" charset="0"/>
              </a:rPr>
              <a:t>Opis i opowiadanie</a:t>
            </a:r>
          </a:p>
        </p:txBody>
      </p:sp>
      <p:sp>
        <p:nvSpPr>
          <p:cNvPr id="5129" name="pole tekstowe 23"/>
          <p:cNvSpPr txBox="1">
            <a:spLocks noChangeArrowheads="1"/>
          </p:cNvSpPr>
          <p:nvPr/>
        </p:nvSpPr>
        <p:spPr bwMode="auto">
          <a:xfrm>
            <a:off x="3575050" y="429260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l-PL" altLang="pl-PL">
                <a:latin typeface="Arial" panose="020B0604020202020204" pitchFamily="34" charset="0"/>
              </a:rPr>
              <a:t>wykład</a:t>
            </a:r>
          </a:p>
        </p:txBody>
      </p:sp>
      <p:sp>
        <p:nvSpPr>
          <p:cNvPr id="5130" name="pole tekstowe 24"/>
          <p:cNvSpPr txBox="1">
            <a:spLocks noChangeArrowheads="1"/>
          </p:cNvSpPr>
          <p:nvPr/>
        </p:nvSpPr>
        <p:spPr bwMode="auto">
          <a:xfrm>
            <a:off x="5232401" y="4581525"/>
            <a:ext cx="1223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l-PL" altLang="pl-PL" sz="1600">
                <a:latin typeface="Arial" panose="020B0604020202020204" pitchFamily="34" charset="0"/>
              </a:rPr>
              <a:t>Pogadanka podająca</a:t>
            </a:r>
          </a:p>
        </p:txBody>
      </p:sp>
      <p:sp>
        <p:nvSpPr>
          <p:cNvPr id="5131" name="pole tekstowe 25"/>
          <p:cNvSpPr txBox="1">
            <a:spLocks noChangeArrowheads="1"/>
          </p:cNvSpPr>
          <p:nvPr/>
        </p:nvSpPr>
        <p:spPr bwMode="auto">
          <a:xfrm>
            <a:off x="6959600" y="4581526"/>
            <a:ext cx="1512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l-PL" altLang="pl-PL">
                <a:latin typeface="Arial" panose="020B0604020202020204" pitchFamily="34" charset="0"/>
              </a:rPr>
              <a:t>Praca z książką</a:t>
            </a:r>
          </a:p>
        </p:txBody>
      </p:sp>
      <p:sp>
        <p:nvSpPr>
          <p:cNvPr id="5132" name="pole tekstowe 26"/>
          <p:cNvSpPr txBox="1">
            <a:spLocks noChangeArrowheads="1"/>
          </p:cNvSpPr>
          <p:nvPr/>
        </p:nvSpPr>
        <p:spPr bwMode="auto">
          <a:xfrm>
            <a:off x="8688389" y="4076700"/>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l-PL" altLang="pl-PL">
                <a:latin typeface="Arial" panose="020B0604020202020204" pitchFamily="34" charset="0"/>
              </a:rPr>
              <a:t>instruktaż</a:t>
            </a:r>
          </a:p>
        </p:txBody>
      </p:sp>
    </p:spTree>
    <p:extLst>
      <p:ext uri="{BB962C8B-B14F-4D97-AF65-F5344CB8AC3E}">
        <p14:creationId xmlns:p14="http://schemas.microsoft.com/office/powerpoint/2010/main" val="3250909681"/>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p:txBody>
          <a:bodyPr/>
          <a:lstStyle/>
          <a:p>
            <a:r>
              <a:rPr lang="pl-PL" altLang="pl-PL">
                <a:latin typeface="Comic Sans MS" panose="030F0702030302020204" pitchFamily="66" charset="0"/>
              </a:rPr>
              <a:t>           Opis i opowiadanie</a:t>
            </a:r>
          </a:p>
        </p:txBody>
      </p:sp>
      <p:sp>
        <p:nvSpPr>
          <p:cNvPr id="6147" name="Symbol zastępczy zawartości 2"/>
          <p:cNvSpPr>
            <a:spLocks noGrp="1"/>
          </p:cNvSpPr>
          <p:nvPr>
            <p:ph idx="1"/>
          </p:nvPr>
        </p:nvSpPr>
        <p:spPr bwMode="auto"/>
        <p:txBody>
          <a:bodyPr wrap="square" numCol="1" anchor="t" anchorCtr="0" compatLnSpc="1">
            <a:prstTxWarp prst="textNoShape">
              <a:avLst/>
            </a:prstTxWarp>
          </a:bodyPr>
          <a:lstStyle/>
          <a:p>
            <a:r>
              <a:rPr lang="pl-PL" altLang="pl-PL" sz="2400">
                <a:latin typeface="Comic Sans MS" panose="030F0702030302020204" pitchFamily="66" charset="0"/>
              </a:rPr>
              <a:t>Opis może dotyczyć osoby, miejsca, przedmiotu, opowiadanie – okoliczności wydarzenia, treści legend, treści wątków fabularnych, może być również uzupełnieniem treści utworu literackiego czytanego przez uczniów i opracowywanego,</a:t>
            </a:r>
          </a:p>
          <a:p>
            <a:r>
              <a:rPr lang="pl-PL" altLang="pl-PL" sz="2400">
                <a:latin typeface="Comic Sans MS" panose="030F0702030302020204" pitchFamily="66" charset="0"/>
              </a:rPr>
              <a:t>Celem opisu i opowiadania   jest przekazanie informacji, ale również pobudzenie wyobraźni uczniów,</a:t>
            </a:r>
          </a:p>
          <a:p>
            <a:r>
              <a:rPr lang="pl-PL" altLang="pl-PL" sz="2400">
                <a:latin typeface="Comic Sans MS" panose="030F0702030302020204" pitchFamily="66" charset="0"/>
              </a:rPr>
              <a:t>Opowiadanie musi być żywe i emocjonalne wygłoszone z odpowiednią intonacją i siłą głosu,</a:t>
            </a:r>
          </a:p>
        </p:txBody>
      </p:sp>
    </p:spTree>
    <p:extLst>
      <p:ext uri="{BB962C8B-B14F-4D97-AF65-F5344CB8AC3E}">
        <p14:creationId xmlns:p14="http://schemas.microsoft.com/office/powerpoint/2010/main" val="1353084581"/>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title"/>
          </p:nvPr>
        </p:nvSpPr>
        <p:spPr/>
        <p:txBody>
          <a:bodyPr/>
          <a:lstStyle/>
          <a:p>
            <a:r>
              <a:rPr lang="pl-PL" altLang="pl-PL">
                <a:latin typeface="Comic Sans MS" panose="030F0702030302020204" pitchFamily="66" charset="0"/>
              </a:rPr>
              <a:t>       Wykład</a:t>
            </a:r>
          </a:p>
        </p:txBody>
      </p:sp>
      <p:sp>
        <p:nvSpPr>
          <p:cNvPr id="7171" name="Symbol zastępczy zawartości 2"/>
          <p:cNvSpPr>
            <a:spLocks noGrp="1"/>
          </p:cNvSpPr>
          <p:nvPr>
            <p:ph idx="1"/>
          </p:nvPr>
        </p:nvSpPr>
        <p:spPr bwMode="auto"/>
        <p:txBody>
          <a:bodyPr wrap="square" numCol="1" anchor="t" anchorCtr="0" compatLnSpc="1">
            <a:prstTxWarp prst="textNoShape">
              <a:avLst/>
            </a:prstTxWarp>
          </a:bodyPr>
          <a:lstStyle/>
          <a:p>
            <a:endParaRPr lang="pl-PL" altLang="pl-PL" sz="2400">
              <a:latin typeface="Comic Sans MS" panose="030F0702030302020204" pitchFamily="66" charset="0"/>
            </a:endParaRPr>
          </a:p>
          <a:p>
            <a:r>
              <a:rPr lang="pl-PL" altLang="pl-PL" sz="2400">
                <a:latin typeface="Comic Sans MS" panose="030F0702030302020204" pitchFamily="66" charset="0"/>
              </a:rPr>
              <a:t>zalety metody: rzetelna sprawdzona wiedza przekazywana w sposób rzeczowy, zwięzły i przystępny,</a:t>
            </a:r>
          </a:p>
          <a:p>
            <a:r>
              <a:rPr lang="pl-PL" altLang="pl-PL" sz="2400">
                <a:latin typeface="Comic Sans MS" panose="030F0702030302020204" pitchFamily="66" charset="0"/>
              </a:rPr>
              <a:t>wada: ograniczona możliwość przyswojenia większej partii materiału,</a:t>
            </a:r>
          </a:p>
          <a:p>
            <a:r>
              <a:rPr lang="pl-PL" altLang="pl-PL" sz="2400">
                <a:latin typeface="Comic Sans MS" panose="030F0702030302020204" pitchFamily="66" charset="0"/>
              </a:rPr>
              <a:t>Wykład powinien trwać nie dłużej niż 10 minut ze względu na krótki czas możliwości koncentracji uczniów,</a:t>
            </a:r>
          </a:p>
          <a:p>
            <a:r>
              <a:rPr lang="pl-PL" altLang="pl-PL" sz="2400">
                <a:latin typeface="Comic Sans MS" panose="030F0702030302020204" pitchFamily="66" charset="0"/>
              </a:rPr>
              <a:t>Powinien być wygłoszony poprawnie pod względem języka i dykcji, w pozycji stojącej przed klasą,</a:t>
            </a:r>
          </a:p>
        </p:txBody>
      </p:sp>
    </p:spTree>
    <p:extLst>
      <p:ext uri="{BB962C8B-B14F-4D97-AF65-F5344CB8AC3E}">
        <p14:creationId xmlns:p14="http://schemas.microsoft.com/office/powerpoint/2010/main" val="2401438985"/>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p:cNvSpPr>
          <p:nvPr>
            <p:ph type="title"/>
          </p:nvPr>
        </p:nvSpPr>
        <p:spPr>
          <a:xfrm>
            <a:off x="1703388" y="333375"/>
            <a:ext cx="8229600" cy="1143000"/>
          </a:xfrm>
        </p:spPr>
        <p:txBody>
          <a:bodyPr/>
          <a:lstStyle/>
          <a:p>
            <a:r>
              <a:rPr lang="pl-PL" altLang="pl-PL">
                <a:latin typeface="Comic Sans MS" panose="030F0702030302020204" pitchFamily="66" charset="0"/>
              </a:rPr>
              <a:t>           Pogadanka podająca</a:t>
            </a:r>
          </a:p>
        </p:txBody>
      </p:sp>
      <p:sp>
        <p:nvSpPr>
          <p:cNvPr id="8195" name="Symbol zastępczy zawartości 2"/>
          <p:cNvSpPr>
            <a:spLocks noGrp="1"/>
          </p:cNvSpPr>
          <p:nvPr>
            <p:ph idx="1"/>
          </p:nvPr>
        </p:nvSpPr>
        <p:spPr bwMode="auto"/>
        <p:txBody>
          <a:bodyPr wrap="square" numCol="1" anchor="t" anchorCtr="0" compatLnSpc="1">
            <a:prstTxWarp prst="textNoShape">
              <a:avLst/>
            </a:prstTxWarp>
          </a:bodyPr>
          <a:lstStyle/>
          <a:p>
            <a:r>
              <a:rPr lang="pl-PL" altLang="pl-PL">
                <a:latin typeface="Comic Sans MS" panose="030F0702030302020204" pitchFamily="66" charset="0"/>
              </a:rPr>
              <a:t>Jest to rozmowa, w  której bierze udział nauczyciel i uczniowie, część wiedzy podaje nauczyciel, część wiedzy już dawniej przyswojonej podają uczniowie zapytani przez nauczyciela lub zgłaszający się,</a:t>
            </a:r>
          </a:p>
          <a:p>
            <a:r>
              <a:rPr lang="pl-PL" altLang="pl-PL">
                <a:latin typeface="Comic Sans MS" panose="030F0702030302020204" pitchFamily="66" charset="0"/>
              </a:rPr>
              <a:t>Metoda ta mobilizuje uczniów do większej uwagi,</a:t>
            </a:r>
          </a:p>
          <a:p>
            <a:r>
              <a:rPr lang="pl-PL" altLang="pl-PL">
                <a:latin typeface="Comic Sans MS" panose="030F0702030302020204" pitchFamily="66" charset="0"/>
              </a:rPr>
              <a:t>Wciąga do wspólnej pracy,</a:t>
            </a:r>
          </a:p>
          <a:p>
            <a:endParaRPr lang="pl-PL" altLang="pl-PL">
              <a:latin typeface="Comic Sans MS" panose="030F0702030302020204" pitchFamily="66" charset="0"/>
            </a:endParaRPr>
          </a:p>
        </p:txBody>
      </p:sp>
    </p:spTree>
    <p:extLst>
      <p:ext uri="{BB962C8B-B14F-4D97-AF65-F5344CB8AC3E}">
        <p14:creationId xmlns:p14="http://schemas.microsoft.com/office/powerpoint/2010/main" val="841063388"/>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pPr lvl="0"/>
            <a:r>
              <a:rPr lang="pl-PL" sz="4000" b="1" dirty="0"/>
              <a:t>1. Europejskie kompetencje kluczowe a podstawa programowa.</a:t>
            </a:r>
            <a:br>
              <a:rPr lang="pl-PL" sz="4000" dirty="0"/>
            </a:br>
            <a:endParaRPr lang="pl-PL" sz="4000" dirty="0"/>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2831829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p:txBody>
          <a:bodyPr/>
          <a:lstStyle/>
          <a:p>
            <a:r>
              <a:rPr lang="pl-PL" altLang="pl-PL">
                <a:latin typeface="Comic Sans MS" panose="030F0702030302020204" pitchFamily="66" charset="0"/>
              </a:rPr>
              <a:t>          Praca z książką</a:t>
            </a:r>
          </a:p>
        </p:txBody>
      </p:sp>
      <p:sp>
        <p:nvSpPr>
          <p:cNvPr id="9219" name="Symbol zastępczy zawartości 2"/>
          <p:cNvSpPr>
            <a:spLocks noGrp="1"/>
          </p:cNvSpPr>
          <p:nvPr>
            <p:ph idx="1"/>
          </p:nvPr>
        </p:nvSpPr>
        <p:spPr bwMode="auto"/>
        <p:txBody>
          <a:bodyPr wrap="square" numCol="1" anchor="t" anchorCtr="0" compatLnSpc="1">
            <a:prstTxWarp prst="textNoShape">
              <a:avLst/>
            </a:prstTxWarp>
          </a:bodyPr>
          <a:lstStyle/>
          <a:p>
            <a:r>
              <a:rPr lang="pl-PL" altLang="pl-PL">
                <a:latin typeface="Comic Sans MS" panose="030F0702030302020204" pitchFamily="66" charset="0"/>
              </a:rPr>
              <a:t>Przyswajanie przez ucznia wiedzy zawartej w podręczniku,</a:t>
            </a:r>
          </a:p>
          <a:p>
            <a:pPr>
              <a:buFontTx/>
              <a:buNone/>
            </a:pPr>
            <a:r>
              <a:rPr lang="pl-PL" altLang="pl-PL">
                <a:latin typeface="Comic Sans MS" panose="030F0702030302020204" pitchFamily="66" charset="0"/>
              </a:rPr>
              <a:t>  Słowo drukowane pełni tą samą funkcję co słowo mówione przez nauczyciela – przekazuje gotową wiedzę,</a:t>
            </a:r>
          </a:p>
          <a:p>
            <a:r>
              <a:rPr lang="pl-PL" altLang="pl-PL">
                <a:latin typeface="Comic Sans MS" panose="030F0702030302020204" pitchFamily="66" charset="0"/>
              </a:rPr>
              <a:t>Uczeń pracuje samodzielnie, może więc dostosować tempo czytania do własnych możliwości przyswajania materiału,</a:t>
            </a:r>
          </a:p>
          <a:p>
            <a:endParaRPr lang="pl-PL" altLang="pl-PL" sz="2400"/>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688" y="4941888"/>
            <a:ext cx="2513012"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205825"/>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p:txBody>
          <a:bodyPr/>
          <a:lstStyle/>
          <a:p>
            <a:r>
              <a:rPr lang="pl-PL" altLang="pl-PL">
                <a:latin typeface="Comic Sans MS" panose="030F0702030302020204" pitchFamily="66" charset="0"/>
              </a:rPr>
              <a:t>               Instruktaż</a:t>
            </a:r>
          </a:p>
        </p:txBody>
      </p:sp>
      <p:sp>
        <p:nvSpPr>
          <p:cNvPr id="10243" name="Symbol zastępczy zawartości 2"/>
          <p:cNvSpPr>
            <a:spLocks noGrp="1"/>
          </p:cNvSpPr>
          <p:nvPr>
            <p:ph idx="1"/>
          </p:nvPr>
        </p:nvSpPr>
        <p:spPr bwMode="auto"/>
        <p:txBody>
          <a:bodyPr wrap="square" numCol="1" anchor="t" anchorCtr="0" compatLnSpc="1">
            <a:prstTxWarp prst="textNoShape">
              <a:avLst/>
            </a:prstTxWarp>
          </a:bodyPr>
          <a:lstStyle/>
          <a:p>
            <a:r>
              <a:rPr lang="pl-PL" altLang="pl-PL">
                <a:latin typeface="Comic Sans MS" panose="030F0702030302020204" pitchFamily="66" charset="0"/>
              </a:rPr>
              <a:t>Dokładne wyjaśnienie tego jak uczniowie mają pracować ,</a:t>
            </a:r>
          </a:p>
          <a:p>
            <a:r>
              <a:rPr lang="pl-PL" altLang="pl-PL">
                <a:latin typeface="Comic Sans MS" panose="030F0702030302020204" pitchFamily="66" charset="0"/>
              </a:rPr>
              <a:t>Dotyczy pisania wypracowań, ćwiczeń, pracy z książką, sposobów zbierania materiału na lekcję</a:t>
            </a:r>
          </a:p>
        </p:txBody>
      </p:sp>
    </p:spTree>
    <p:extLst>
      <p:ext uri="{BB962C8B-B14F-4D97-AF65-F5344CB8AC3E}">
        <p14:creationId xmlns:p14="http://schemas.microsoft.com/office/powerpoint/2010/main" val="2587134415"/>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p:txBody>
          <a:bodyPr/>
          <a:lstStyle/>
          <a:p>
            <a:r>
              <a:rPr lang="pl-PL" altLang="pl-PL">
                <a:latin typeface="Comic Sans MS" panose="030F0702030302020204" pitchFamily="66" charset="0"/>
              </a:rPr>
              <a:t>      Metoda praktyczna</a:t>
            </a:r>
          </a:p>
        </p:txBody>
      </p:sp>
      <p:sp>
        <p:nvSpPr>
          <p:cNvPr id="11267" name="Symbol zastępczy zawartości 2"/>
          <p:cNvSpPr>
            <a:spLocks noGrp="1"/>
          </p:cNvSpPr>
          <p:nvPr>
            <p:ph idx="1"/>
          </p:nvPr>
        </p:nvSpPr>
        <p:spPr bwMode="auto"/>
        <p:txBody>
          <a:bodyPr wrap="square" numCol="1" anchor="t" anchorCtr="0" compatLnSpc="1">
            <a:prstTxWarp prst="textNoShape">
              <a:avLst/>
            </a:prstTxWarp>
          </a:bodyPr>
          <a:lstStyle/>
          <a:p>
            <a:r>
              <a:rPr lang="pl-PL" altLang="pl-PL">
                <a:latin typeface="Comic Sans MS" panose="030F0702030302020204" pitchFamily="66" charset="0"/>
              </a:rPr>
              <a:t>Polega na wiązaniu teorii z praktyką, na stosowaniu wiedzy w rozwiązywaniu zadań praktycznych np. pisanie rozprawki,</a:t>
            </a:r>
          </a:p>
          <a:p>
            <a:r>
              <a:rPr lang="pl-PL" altLang="pl-PL">
                <a:latin typeface="Comic Sans MS" panose="030F0702030302020204" pitchFamily="66" charset="0"/>
              </a:rPr>
              <a:t>Rozwija umiejętności sprawnego </a:t>
            </a:r>
            <a:br>
              <a:rPr lang="pl-PL" altLang="pl-PL">
                <a:latin typeface="Comic Sans MS" panose="030F0702030302020204" pitchFamily="66" charset="0"/>
              </a:rPr>
            </a:br>
            <a:r>
              <a:rPr lang="pl-PL" altLang="pl-PL">
                <a:latin typeface="Comic Sans MS" panose="030F0702030302020204" pitchFamily="66" charset="0"/>
              </a:rPr>
              <a:t>i poprawnego językowo wypowiadania się ustnego i pisemnego, pisania ortograficznego, czytania ze zrozumieniem, analizowania, interpretowania </a:t>
            </a:r>
          </a:p>
        </p:txBody>
      </p:sp>
    </p:spTree>
    <p:extLst>
      <p:ext uri="{BB962C8B-B14F-4D97-AF65-F5344CB8AC3E}">
        <p14:creationId xmlns:p14="http://schemas.microsoft.com/office/powerpoint/2010/main" val="3319110035"/>
      </p:ext>
    </p:extLst>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p:cNvSpPr>
          <p:nvPr>
            <p:ph type="title"/>
          </p:nvPr>
        </p:nvSpPr>
        <p:spPr/>
        <p:txBody>
          <a:bodyPr/>
          <a:lstStyle/>
          <a:p>
            <a:r>
              <a:rPr lang="pl-PL" altLang="pl-PL">
                <a:latin typeface="Comic Sans MS" panose="030F0702030302020204" pitchFamily="66" charset="0"/>
              </a:rPr>
              <a:t>   Metoda problemowa</a:t>
            </a:r>
          </a:p>
        </p:txBody>
      </p:sp>
      <p:sp>
        <p:nvSpPr>
          <p:cNvPr id="13315" name="Symbol zastępczy zawartości 2"/>
          <p:cNvSpPr>
            <a:spLocks noGrp="1"/>
          </p:cNvSpPr>
          <p:nvPr>
            <p:ph idx="1"/>
          </p:nvPr>
        </p:nvSpPr>
        <p:spPr/>
        <p:txBody>
          <a:bodyPr>
            <a:normAutofit/>
          </a:bodyPr>
          <a:lstStyle/>
          <a:p>
            <a:pPr>
              <a:defRPr/>
            </a:pPr>
            <a:r>
              <a:rPr lang="pl-PL" altLang="pl-PL" sz="2000" dirty="0">
                <a:latin typeface="Comic Sans MS" panose="030F0702030302020204" pitchFamily="66" charset="0"/>
              </a:rPr>
              <a:t>Praca tą metodą wymaga dużo czasu ( z zagadnieniem nowym i zbyt trudnym uczniowie sobie nie poradzą ). Należy pamiętać o koniecznym porządku działań):</a:t>
            </a:r>
          </a:p>
          <a:p>
            <a:pPr>
              <a:defRPr/>
            </a:pPr>
            <a:r>
              <a:rPr lang="pl-PL" altLang="pl-PL" sz="2000" dirty="0">
                <a:latin typeface="Comic Sans MS" panose="030F0702030302020204" pitchFamily="66" charset="0"/>
              </a:rPr>
              <a:t>Stworzenie uczniom sytuacji problemowej,</a:t>
            </a:r>
          </a:p>
          <a:p>
            <a:pPr>
              <a:defRPr/>
            </a:pPr>
            <a:r>
              <a:rPr lang="pl-PL" altLang="pl-PL" sz="2000" b="1" dirty="0">
                <a:latin typeface="Comic Sans MS" panose="030F0702030302020204" pitchFamily="66" charset="0"/>
              </a:rPr>
              <a:t>Sformułowanie</a:t>
            </a:r>
            <a:r>
              <a:rPr lang="pl-PL" altLang="pl-PL" sz="2000" dirty="0">
                <a:latin typeface="Comic Sans MS" panose="030F0702030302020204" pitchFamily="66" charset="0"/>
              </a:rPr>
              <a:t> problemu,</a:t>
            </a:r>
          </a:p>
          <a:p>
            <a:pPr>
              <a:defRPr/>
            </a:pPr>
            <a:r>
              <a:rPr lang="pl-PL" altLang="pl-PL" sz="2000" dirty="0">
                <a:latin typeface="Comic Sans MS" panose="030F0702030302020204" pitchFamily="66" charset="0"/>
              </a:rPr>
              <a:t>Rozwiązanie problemu: szukanie odpowiedzi na postawione pytanie, problem:</a:t>
            </a:r>
          </a:p>
          <a:p>
            <a:pPr>
              <a:buNone/>
              <a:defRPr/>
            </a:pPr>
            <a:r>
              <a:rPr lang="pl-PL" altLang="pl-PL" sz="2000" dirty="0">
                <a:latin typeface="Comic Sans MS" panose="030F0702030302020204" pitchFamily="66" charset="0"/>
              </a:rPr>
              <a:t> a)</a:t>
            </a:r>
            <a:r>
              <a:rPr lang="pl-PL" altLang="pl-PL" sz="2000" dirty="0"/>
              <a:t>postawienie hipotezy mogącej być rozwiązaniem zagadnienia,</a:t>
            </a:r>
          </a:p>
          <a:p>
            <a:pPr>
              <a:buNone/>
              <a:defRPr/>
            </a:pPr>
            <a:r>
              <a:rPr lang="pl-PL" altLang="pl-PL" sz="2000" dirty="0"/>
              <a:t> b)wyprowadzenie wniosków z tej hipotezy,</a:t>
            </a:r>
          </a:p>
          <a:p>
            <a:pPr>
              <a:buNone/>
              <a:defRPr/>
            </a:pPr>
            <a:r>
              <a:rPr lang="pl-PL" altLang="pl-PL" sz="2000" dirty="0"/>
              <a:t> c)sprawdzenie jej za pomocą dalszej obserwacji lub eksperymentu.</a:t>
            </a:r>
          </a:p>
          <a:p>
            <a:pPr>
              <a:buNone/>
              <a:defRPr/>
            </a:pPr>
            <a:endParaRPr lang="pl-PL" altLang="pl-PL" sz="2000" dirty="0"/>
          </a:p>
          <a:p>
            <a:pPr>
              <a:buNone/>
              <a:defRPr/>
            </a:pPr>
            <a:br>
              <a:rPr lang="pl-PL" altLang="pl-PL" sz="2000" dirty="0"/>
            </a:br>
            <a:r>
              <a:rPr lang="pl-PL" altLang="pl-PL" sz="2000" dirty="0"/>
              <a:t> </a:t>
            </a:r>
          </a:p>
          <a:p>
            <a:pPr>
              <a:defRPr/>
            </a:pPr>
            <a:endParaRPr lang="pl-PL" altLang="pl-PL" sz="2000" dirty="0">
              <a:latin typeface="Comic Sans MS" panose="030F0702030302020204" pitchFamily="66" charset="0"/>
            </a:endParaRPr>
          </a:p>
          <a:p>
            <a:pPr>
              <a:defRPr/>
            </a:pPr>
            <a:endParaRPr lang="pl-PL" altLang="pl-PL" sz="2000" dirty="0">
              <a:latin typeface="Comic Sans MS" panose="030F0702030302020204" pitchFamily="66" charset="0"/>
            </a:endParaRPr>
          </a:p>
        </p:txBody>
      </p:sp>
      <p:sp>
        <p:nvSpPr>
          <p:cNvPr id="12292" name="Prostokąt 3"/>
          <p:cNvSpPr>
            <a:spLocks noChangeArrowheads="1"/>
          </p:cNvSpPr>
          <p:nvPr/>
        </p:nvSpPr>
        <p:spPr bwMode="auto">
          <a:xfrm>
            <a:off x="3810000" y="2551113"/>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r>
              <a:rPr lang="pl-PL" altLang="pl-PL">
                <a:latin typeface="Arial" panose="020B0604020202020204" pitchFamily="34" charset="0"/>
              </a:rPr>
            </a:br>
            <a:endParaRPr lang="pl-PL" altLang="pl-PL">
              <a:latin typeface="Arial" panose="020B0604020202020204" pitchFamily="34" charset="0"/>
            </a:endParaRPr>
          </a:p>
        </p:txBody>
      </p:sp>
    </p:spTree>
    <p:extLst>
      <p:ext uri="{BB962C8B-B14F-4D97-AF65-F5344CB8AC3E}">
        <p14:creationId xmlns:p14="http://schemas.microsoft.com/office/powerpoint/2010/main" val="375039363"/>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p:txBody>
          <a:bodyPr/>
          <a:lstStyle/>
          <a:p>
            <a:r>
              <a:rPr lang="pl-PL" altLang="pl-PL">
                <a:latin typeface="Comic Sans MS" panose="030F0702030302020204" pitchFamily="66" charset="0"/>
              </a:rPr>
              <a:t>Metoda eksponujące</a:t>
            </a:r>
          </a:p>
        </p:txBody>
      </p:sp>
      <p:sp>
        <p:nvSpPr>
          <p:cNvPr id="13315" name="Symbol zastępczy zawartości 2"/>
          <p:cNvSpPr>
            <a:spLocks noGrp="1"/>
          </p:cNvSpPr>
          <p:nvPr>
            <p:ph idx="1"/>
          </p:nvPr>
        </p:nvSpPr>
        <p:spPr bwMode="auto"/>
        <p:txBody>
          <a:bodyPr wrap="square" numCol="1" anchor="t" anchorCtr="0" compatLnSpc="1">
            <a:prstTxWarp prst="textNoShape">
              <a:avLst/>
            </a:prstTxWarp>
          </a:bodyPr>
          <a:lstStyle/>
          <a:p>
            <a:r>
              <a:rPr lang="pl-PL" altLang="pl-PL" sz="2400">
                <a:solidFill>
                  <a:srgbClr val="000000"/>
                </a:solidFill>
                <a:latin typeface="Comic Sans MS" panose="030F0702030302020204" pitchFamily="66" charset="0"/>
              </a:rPr>
              <a:t>Polegają na czerpaniu wiadomości nie ze słów, nie z książek, lecz przez poznanie samych rzeczy( a nie wyłącznie cudzych spostrzeżeń i świadectw o rzeczach), np.</a:t>
            </a:r>
          </a:p>
          <a:p>
            <a:pPr>
              <a:buFontTx/>
              <a:buNone/>
            </a:pPr>
            <a:r>
              <a:rPr lang="pl-PL" altLang="pl-PL" sz="4000">
                <a:solidFill>
                  <a:srgbClr val="000000"/>
                </a:solidFill>
                <a:latin typeface="Comic Sans MS" panose="030F0702030302020204" pitchFamily="66" charset="0"/>
              </a:rPr>
              <a:t>       Film</a:t>
            </a:r>
          </a:p>
          <a:p>
            <a:pPr>
              <a:buFontTx/>
              <a:buNone/>
            </a:pPr>
            <a:r>
              <a:rPr lang="pl-PL" altLang="pl-PL" sz="4000">
                <a:solidFill>
                  <a:srgbClr val="000000"/>
                </a:solidFill>
                <a:latin typeface="Comic Sans MS" panose="030F0702030302020204" pitchFamily="66" charset="0"/>
              </a:rPr>
              <a:t>      Ekspozycje( tablice,         schematy, modele)</a:t>
            </a:r>
          </a:p>
          <a:p>
            <a:pPr>
              <a:buFontTx/>
              <a:buNone/>
            </a:pPr>
            <a:r>
              <a:rPr lang="pl-PL" altLang="pl-PL" sz="4000">
                <a:solidFill>
                  <a:srgbClr val="000000"/>
                </a:solidFill>
                <a:latin typeface="Comic Sans MS" panose="030F0702030302020204" pitchFamily="66" charset="0"/>
              </a:rPr>
              <a:t>      Sztuki teatralne</a:t>
            </a:r>
          </a:p>
          <a:p>
            <a:endParaRPr lang="pl-PL" altLang="pl-PL"/>
          </a:p>
        </p:txBody>
      </p:sp>
    </p:spTree>
    <p:extLst>
      <p:ext uri="{BB962C8B-B14F-4D97-AF65-F5344CB8AC3E}">
        <p14:creationId xmlns:p14="http://schemas.microsoft.com/office/powerpoint/2010/main" val="3870596304"/>
      </p:ext>
    </p:extLst>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3"/>
          <p:cNvSpPr>
            <a:spLocks noGrp="1"/>
          </p:cNvSpPr>
          <p:nvPr>
            <p:ph type="title"/>
          </p:nvPr>
        </p:nvSpPr>
        <p:spPr>
          <a:xfrm>
            <a:off x="2154238" y="365126"/>
            <a:ext cx="7886700" cy="1325563"/>
          </a:xfrm>
        </p:spPr>
        <p:txBody>
          <a:bodyPr/>
          <a:lstStyle/>
          <a:p>
            <a:r>
              <a:rPr lang="pl-PL" altLang="pl-PL">
                <a:latin typeface="Comic Sans MS" panose="030F0702030302020204" pitchFamily="66" charset="0"/>
              </a:rPr>
              <a:t>Metody aktywizujące</a:t>
            </a:r>
          </a:p>
        </p:txBody>
      </p:sp>
      <p:sp>
        <p:nvSpPr>
          <p:cNvPr id="14339" name="Symbol zastępczy zawartości 5"/>
          <p:cNvSpPr>
            <a:spLocks noGrp="1"/>
          </p:cNvSpPr>
          <p:nvPr>
            <p:ph sz="half" idx="2"/>
          </p:nvPr>
        </p:nvSpPr>
        <p:spPr bwMode="auto">
          <a:xfrm>
            <a:off x="2154239" y="2505075"/>
            <a:ext cx="3868737" cy="3684588"/>
          </a:xfrm>
        </p:spPr>
        <p:txBody>
          <a:bodyPr wrap="square" numCol="1" anchor="t" anchorCtr="0" compatLnSpc="1">
            <a:prstTxWarp prst="textNoShape">
              <a:avLst/>
            </a:prstTxWarp>
            <a:normAutofit lnSpcReduction="10000"/>
          </a:bodyPr>
          <a:lstStyle/>
          <a:p>
            <a:pPr>
              <a:buFontTx/>
              <a:buNone/>
            </a:pPr>
            <a:r>
              <a:rPr lang="pl-PL" altLang="pl-PL">
                <a:latin typeface="Comic Sans MS" panose="030F0702030302020204" pitchFamily="66" charset="0"/>
              </a:rPr>
              <a:t>    Mają decydujący wpływ na nabywanie i rozwijanie przez uczniów umiejętności uniwersalnych, powodują wzrost czynnego udziału uczniów w procesie nauczania</a:t>
            </a:r>
          </a:p>
        </p:txBody>
      </p:sp>
      <p:sp>
        <p:nvSpPr>
          <p:cNvPr id="8" name="Symbol zastępczy zawartości 7"/>
          <p:cNvSpPr>
            <a:spLocks noGrp="1"/>
          </p:cNvSpPr>
          <p:nvPr>
            <p:ph sz="quarter" idx="4"/>
          </p:nvPr>
        </p:nvSpPr>
        <p:spPr>
          <a:xfrm>
            <a:off x="6153150" y="2505075"/>
            <a:ext cx="3887788" cy="3684588"/>
          </a:xfrm>
        </p:spPr>
        <p:txBody>
          <a:bodyPr/>
          <a:lstStyle/>
          <a:p>
            <a:pPr>
              <a:buNone/>
              <a:defRPr/>
            </a:pPr>
            <a:r>
              <a:rPr lang="pl-PL" dirty="0">
                <a:latin typeface="Comic Sans MS" pitchFamily="66" charset="0"/>
              </a:rPr>
              <a:t> </a:t>
            </a:r>
            <a:r>
              <a:rPr lang="pl-PL" dirty="0">
                <a:solidFill>
                  <a:schemeClr val="accent5">
                    <a:lumMod val="50000"/>
                  </a:schemeClr>
                </a:solidFill>
                <a:latin typeface="Comic Sans MS" pitchFamily="66" charset="0"/>
              </a:rPr>
              <a:t>,,Powiedz mi – a zapomnę,</a:t>
            </a:r>
          </a:p>
          <a:p>
            <a:pPr>
              <a:buNone/>
              <a:defRPr/>
            </a:pPr>
            <a:r>
              <a:rPr lang="pl-PL" dirty="0">
                <a:solidFill>
                  <a:schemeClr val="accent5">
                    <a:lumMod val="50000"/>
                  </a:schemeClr>
                </a:solidFill>
                <a:latin typeface="Comic Sans MS" pitchFamily="66" charset="0"/>
              </a:rPr>
              <a:t> Pokaż mi – a zapamiętam,</a:t>
            </a:r>
          </a:p>
          <a:p>
            <a:pPr>
              <a:buNone/>
              <a:defRPr/>
            </a:pPr>
            <a:r>
              <a:rPr lang="pl-PL" dirty="0">
                <a:solidFill>
                  <a:schemeClr val="accent5">
                    <a:lumMod val="50000"/>
                  </a:schemeClr>
                </a:solidFill>
                <a:latin typeface="Comic Sans MS" pitchFamily="66" charset="0"/>
              </a:rPr>
              <a:t> Pozwól mi wziąć udział a zrozumiem”</a:t>
            </a:r>
          </a:p>
          <a:p>
            <a:pPr>
              <a:buNone/>
              <a:defRPr/>
            </a:pPr>
            <a:r>
              <a:rPr lang="pl-PL" dirty="0">
                <a:solidFill>
                  <a:schemeClr val="accent5">
                    <a:lumMod val="50000"/>
                  </a:schemeClr>
                </a:solidFill>
                <a:latin typeface="Comic Sans MS" pitchFamily="66" charset="0"/>
              </a:rPr>
              <a:t>          (Konfucjusz)</a:t>
            </a:r>
          </a:p>
        </p:txBody>
      </p:sp>
    </p:spTree>
    <p:extLst>
      <p:ext uri="{BB962C8B-B14F-4D97-AF65-F5344CB8AC3E}">
        <p14:creationId xmlns:p14="http://schemas.microsoft.com/office/powerpoint/2010/main" val="3390746733"/>
      </p:ext>
    </p:extLst>
  </p:cSld>
  <p:clrMapOvr>
    <a:masterClrMapping/>
  </p:clrMapOvr>
  <p:transition>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633681"/>
          </a:xfrm>
        </p:spPr>
        <p:txBody>
          <a:bodyPr>
            <a:normAutofit/>
          </a:bodyPr>
          <a:lstStyle/>
          <a:p>
            <a:r>
              <a:rPr lang="pl-PL" sz="3200" b="1" dirty="0"/>
              <a:t>Podstawowe metody aktywizujące</a:t>
            </a:r>
          </a:p>
        </p:txBody>
      </p:sp>
      <p:sp>
        <p:nvSpPr>
          <p:cNvPr id="3" name="Symbol zastępczy zawartości 2"/>
          <p:cNvSpPr>
            <a:spLocks noGrp="1"/>
          </p:cNvSpPr>
          <p:nvPr>
            <p:ph idx="1"/>
          </p:nvPr>
        </p:nvSpPr>
        <p:spPr>
          <a:xfrm>
            <a:off x="838200" y="1403594"/>
            <a:ext cx="10866120" cy="5194154"/>
          </a:xfrm>
        </p:spPr>
        <p:txBody>
          <a:bodyPr>
            <a:normAutofit fontScale="92500" lnSpcReduction="20000"/>
          </a:bodyPr>
          <a:lstStyle/>
          <a:p>
            <a:pPr marL="0" indent="0">
              <a:lnSpc>
                <a:spcPct val="150000"/>
              </a:lnSpc>
              <a:buNone/>
            </a:pPr>
            <a:r>
              <a:rPr lang="pl-PL" sz="2000" dirty="0"/>
              <a:t>Do aktywizujących metod nauczania, o których będę mówić, możemy zaliczyć: </a:t>
            </a:r>
            <a:br>
              <a:rPr lang="pl-PL" sz="2000" dirty="0"/>
            </a:br>
            <a:r>
              <a:rPr lang="pl-PL" sz="2000" dirty="0"/>
              <a:t>- Metodę projektów </a:t>
            </a:r>
            <a:br>
              <a:rPr lang="pl-PL" sz="2000" dirty="0"/>
            </a:br>
            <a:r>
              <a:rPr lang="pl-PL" sz="2000" dirty="0"/>
              <a:t>- Metodę przypadków </a:t>
            </a:r>
            <a:br>
              <a:rPr lang="pl-PL" sz="2000" dirty="0"/>
            </a:br>
            <a:r>
              <a:rPr lang="pl-PL" sz="2000" dirty="0"/>
              <a:t>- Metodę sytuacyjną </a:t>
            </a:r>
            <a:br>
              <a:rPr lang="pl-PL" sz="2000" dirty="0"/>
            </a:br>
            <a:r>
              <a:rPr lang="pl-PL" sz="2000" dirty="0"/>
              <a:t>- Metodę przewodniego tekstu </a:t>
            </a:r>
            <a:br>
              <a:rPr lang="pl-PL" sz="2000" dirty="0"/>
            </a:br>
            <a:r>
              <a:rPr lang="pl-PL" sz="2000" dirty="0"/>
              <a:t>- Dyskusję dydaktyczna </a:t>
            </a:r>
            <a:br>
              <a:rPr lang="pl-PL" sz="2000" dirty="0"/>
            </a:br>
            <a:r>
              <a:rPr lang="pl-PL" sz="2000" dirty="0"/>
              <a:t>- Burzę mózgów </a:t>
            </a:r>
            <a:br>
              <a:rPr lang="pl-PL" sz="2000" dirty="0"/>
            </a:br>
            <a:r>
              <a:rPr lang="pl-PL" sz="2000" dirty="0"/>
              <a:t>- Mapę pojęciowa </a:t>
            </a:r>
            <a:br>
              <a:rPr lang="pl-PL" sz="2000" dirty="0"/>
            </a:br>
            <a:r>
              <a:rPr lang="pl-PL" sz="2000" dirty="0"/>
              <a:t>- Metodę inscenizacji </a:t>
            </a:r>
            <a:br>
              <a:rPr lang="pl-PL" sz="2000" dirty="0"/>
            </a:br>
            <a:r>
              <a:rPr lang="pl-PL" sz="2000" dirty="0"/>
              <a:t>- </a:t>
            </a:r>
            <a:r>
              <a:rPr lang="pl-PL" sz="2000" dirty="0" err="1"/>
              <a:t>Metaplan</a:t>
            </a:r>
            <a:r>
              <a:rPr lang="pl-PL" sz="2000" dirty="0"/>
              <a:t> (cicha dyskusja) </a:t>
            </a:r>
            <a:br>
              <a:rPr lang="pl-PL" sz="2000" dirty="0"/>
            </a:br>
            <a:r>
              <a:rPr lang="pl-PL" sz="2000" dirty="0"/>
              <a:t>- Drama </a:t>
            </a:r>
            <a:br>
              <a:rPr lang="pl-PL" sz="2000" dirty="0"/>
            </a:br>
            <a:r>
              <a:rPr lang="pl-PL" sz="2000" dirty="0"/>
              <a:t>- Drzewko decyzyjne </a:t>
            </a:r>
            <a:br>
              <a:rPr lang="pl-PL" sz="2000" dirty="0"/>
            </a:br>
            <a:r>
              <a:rPr lang="pl-PL" sz="2000" dirty="0"/>
              <a:t>- Gry dydaktyczne </a:t>
            </a:r>
          </a:p>
        </p:txBody>
      </p:sp>
    </p:spTree>
    <p:extLst>
      <p:ext uri="{BB962C8B-B14F-4D97-AF65-F5344CB8AC3E}">
        <p14:creationId xmlns:p14="http://schemas.microsoft.com/office/powerpoint/2010/main" val="3868828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p:txBody>
          <a:bodyPr/>
          <a:lstStyle/>
          <a:p>
            <a:r>
              <a:rPr lang="pl-PL" altLang="pl-PL">
                <a:latin typeface="Comic Sans MS" panose="030F0702030302020204" pitchFamily="66" charset="0"/>
              </a:rPr>
              <a:t>       Burza mózgów</a:t>
            </a:r>
          </a:p>
        </p:txBody>
      </p:sp>
      <p:sp>
        <p:nvSpPr>
          <p:cNvPr id="17411" name="Symbol zastępczy zawartości 2"/>
          <p:cNvSpPr>
            <a:spLocks noGrp="1"/>
          </p:cNvSpPr>
          <p:nvPr>
            <p:ph idx="1"/>
          </p:nvPr>
        </p:nvSpPr>
        <p:spPr bwMode="auto"/>
        <p:txBody>
          <a:bodyPr wrap="square" numCol="1" anchor="t" anchorCtr="0" compatLnSpc="1">
            <a:prstTxWarp prst="textNoShape">
              <a:avLst/>
            </a:prstTxWarp>
          </a:bodyPr>
          <a:lstStyle/>
          <a:p>
            <a:r>
              <a:rPr lang="pl-PL" altLang="pl-PL" sz="2000">
                <a:latin typeface="Comic Sans MS" panose="030F0702030302020204" pitchFamily="66" charset="0"/>
              </a:rPr>
              <a:t>polega na zebraniu jak największej ilości pomysłów celem rozwiązania jakiegoś problemu. Etapy postępowania: </a:t>
            </a:r>
          </a:p>
          <a:p>
            <a:r>
              <a:rPr lang="pl-PL" altLang="pl-PL" sz="2000">
                <a:latin typeface="Comic Sans MS" panose="030F0702030302020204" pitchFamily="66" charset="0"/>
              </a:rPr>
              <a:t>podanie problemu przez nauczyciela, </a:t>
            </a:r>
          </a:p>
          <a:p>
            <a:r>
              <a:rPr lang="pl-PL" altLang="pl-PL" sz="2000">
                <a:latin typeface="Comic Sans MS" panose="030F0702030302020204" pitchFamily="66" charset="0"/>
              </a:rPr>
              <a:t>  sesja (10-15 min), podczas której uczniowie zgłaszają pomysły rozwiązania problemu, </a:t>
            </a:r>
          </a:p>
          <a:p>
            <a:pPr>
              <a:buFontTx/>
              <a:buNone/>
            </a:pPr>
            <a:r>
              <a:rPr lang="pl-PL" altLang="pl-PL" sz="2000">
                <a:latin typeface="Comic Sans MS" panose="030F0702030302020204" pitchFamily="66" charset="0"/>
              </a:rPr>
              <a:t>    omawianie pomysłów, </a:t>
            </a:r>
          </a:p>
          <a:p>
            <a:r>
              <a:rPr lang="pl-PL" altLang="pl-PL" sz="2000">
                <a:latin typeface="Comic Sans MS" panose="030F0702030302020204" pitchFamily="66" charset="0"/>
              </a:rPr>
              <a:t> wybór rozwiązania problemu. Przed przystąpieniem do lekcji realizowanej tą metodą, należy ustalić z klasą zasady zachowania się w czasie "burzy mózgów": </a:t>
            </a:r>
          </a:p>
          <a:p>
            <a:r>
              <a:rPr lang="pl-PL" altLang="pl-PL" sz="2000">
                <a:latin typeface="Comic Sans MS" panose="030F0702030302020204" pitchFamily="66" charset="0"/>
              </a:rPr>
              <a:t> głosu udziela nauczyciel, </a:t>
            </a:r>
          </a:p>
          <a:p>
            <a:r>
              <a:rPr lang="pl-PL" altLang="pl-PL" sz="2000">
                <a:latin typeface="Comic Sans MS" panose="030F0702030302020204" pitchFamily="66" charset="0"/>
              </a:rPr>
              <a:t>·pomysłów się nie krytykuje, </a:t>
            </a:r>
          </a:p>
          <a:p>
            <a:pPr>
              <a:buFontTx/>
              <a:buNone/>
            </a:pPr>
            <a:r>
              <a:rPr lang="pl-PL" altLang="pl-PL" sz="2000">
                <a:latin typeface="Comic Sans MS" panose="030F0702030302020204" pitchFamily="66" charset="0"/>
              </a:rPr>
              <a:t>  pomysły zapisywane są na tablicy (lub planszy</a:t>
            </a:r>
          </a:p>
        </p:txBody>
      </p:sp>
    </p:spTree>
    <p:extLst>
      <p:ext uri="{BB962C8B-B14F-4D97-AF65-F5344CB8AC3E}">
        <p14:creationId xmlns:p14="http://schemas.microsoft.com/office/powerpoint/2010/main" val="11493645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52055" y="0"/>
            <a:ext cx="11170612" cy="6863417"/>
          </a:xfrm>
          <a:prstGeom prst="rect">
            <a:avLst/>
          </a:prstGeom>
        </p:spPr>
        <p:txBody>
          <a:bodyPr wrap="square">
            <a:spAutoFit/>
          </a:bodyPr>
          <a:lstStyle/>
          <a:p>
            <a:pPr algn="ctr"/>
            <a:endParaRPr lang="pl-PL" sz="2000" b="1" dirty="0">
              <a:solidFill>
                <a:schemeClr val="accent2"/>
              </a:solidFill>
            </a:endParaRPr>
          </a:p>
          <a:p>
            <a:pPr algn="ctr"/>
            <a:r>
              <a:rPr lang="pl-PL" sz="2000" b="1" dirty="0">
                <a:solidFill>
                  <a:schemeClr val="accent2"/>
                </a:solidFill>
              </a:rPr>
              <a:t>Burza mózgów</a:t>
            </a:r>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Jest to najprostsza metoda aktywizująca. Pozwala na zgromadzenie w krótkim czasie dużej ilości pomysłów na rozwiązanie jakiegoś problemu. </a:t>
            </a:r>
          </a:p>
          <a:p>
            <a:pPr marL="342900" indent="-342900">
              <a:buFont typeface="Arial" panose="020B0604020202020204" pitchFamily="34" charset="0"/>
              <a:buChar char="•"/>
            </a:pPr>
            <a:r>
              <a:rPr lang="pl-PL" sz="2000" dirty="0"/>
              <a:t>Plusem tego sposobu jest możliwość modyfikowania cudzych pomysłów lub na zasadzie skojarzenie, podawanie innych. </a:t>
            </a:r>
          </a:p>
          <a:p>
            <a:pPr marL="342900" indent="-342900">
              <a:buFont typeface="Arial" panose="020B0604020202020204" pitchFamily="34" charset="0"/>
              <a:buChar char="•"/>
            </a:pPr>
            <a:r>
              <a:rPr lang="pl-PL" sz="2000" dirty="0"/>
              <a:t>W czasie burzy mózgów pracuje się indywidualnie, ale na rzecz całego zespołu, którego zadaniem jest zgromadzenie jak największej liczby pomysłów czy faktów do danego problemu. </a:t>
            </a:r>
          </a:p>
          <a:p>
            <a:pPr marL="342900" indent="-342900">
              <a:buFont typeface="Arial" panose="020B0604020202020204" pitchFamily="34" charset="0"/>
              <a:buChar char="•"/>
            </a:pPr>
            <a:endParaRPr lang="pl-PL" sz="2000" dirty="0"/>
          </a:p>
          <a:p>
            <a:r>
              <a:rPr lang="pl-PL" sz="2000" dirty="0"/>
              <a:t>Burzę mózgów stosuje się jako. rozgrzewkę umysłową</a:t>
            </a:r>
          </a:p>
          <a:p>
            <a:pPr marL="342900" indent="-342900">
              <a:buFont typeface="Arial" panose="020B0604020202020204" pitchFamily="34" charset="0"/>
              <a:buChar char="•"/>
            </a:pPr>
            <a:r>
              <a:rPr lang="pl-PL" sz="2000" dirty="0"/>
              <a:t>dla ustalenia zakresu posiadanej wiedzy</a:t>
            </a:r>
          </a:p>
          <a:p>
            <a:pPr marL="342900" indent="-342900">
              <a:buFont typeface="Arial" panose="020B0604020202020204" pitchFamily="34" charset="0"/>
              <a:buChar char="•"/>
            </a:pPr>
            <a:r>
              <a:rPr lang="pl-PL" sz="2000" dirty="0"/>
              <a:t>dla utrwalenia wcześniej zdobytej wiedzy</a:t>
            </a:r>
          </a:p>
          <a:p>
            <a:pPr marL="342900" indent="-342900">
              <a:buFont typeface="Arial" panose="020B0604020202020204" pitchFamily="34" charset="0"/>
              <a:buChar char="•"/>
            </a:pPr>
            <a:r>
              <a:rPr lang="pl-PL" sz="2000" dirty="0"/>
              <a:t>dla znalezienia najlepszego rozwiązania jakiegoś problemu</a:t>
            </a:r>
          </a:p>
          <a:p>
            <a:endParaRPr lang="pl-PL" sz="2000" dirty="0"/>
          </a:p>
          <a:p>
            <a:r>
              <a:rPr lang="pl-PL" sz="2000" dirty="0"/>
              <a:t>Zastosowanie podczas pracy z dziećmi burzy mózgów pozwala na:</a:t>
            </a:r>
          </a:p>
          <a:p>
            <a:pPr marL="342900" indent="-342900">
              <a:buFont typeface="Arial" panose="020B0604020202020204" pitchFamily="34" charset="0"/>
              <a:buChar char="•"/>
            </a:pPr>
            <a:r>
              <a:rPr lang="pl-PL" sz="2000" dirty="0"/>
              <a:t>włączenie wszystkich dzieci do pracy</a:t>
            </a:r>
          </a:p>
          <a:p>
            <a:pPr marL="342900" indent="-342900">
              <a:buFont typeface="Arial" panose="020B0604020202020204" pitchFamily="34" charset="0"/>
              <a:buChar char="•"/>
            </a:pPr>
            <a:r>
              <a:rPr lang="pl-PL" sz="2000" dirty="0"/>
              <a:t>szybkie zgromadzenie dużej ilości pomysłów</a:t>
            </a:r>
          </a:p>
          <a:p>
            <a:pPr marL="342900" indent="-342900">
              <a:buFont typeface="Arial" panose="020B0604020202020204" pitchFamily="34" charset="0"/>
              <a:buChar char="•"/>
            </a:pPr>
            <a:r>
              <a:rPr lang="pl-PL" sz="2000" dirty="0"/>
              <a:t>przeprowadzenie rozgrywki umysłowej</a:t>
            </a:r>
          </a:p>
          <a:p>
            <a:pPr marL="342900" indent="-342900">
              <a:buFont typeface="Arial" panose="020B0604020202020204" pitchFamily="34" charset="0"/>
              <a:buChar char="•"/>
            </a:pPr>
            <a:r>
              <a:rPr lang="pl-PL" sz="2000" dirty="0"/>
              <a:t>naukę zwięzłego wyrażania myśli</a:t>
            </a:r>
          </a:p>
          <a:p>
            <a:pPr marL="342900" indent="-342900">
              <a:buFont typeface="Arial" panose="020B0604020202020204" pitchFamily="34" charset="0"/>
              <a:buChar char="•"/>
            </a:pPr>
            <a:r>
              <a:rPr lang="pl-PL" sz="2000" dirty="0"/>
              <a:t>sprawdzenie posiadanej wiedzy</a:t>
            </a:r>
          </a:p>
          <a:p>
            <a:pPr marL="342900" indent="-342900">
              <a:buFont typeface="Arial" panose="020B0604020202020204" pitchFamily="34" charset="0"/>
              <a:buChar char="•"/>
            </a:pPr>
            <a:endParaRPr lang="pl-PL" sz="2000" dirty="0"/>
          </a:p>
        </p:txBody>
      </p:sp>
    </p:spTree>
    <p:extLst>
      <p:ext uri="{BB962C8B-B14F-4D97-AF65-F5344CB8AC3E}">
        <p14:creationId xmlns:p14="http://schemas.microsoft.com/office/powerpoint/2010/main" val="1487612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643466" y="434422"/>
            <a:ext cx="11142134" cy="6186309"/>
          </a:xfrm>
          <a:prstGeom prst="rect">
            <a:avLst/>
          </a:prstGeom>
        </p:spPr>
        <p:txBody>
          <a:bodyPr wrap="square">
            <a:spAutoFit/>
          </a:bodyPr>
          <a:lstStyle/>
          <a:p>
            <a:pPr algn="ctr"/>
            <a:r>
              <a:rPr lang="pl-PL" b="1" dirty="0">
                <a:solidFill>
                  <a:schemeClr val="accent2"/>
                </a:solidFill>
              </a:rPr>
              <a:t>Mapa pojęciowa</a:t>
            </a:r>
          </a:p>
          <a:p>
            <a:pPr marL="342900" indent="-342900" algn="ctr">
              <a:buFont typeface="Arial" panose="020B0604020202020204" pitchFamily="34" charset="0"/>
              <a:buChar char="•"/>
            </a:pPr>
            <a:endParaRPr lang="pl-PL" b="1" dirty="0"/>
          </a:p>
          <a:p>
            <a:pPr marL="342900" indent="-342900">
              <a:buFont typeface="Arial" panose="020B0604020202020204" pitchFamily="34" charset="0"/>
              <a:buChar char="•"/>
            </a:pPr>
            <a:r>
              <a:rPr lang="pl-PL" dirty="0"/>
              <a:t>To metoda wizualnego przedstawienia problemu z wykorzystaniem schematów, zwrotów, rysunków, symboli. </a:t>
            </a:r>
          </a:p>
          <a:p>
            <a:pPr marL="342900" indent="-342900">
              <a:buFont typeface="Arial" panose="020B0604020202020204" pitchFamily="34" charset="0"/>
              <a:buChar char="•"/>
            </a:pPr>
            <a:r>
              <a:rPr lang="pl-PL" dirty="0"/>
              <a:t>Celem stosowania tej metody jest usystematyzowanie zdobytej wiedzy lub wizualizacja posiadanych wiadomości. </a:t>
            </a:r>
          </a:p>
          <a:p>
            <a:pPr marL="342900" indent="-342900">
              <a:buFont typeface="Arial" panose="020B0604020202020204" pitchFamily="34" charset="0"/>
              <a:buChar char="•"/>
            </a:pPr>
            <a:r>
              <a:rPr lang="pl-PL" dirty="0"/>
              <a:t>W trakcie pracy tą metodą dzieci doskonalą umiejętności techniczne takie jak: czytanie, pisanie, rysowanie i umiejętności umysłowe min.</a:t>
            </a:r>
          </a:p>
          <a:p>
            <a:pPr marL="342900" indent="-342900">
              <a:buFont typeface="Arial" panose="020B0604020202020204" pitchFamily="34" charset="0"/>
              <a:buChar char="•"/>
            </a:pPr>
            <a:r>
              <a:rPr lang="pl-PL" dirty="0"/>
              <a:t>Planowanie, klasyfikowanie. Muszą również współdziałać ze sobą przekonywać o swoich racjach, ale także rezygnować ze swoich pomysłów na rzecz dochodzenia do porozumienia.</a:t>
            </a:r>
          </a:p>
          <a:p>
            <a:pPr marL="342900" indent="-342900">
              <a:buFont typeface="Arial" panose="020B0604020202020204" pitchFamily="34" charset="0"/>
              <a:buChar char="•"/>
            </a:pPr>
            <a:endParaRPr lang="pl-PL" dirty="0"/>
          </a:p>
          <a:p>
            <a:pPr marL="342900" indent="-342900">
              <a:buFont typeface="Arial" panose="020B0604020202020204" pitchFamily="34" charset="0"/>
              <a:buChar char="•"/>
            </a:pPr>
            <a:endParaRPr lang="pl-PL" dirty="0"/>
          </a:p>
          <a:p>
            <a:r>
              <a:rPr lang="pl-PL" dirty="0"/>
              <a:t>Efekty pracy z mapą pojęciową:</a:t>
            </a:r>
          </a:p>
          <a:p>
            <a:r>
              <a:rPr lang="pl-PL" dirty="0"/>
              <a:t>- uczy samodzielnego zdobywania wiedzy</a:t>
            </a:r>
          </a:p>
          <a:p>
            <a:r>
              <a:rPr lang="pl-PL" dirty="0"/>
              <a:t>- uczy posługiwania się poznanymi pojęciami</a:t>
            </a:r>
          </a:p>
          <a:p>
            <a:r>
              <a:rPr lang="pl-PL" dirty="0"/>
              <a:t>- daje okazję doskonalenia czytania ze zrozumieniem</a:t>
            </a:r>
          </a:p>
          <a:p>
            <a:r>
              <a:rPr lang="pl-PL" dirty="0"/>
              <a:t>- ułatwia zapamiętanie poznanych faktów poprzez poszukiwanie, segregowanie wiadomości, przedstawienie w postaci rysunku</a:t>
            </a:r>
          </a:p>
          <a:p>
            <a:r>
              <a:rPr lang="pl-PL" dirty="0"/>
              <a:t>- uczy uważnego słuchania</a:t>
            </a:r>
          </a:p>
          <a:p>
            <a:r>
              <a:rPr lang="pl-PL" dirty="0"/>
              <a:t>- uczy oceny i samooceny</a:t>
            </a:r>
          </a:p>
          <a:p>
            <a:r>
              <a:rPr lang="pl-PL" dirty="0"/>
              <a:t>- daje szansę wykazania się dzieciom różnych zdolnościach</a:t>
            </a:r>
          </a:p>
          <a:p>
            <a:r>
              <a:rPr lang="pl-PL" dirty="0"/>
              <a:t>- stwarza możliwość współpracy</a:t>
            </a:r>
          </a:p>
          <a:p>
            <a:r>
              <a:rPr lang="pl-PL" dirty="0"/>
              <a:t>- uczy zadawania pytań i udzielenia odpowiedzi.</a:t>
            </a:r>
          </a:p>
          <a:p>
            <a:pPr marL="342900" indent="-342900">
              <a:buFont typeface="Arial" panose="020B0604020202020204" pitchFamily="34" charset="0"/>
              <a:buChar char="•"/>
            </a:pPr>
            <a:endParaRPr lang="pl-PL" dirty="0"/>
          </a:p>
        </p:txBody>
      </p:sp>
    </p:spTree>
    <p:extLst>
      <p:ext uri="{BB962C8B-B14F-4D97-AF65-F5344CB8AC3E}">
        <p14:creationId xmlns:p14="http://schemas.microsoft.com/office/powerpoint/2010/main" val="261454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Dlaczego kompetencje kluczowe są ważne?</a:t>
            </a:r>
          </a:p>
        </p:txBody>
      </p:sp>
      <p:sp>
        <p:nvSpPr>
          <p:cNvPr id="3" name="Symbol zastępczy zawartości 2"/>
          <p:cNvSpPr>
            <a:spLocks noGrp="1"/>
          </p:cNvSpPr>
          <p:nvPr>
            <p:ph idx="1"/>
          </p:nvPr>
        </p:nvSpPr>
        <p:spPr>
          <a:xfrm>
            <a:off x="838200" y="1839693"/>
            <a:ext cx="10697308" cy="4351338"/>
          </a:xfrm>
        </p:spPr>
        <p:txBody>
          <a:bodyPr>
            <a:noAutofit/>
          </a:bodyPr>
          <a:lstStyle/>
          <a:p>
            <a:pPr marL="0" indent="0">
              <a:buNone/>
            </a:pPr>
            <a:r>
              <a:rPr lang="pl-PL" sz="2000" dirty="0"/>
              <a:t>Dążenie do powiązania edukacji z życiem i z przyszłością</a:t>
            </a:r>
          </a:p>
          <a:p>
            <a:pPr marL="0" indent="0">
              <a:buNone/>
            </a:pPr>
            <a:r>
              <a:rPr lang="pl-PL" sz="2000" dirty="0"/>
              <a:t>Uczenie się przez całe życie jako warunek powodzenia w życiu:</a:t>
            </a:r>
          </a:p>
          <a:p>
            <a:r>
              <a:rPr lang="pl-PL" sz="2000" dirty="0"/>
              <a:t>Zalecenie Parlamentu Europejskiego jako przejaw troski o przyszłość Europejczyków</a:t>
            </a:r>
          </a:p>
          <a:p>
            <a:r>
              <a:rPr lang="pl-PL" sz="2000" dirty="0"/>
              <a:t>Kompetencje kluczowe jako narzędzie i przedmiot programu uczenia się przez całe życie</a:t>
            </a:r>
          </a:p>
          <a:p>
            <a:r>
              <a:rPr lang="pl-PL" sz="2000" dirty="0"/>
              <a:t>Kompetencje kluczowe jako cele kształcenia i wychowania w polskiej szkole</a:t>
            </a:r>
          </a:p>
          <a:p>
            <a:r>
              <a:rPr lang="pl-PL" sz="2000" dirty="0"/>
              <a:t>Kompetencje kluczowe jako przesłanka dla kształtowania postaw nauczyciel</a:t>
            </a:r>
          </a:p>
          <a:p>
            <a:pPr marL="0" indent="0">
              <a:buNone/>
            </a:pPr>
            <a:endParaRPr lang="pl-PL" sz="2000" dirty="0"/>
          </a:p>
        </p:txBody>
      </p:sp>
    </p:spTree>
    <p:extLst>
      <p:ext uri="{BB962C8B-B14F-4D97-AF65-F5344CB8AC3E}">
        <p14:creationId xmlns:p14="http://schemas.microsoft.com/office/powerpoint/2010/main" val="3533412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643466" y="434422"/>
            <a:ext cx="11142134" cy="5632311"/>
          </a:xfrm>
          <a:prstGeom prst="rect">
            <a:avLst/>
          </a:prstGeom>
        </p:spPr>
        <p:txBody>
          <a:bodyPr wrap="square">
            <a:spAutoFit/>
          </a:bodyPr>
          <a:lstStyle/>
          <a:p>
            <a:pPr algn="ctr"/>
            <a:r>
              <a:rPr lang="pl-PL" b="1" dirty="0">
                <a:solidFill>
                  <a:schemeClr val="accent2"/>
                </a:solidFill>
              </a:rPr>
              <a:t>Metoda projektów</a:t>
            </a:r>
          </a:p>
          <a:p>
            <a:pPr marL="342900" indent="-342900" algn="ctr">
              <a:buFont typeface="Arial" panose="020B0604020202020204" pitchFamily="34" charset="0"/>
              <a:buChar char="•"/>
            </a:pPr>
            <a:endParaRPr lang="pl-PL" b="1" dirty="0"/>
          </a:p>
          <a:p>
            <a:r>
              <a:rPr lang="pl-PL" dirty="0"/>
              <a:t>Polega ona na wykonaniu przez dzieci zadań poprzez samodzielne poszukiwania pod opieką nauczyciela.</a:t>
            </a:r>
          </a:p>
          <a:p>
            <a:r>
              <a:rPr lang="pl-PL" dirty="0"/>
              <a:t>Dzieci w trakcie pracy nad projektem uczą się:</a:t>
            </a:r>
          </a:p>
          <a:p>
            <a:r>
              <a:rPr lang="pl-PL" dirty="0"/>
              <a:t>- samodzielnego poszukiwania materiałów</a:t>
            </a:r>
          </a:p>
          <a:p>
            <a:r>
              <a:rPr lang="pl-PL" dirty="0"/>
              <a:t>- współdziałania w grupie</a:t>
            </a:r>
          </a:p>
          <a:p>
            <a:r>
              <a:rPr lang="pl-PL" dirty="0"/>
              <a:t>- odpowiedzialności</a:t>
            </a:r>
          </a:p>
          <a:p>
            <a:r>
              <a:rPr lang="pl-PL" dirty="0"/>
              <a:t> </a:t>
            </a:r>
          </a:p>
          <a:p>
            <a:r>
              <a:rPr lang="pl-PL" dirty="0"/>
              <a:t>Cechy projektu to: badawczy charakter, pytania postawione przez dzieci lub nauczyciela, pytania pojawiające się w trakcie wspólnej pracy, działania ukierunkowane tak, by znaleźć odpowiedzi ( projekt realizuje zwykle niewielka grupa dzieci, czasami cały zespół, ale może też być pojedyncze dziecko). Metoda ta polega na wykonywaniu przez dzieci zadań w szerszym zakresie , samodzielnym formułowaniu tematu i poszukiwaniu rozwiązania.</a:t>
            </a:r>
          </a:p>
          <a:p>
            <a:endParaRPr lang="pl-PL" dirty="0"/>
          </a:p>
          <a:p>
            <a:r>
              <a:rPr lang="pl-PL" dirty="0"/>
              <a:t>Pięć strukturalnych cech metody projektów:</a:t>
            </a:r>
          </a:p>
          <a:p>
            <a:r>
              <a:rPr lang="pl-PL" dirty="0"/>
              <a:t>1. Dyskusje - </a:t>
            </a:r>
            <a:r>
              <a:rPr lang="pl-PL" i="1" dirty="0"/>
              <a:t>pomagają dzieciom stwierdzić – co już wiedzą, czego się nauczyły a czego wciąż chciały by się nauczyć</a:t>
            </a:r>
            <a:endParaRPr lang="pl-PL" dirty="0"/>
          </a:p>
          <a:p>
            <a:r>
              <a:rPr lang="pl-PL" dirty="0"/>
              <a:t>2. Praca w terenie - </a:t>
            </a:r>
            <a:r>
              <a:rPr lang="pl-PL" i="1" dirty="0"/>
              <a:t>dostarcza okazji do bezpośrednich poszukiwań odpowiedzi na stawiane przez dzieci pytania</a:t>
            </a:r>
            <a:endParaRPr lang="pl-PL" dirty="0"/>
          </a:p>
          <a:p>
            <a:r>
              <a:rPr lang="pl-PL" dirty="0"/>
              <a:t>3. Prezentacje - </a:t>
            </a:r>
            <a:r>
              <a:rPr lang="pl-PL" i="1" dirty="0"/>
              <a:t>to sposoby, w jaki dzieci wyrażają i komunikują swoje pomysły</a:t>
            </a:r>
            <a:endParaRPr lang="pl-PL" dirty="0"/>
          </a:p>
          <a:p>
            <a:r>
              <a:rPr lang="pl-PL" dirty="0"/>
              <a:t>4. Badania - </a:t>
            </a:r>
            <a:r>
              <a:rPr lang="pl-PL" i="1" dirty="0"/>
              <a:t>pomagają dzieciom w przygotowaniu się na różne sytuacje przez omówienie wszelkich możliwości</a:t>
            </a:r>
            <a:endParaRPr lang="pl-PL" dirty="0"/>
          </a:p>
          <a:p>
            <a:r>
              <a:rPr lang="pl-PL" dirty="0"/>
              <a:t>5. Pokazy - </a:t>
            </a:r>
            <a:r>
              <a:rPr lang="pl-PL" i="1" dirty="0"/>
              <a:t>są istotnym sposobem na dokumentowanie procesu uczenia się dzieci</a:t>
            </a:r>
            <a:endParaRPr lang="pl-PL" dirty="0"/>
          </a:p>
          <a:p>
            <a:pPr marL="342900" indent="-342900">
              <a:buFont typeface="Arial" panose="020B0604020202020204" pitchFamily="34" charset="0"/>
              <a:buChar char="•"/>
            </a:pPr>
            <a:endParaRPr lang="pl-PL" dirty="0"/>
          </a:p>
        </p:txBody>
      </p:sp>
    </p:spTree>
    <p:extLst>
      <p:ext uri="{BB962C8B-B14F-4D97-AF65-F5344CB8AC3E}">
        <p14:creationId xmlns:p14="http://schemas.microsoft.com/office/powerpoint/2010/main" val="1804640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592666" y="1518155"/>
            <a:ext cx="11142134" cy="2862322"/>
          </a:xfrm>
          <a:prstGeom prst="rect">
            <a:avLst/>
          </a:prstGeom>
        </p:spPr>
        <p:txBody>
          <a:bodyPr wrap="square">
            <a:spAutoFit/>
          </a:bodyPr>
          <a:lstStyle/>
          <a:p>
            <a:pPr algn="ctr"/>
            <a:r>
              <a:rPr lang="pl-PL" b="1" dirty="0">
                <a:solidFill>
                  <a:schemeClr val="accent2"/>
                </a:solidFill>
              </a:rPr>
              <a:t>Metoda projektów</a:t>
            </a:r>
          </a:p>
          <a:p>
            <a:r>
              <a:rPr lang="pl-PL" dirty="0"/>
              <a:t>PRZEBIEG PROJEKTU – w skrócie:</a:t>
            </a:r>
          </a:p>
          <a:p>
            <a:r>
              <a:rPr lang="pl-PL" dirty="0"/>
              <a:t>_ Przygotowanie – wybór tematu, sprawdzenie możliwości organizowania badań,  ustalenie związku z programem rocznym</a:t>
            </a:r>
          </a:p>
          <a:p>
            <a:r>
              <a:rPr lang="pl-PL" dirty="0"/>
              <a:t>_ I faza - rozpoczęcie projektu- rozmowy z dziećmi, zabawy, ustalenie poziomu wiedzy</a:t>
            </a:r>
          </a:p>
          <a:p>
            <a:r>
              <a:rPr lang="pl-PL" dirty="0"/>
              <a:t>dzieci, postawienie pytań, stworzenie siatki pojęciowej</a:t>
            </a:r>
          </a:p>
          <a:p>
            <a:r>
              <a:rPr lang="pl-PL" dirty="0"/>
              <a:t>_ II faza - rozwinięcie projektu- badania terenowe, współpraca z ekspertami, praca w małych grupach, eksperymentowanie</a:t>
            </a:r>
          </a:p>
          <a:p>
            <a:r>
              <a:rPr lang="pl-PL" dirty="0"/>
              <a:t>_ III faza - podsumowanie projektu- podsumowanie przyrostu wiedzy, podzielenie się z innymi</a:t>
            </a:r>
          </a:p>
          <a:p>
            <a:r>
              <a:rPr lang="pl-PL" dirty="0"/>
              <a:t>_ Ewaluacja</a:t>
            </a:r>
          </a:p>
        </p:txBody>
      </p:sp>
    </p:spTree>
    <p:extLst>
      <p:ext uri="{BB962C8B-B14F-4D97-AF65-F5344CB8AC3E}">
        <p14:creationId xmlns:p14="http://schemas.microsoft.com/office/powerpoint/2010/main" val="3317514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06400" y="829734"/>
            <a:ext cx="11446933" cy="5755422"/>
          </a:xfrm>
          <a:prstGeom prst="rect">
            <a:avLst/>
          </a:prstGeom>
        </p:spPr>
        <p:txBody>
          <a:bodyPr wrap="square">
            <a:spAutoFit/>
          </a:bodyPr>
          <a:lstStyle/>
          <a:p>
            <a:pPr algn="ctr"/>
            <a:r>
              <a:rPr lang="pl-PL" sz="2400" b="1" dirty="0">
                <a:solidFill>
                  <a:schemeClr val="accent2"/>
                </a:solidFill>
              </a:rPr>
              <a:t>Stymulacje</a:t>
            </a:r>
          </a:p>
          <a:p>
            <a:pPr algn="ctr"/>
            <a:endParaRPr lang="pl-PL" sz="2400" b="1" dirty="0"/>
          </a:p>
          <a:p>
            <a:r>
              <a:rPr lang="pl-PL" sz="2000" dirty="0"/>
              <a:t>Stymulacje to naśladowanie rzeczywistości, ćwiczenie najbardziej efektywnych </a:t>
            </a:r>
            <a:r>
              <a:rPr lang="pl-PL" sz="2000" dirty="0" err="1"/>
              <a:t>zachowań</a:t>
            </a:r>
            <a:r>
              <a:rPr lang="pl-PL" sz="2000" dirty="0"/>
              <a:t> w bezpiecznych warunkach.</a:t>
            </a:r>
          </a:p>
          <a:p>
            <a:r>
              <a:rPr lang="pl-PL" sz="2000" dirty="0"/>
              <a:t>Ideą stymulacji jest doskonalenie konkretnych umiejętności oraz uczenie się na błędach popełnionych w bezpiecznej stymulacji ćwiczeniowej.</a:t>
            </a:r>
          </a:p>
          <a:p>
            <a:endParaRPr lang="pl-PL" sz="2000" dirty="0"/>
          </a:p>
          <a:p>
            <a:r>
              <a:rPr lang="pl-PL" sz="2000" dirty="0"/>
              <a:t>Stymulacje mogą obejmować takie proste umiejętności jak:</a:t>
            </a:r>
          </a:p>
          <a:p>
            <a:r>
              <a:rPr lang="pl-PL" sz="2000" dirty="0"/>
              <a:t>- nadawanie paczki na poczcie</a:t>
            </a:r>
          </a:p>
          <a:p>
            <a:r>
              <a:rPr lang="pl-PL" sz="2000" dirty="0"/>
              <a:t>- zabawę dzieci w sklep</a:t>
            </a:r>
          </a:p>
          <a:p>
            <a:pPr>
              <a:buFontTx/>
              <a:buChar char="-"/>
            </a:pPr>
            <a:r>
              <a:rPr lang="pl-PL" sz="2000" dirty="0"/>
              <a:t>czy lekarza</a:t>
            </a:r>
          </a:p>
          <a:p>
            <a:endParaRPr lang="pl-PL" sz="2000" dirty="0"/>
          </a:p>
          <a:p>
            <a:r>
              <a:rPr lang="pl-PL" sz="2000" dirty="0"/>
              <a:t>Stymulacja ma wpływ na:</a:t>
            </a:r>
          </a:p>
          <a:p>
            <a:r>
              <a:rPr lang="pl-PL" sz="2000" dirty="0"/>
              <a:t>- kształtowanie się systemu wartości</a:t>
            </a:r>
          </a:p>
          <a:p>
            <a:r>
              <a:rPr lang="pl-PL" sz="2000" dirty="0"/>
              <a:t>- kształtowanie się umiejętności poznawczych</a:t>
            </a:r>
          </a:p>
          <a:p>
            <a:r>
              <a:rPr lang="pl-PL" sz="2000" dirty="0"/>
              <a:t>- rozwijanie umiejętności społecznych</a:t>
            </a:r>
          </a:p>
          <a:p>
            <a:r>
              <a:rPr lang="pl-PL" sz="2000" dirty="0"/>
              <a:t>- poprzez utożsamienie się z własnymi przeżyciami głęboko zapada w pamięć i łatwo daje</a:t>
            </a:r>
          </a:p>
          <a:p>
            <a:r>
              <a:rPr lang="pl-PL" sz="2000" dirty="0"/>
              <a:t>Się odtworzyć.</a:t>
            </a:r>
          </a:p>
        </p:txBody>
      </p:sp>
    </p:spTree>
    <p:extLst>
      <p:ext uri="{BB962C8B-B14F-4D97-AF65-F5344CB8AC3E}">
        <p14:creationId xmlns:p14="http://schemas.microsoft.com/office/powerpoint/2010/main" val="1015052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06400" y="829734"/>
            <a:ext cx="11446933" cy="3785652"/>
          </a:xfrm>
          <a:prstGeom prst="rect">
            <a:avLst/>
          </a:prstGeom>
        </p:spPr>
        <p:txBody>
          <a:bodyPr wrap="square">
            <a:spAutoFit/>
          </a:bodyPr>
          <a:lstStyle/>
          <a:p>
            <a:pPr algn="ctr"/>
            <a:r>
              <a:rPr lang="pl-PL" sz="2400" b="1" dirty="0">
                <a:solidFill>
                  <a:schemeClr val="accent2"/>
                </a:solidFill>
              </a:rPr>
              <a:t>Stymulacje</a:t>
            </a:r>
          </a:p>
          <a:p>
            <a:pPr marL="342900" indent="-342900" algn="ctr">
              <a:buFont typeface="Arial" panose="020B0604020202020204" pitchFamily="34" charset="0"/>
              <a:buChar char="•"/>
            </a:pPr>
            <a:endParaRPr lang="pl-PL" sz="2400" b="1" dirty="0">
              <a:solidFill>
                <a:schemeClr val="accent2"/>
              </a:solidFill>
            </a:endParaRPr>
          </a:p>
          <a:p>
            <a:pPr marL="342900" indent="-342900" algn="ctr">
              <a:buFont typeface="Arial" panose="020B0604020202020204" pitchFamily="34" charset="0"/>
              <a:buChar char="•"/>
            </a:pPr>
            <a:endParaRPr lang="pl-PL" sz="2400" b="1" dirty="0">
              <a:solidFill>
                <a:schemeClr val="accent2"/>
              </a:solidFill>
            </a:endParaRPr>
          </a:p>
          <a:p>
            <a:pPr marL="285750" indent="-285750">
              <a:buFont typeface="Arial" panose="020B0604020202020204" pitchFamily="34" charset="0"/>
              <a:buChar char="•"/>
            </a:pPr>
            <a:r>
              <a:rPr lang="pl-PL" dirty="0"/>
              <a:t>Metoda ta polega na naśladowaniu rzeczywistości. </a:t>
            </a:r>
          </a:p>
          <a:p>
            <a:pPr marL="285750" indent="-285750">
              <a:buFont typeface="Arial" panose="020B0604020202020204" pitchFamily="34" charset="0"/>
              <a:buChar char="•"/>
            </a:pPr>
            <a:r>
              <a:rPr lang="pl-PL" dirty="0"/>
              <a:t>Jest to zabawa „na niby”, ćwiczenie najbardziej efektywnych </a:t>
            </a:r>
            <a:r>
              <a:rPr lang="pl-PL" dirty="0" err="1"/>
              <a:t>zachowań</a:t>
            </a:r>
            <a:r>
              <a:rPr lang="pl-PL" dirty="0"/>
              <a:t> w bezpiecznych warunkach. </a:t>
            </a:r>
          </a:p>
          <a:p>
            <a:pPr marL="285750" indent="-285750">
              <a:buFont typeface="Arial" panose="020B0604020202020204" pitchFamily="34" charset="0"/>
              <a:buChar char="•"/>
            </a:pPr>
            <a:r>
              <a:rPr lang="pl-PL" dirty="0"/>
              <a:t>Jest to trening umiejętności i sprawności w działaniu. </a:t>
            </a:r>
          </a:p>
          <a:p>
            <a:pPr marL="285750" indent="-285750">
              <a:buFont typeface="Arial" panose="020B0604020202020204" pitchFamily="34" charset="0"/>
              <a:buChar char="•"/>
            </a:pPr>
            <a:r>
              <a:rPr lang="pl-PL" dirty="0"/>
              <a:t>Symulacje mogą obejmować takie umiejętności jak: rozmowa telefoniczna, zabawy w sklep, lekarza, listonosza, itp. </a:t>
            </a:r>
          </a:p>
          <a:p>
            <a:pPr marL="285750" indent="-285750">
              <a:buFont typeface="Arial" panose="020B0604020202020204" pitchFamily="34" charset="0"/>
              <a:buChar char="•"/>
            </a:pPr>
            <a:r>
              <a:rPr lang="pl-PL" dirty="0"/>
              <a:t>Celem symulacji jest doskonalenie konkretnych umiejętności oraz uczenie się na błędach popełnianych w bezpiecznej sytuacji ćwiczeniowej. </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r>
              <a:rPr lang="pl-PL" dirty="0"/>
              <a:t>Dzięki tej metodzie dzieci rozwijają swoją inwencję twórczą, umiejętności społeczne, poznawcze. </a:t>
            </a:r>
          </a:p>
          <a:p>
            <a:pPr marL="342900" indent="-342900" algn="ctr">
              <a:buFont typeface="Arial" panose="020B0604020202020204" pitchFamily="34" charset="0"/>
              <a:buChar char="•"/>
            </a:pPr>
            <a:endParaRPr lang="pl-PL" sz="2400" b="1" dirty="0"/>
          </a:p>
        </p:txBody>
      </p:sp>
    </p:spTree>
    <p:extLst>
      <p:ext uri="{BB962C8B-B14F-4D97-AF65-F5344CB8AC3E}">
        <p14:creationId xmlns:p14="http://schemas.microsoft.com/office/powerpoint/2010/main" val="2381914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p:txBody>
          <a:bodyPr/>
          <a:lstStyle/>
          <a:p>
            <a:r>
              <a:rPr lang="pl-PL" altLang="pl-PL"/>
              <a:t>           </a:t>
            </a:r>
            <a:r>
              <a:rPr lang="pl-PL" altLang="pl-PL" b="1">
                <a:latin typeface="Comic Sans MS" panose="030F0702030302020204" pitchFamily="66" charset="0"/>
              </a:rPr>
              <a:t>Drama</a:t>
            </a:r>
          </a:p>
        </p:txBody>
      </p:sp>
      <p:sp>
        <p:nvSpPr>
          <p:cNvPr id="18435" name="Symbol zastępczy zawartości 2"/>
          <p:cNvSpPr>
            <a:spLocks noGrp="1"/>
          </p:cNvSpPr>
          <p:nvPr>
            <p:ph idx="1"/>
          </p:nvPr>
        </p:nvSpPr>
        <p:spPr bwMode="auto"/>
        <p:txBody>
          <a:bodyPr wrap="square" numCol="1" anchor="t" anchorCtr="0" compatLnSpc="1">
            <a:prstTxWarp prst="textNoShape">
              <a:avLst/>
            </a:prstTxWarp>
          </a:bodyPr>
          <a:lstStyle/>
          <a:p>
            <a:r>
              <a:rPr lang="pl-PL" altLang="pl-PL">
                <a:latin typeface="Comic Sans MS" panose="030F0702030302020204" pitchFamily="66" charset="0"/>
              </a:rPr>
              <a:t>polega na przyswajaniu treści kształcenia poprzez przeżycie, doświadczenie i zabawę; jest zatem metodą i nauczania i wychowania,. Zadanie nauczyciela polega na wprowadzeniu i przygotowaniu uczniów do wejścia w określone role. </a:t>
            </a:r>
            <a:br>
              <a:rPr lang="pl-PL" altLang="pl-PL">
                <a:latin typeface="Comic Sans MS" panose="030F0702030302020204" pitchFamily="66" charset="0"/>
              </a:rPr>
            </a:br>
            <a:r>
              <a:rPr lang="pl-PL" altLang="pl-PL">
                <a:latin typeface="Comic Sans MS" panose="030F0702030302020204" pitchFamily="66" charset="0"/>
              </a:rPr>
              <a:t>Na zakończenie nauczyciel omawia pracę uczniów </a:t>
            </a:r>
          </a:p>
          <a:p>
            <a:pPr>
              <a:buFontTx/>
              <a:buNone/>
            </a:pPr>
            <a:endParaRPr lang="pl-PL" altLang="pl-PL"/>
          </a:p>
        </p:txBody>
      </p:sp>
    </p:spTree>
    <p:extLst>
      <p:ext uri="{BB962C8B-B14F-4D97-AF65-F5344CB8AC3E}">
        <p14:creationId xmlns:p14="http://schemas.microsoft.com/office/powerpoint/2010/main" val="27642184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35467" y="332657"/>
            <a:ext cx="11904133" cy="5262979"/>
          </a:xfrm>
          <a:prstGeom prst="rect">
            <a:avLst/>
          </a:prstGeom>
        </p:spPr>
        <p:txBody>
          <a:bodyPr wrap="square">
            <a:spAutoFit/>
          </a:bodyPr>
          <a:lstStyle/>
          <a:p>
            <a:pPr algn="ctr"/>
            <a:r>
              <a:rPr lang="pl-PL" sz="2400" b="1" dirty="0">
                <a:solidFill>
                  <a:schemeClr val="accent2"/>
                </a:solidFill>
              </a:rPr>
              <a:t>Drama</a:t>
            </a:r>
          </a:p>
          <a:p>
            <a:pPr algn="ctr"/>
            <a:endParaRPr lang="pl-PL" sz="2400" b="1" dirty="0"/>
          </a:p>
          <a:p>
            <a:pPr marL="342900" indent="-342900">
              <a:buFont typeface="Arial" panose="020B0604020202020204" pitchFamily="34" charset="0"/>
              <a:buChar char="•"/>
            </a:pPr>
            <a:r>
              <a:rPr lang="pl-PL" sz="2400" dirty="0"/>
              <a:t>Drama polega na wczuwaniu się w role, na improwizacji, która angażuje ruch, gest, mowę, myśli i uczucia. Drama uczy rozumienia siebie i innych na poziomie emocji i uczuć.</a:t>
            </a:r>
          </a:p>
          <a:p>
            <a:pPr marL="342900" indent="-342900">
              <a:buFont typeface="Arial" panose="020B0604020202020204" pitchFamily="34" charset="0"/>
              <a:buChar char="•"/>
            </a:pPr>
            <a:r>
              <a:rPr lang="pl-PL" sz="2400" dirty="0"/>
              <a:t>Głównym sposobem pracy w dramie jest </a:t>
            </a:r>
            <a:r>
              <a:rPr lang="pl-PL" sz="2400" b="1" dirty="0"/>
              <a:t>bycie w roli.  </a:t>
            </a:r>
            <a:r>
              <a:rPr lang="pl-PL" sz="2400" dirty="0"/>
              <a:t>Polega ona na tym, że dziecko jest</a:t>
            </a:r>
          </a:p>
          <a:p>
            <a:r>
              <a:rPr lang="pl-PL" sz="2400" dirty="0"/>
              <a:t>sobą w nowej roli, nieznanej sytuacji.</a:t>
            </a:r>
          </a:p>
          <a:p>
            <a:endParaRPr lang="pl-PL" sz="2400" dirty="0"/>
          </a:p>
          <a:p>
            <a:r>
              <a:rPr lang="pl-PL" sz="2400" dirty="0"/>
              <a:t>Drama jest:</a:t>
            </a:r>
          </a:p>
          <a:p>
            <a:r>
              <a:rPr lang="pl-PL" sz="2400" dirty="0"/>
              <a:t>- doskonałym ćwiczeniem językowym</a:t>
            </a:r>
          </a:p>
          <a:p>
            <a:r>
              <a:rPr lang="pl-PL" sz="2400" dirty="0"/>
              <a:t>- rozwija myślenie i wyobraźnię</a:t>
            </a:r>
          </a:p>
          <a:p>
            <a:r>
              <a:rPr lang="pl-PL" sz="2400" dirty="0"/>
              <a:t>- uczy komunikatywności</a:t>
            </a:r>
          </a:p>
          <a:p>
            <a:r>
              <a:rPr lang="pl-PL" sz="2400" dirty="0"/>
              <a:t>- ćwiczy koncentracje i spontaniczność</a:t>
            </a:r>
          </a:p>
          <a:p>
            <a:r>
              <a:rPr lang="pl-PL" sz="2400" dirty="0"/>
              <a:t>- ułatwia zapamiętywanie odgrywanych ról</a:t>
            </a:r>
          </a:p>
          <a:p>
            <a:r>
              <a:rPr lang="pl-PL" sz="2400" dirty="0"/>
              <a:t>- pozwala zrozumieć przeżycia i zachowani innych ludzi</a:t>
            </a:r>
          </a:p>
        </p:txBody>
      </p:sp>
    </p:spTree>
    <p:extLst>
      <p:ext uri="{BB962C8B-B14F-4D97-AF65-F5344CB8AC3E}">
        <p14:creationId xmlns:p14="http://schemas.microsoft.com/office/powerpoint/2010/main" val="40247509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40267" y="654390"/>
            <a:ext cx="11904133" cy="5816977"/>
          </a:xfrm>
          <a:prstGeom prst="rect">
            <a:avLst/>
          </a:prstGeom>
        </p:spPr>
        <p:txBody>
          <a:bodyPr wrap="square">
            <a:spAutoFit/>
          </a:bodyPr>
          <a:lstStyle/>
          <a:p>
            <a:pPr algn="ctr"/>
            <a:r>
              <a:rPr lang="pl-PL" sz="2400" b="1" dirty="0">
                <a:solidFill>
                  <a:schemeClr val="accent2"/>
                </a:solidFill>
              </a:rPr>
              <a:t>Drama</a:t>
            </a:r>
          </a:p>
          <a:p>
            <a:pPr marL="285750" indent="-285750">
              <a:buFont typeface="Arial" panose="020B0604020202020204" pitchFamily="34" charset="0"/>
              <a:buChar char="•"/>
            </a:pPr>
            <a:r>
              <a:rPr lang="pl-PL" dirty="0"/>
              <a:t>Drama potwierdza opinię, że nauczanie przez przeżywanie podnosi znacznie skuteczność kształcenia. Drama pozwala na poczucie wolności w realizowaniu własnych pomysłów, uruchamia intuicję i wyobraźnię. Ujmuje treści kształcenia w sposób interpretujący i łączy je z przeżyciami. Metoda ta polega na utożsamianiu się z określoną postacią ( nauczyciel przydziela role, mile widziane są rekwizyty). Analizowane problemy rozwiązuje się uczestnicząc w improwizacji, fikcji dramatycznej. </a:t>
            </a:r>
          </a:p>
          <a:p>
            <a:r>
              <a:rPr lang="pl-PL" dirty="0"/>
              <a:t> </a:t>
            </a:r>
          </a:p>
          <a:p>
            <a:pPr marL="285750" indent="-285750">
              <a:buFont typeface="Arial" panose="020B0604020202020204" pitchFamily="34" charset="0"/>
              <a:buChar char="•"/>
            </a:pPr>
            <a:r>
              <a:rPr lang="pl-PL" b="1" dirty="0"/>
              <a:t>Drama nie jest inscenizacją </a:t>
            </a:r>
            <a:r>
              <a:rPr lang="pl-PL" dirty="0"/>
              <a:t>– tutaj role nie są przygotowane wcześniej – każdy staje się spontanicznie kimś, stąd duże walory wychowawcze dramy.</a:t>
            </a:r>
          </a:p>
          <a:p>
            <a:r>
              <a:rPr lang="pl-PL" dirty="0"/>
              <a:t> </a:t>
            </a:r>
          </a:p>
          <a:p>
            <a:r>
              <a:rPr lang="pl-PL" dirty="0"/>
              <a:t>Cechy dramy:</a:t>
            </a:r>
          </a:p>
          <a:p>
            <a:r>
              <a:rPr lang="pl-PL" dirty="0"/>
              <a:t>_ angażuje całą grupę dzieci - nie ma podziału na widzów i aktorów.</a:t>
            </a:r>
          </a:p>
          <a:p>
            <a:r>
              <a:rPr lang="pl-PL" dirty="0"/>
              <a:t>_ najważniejszy jest pełny, całościowy rozwój indywidualności człowieka uczestniczącego w fikcyjnym zdarzeniu, dlatego drama kładzie nacisk na przeżycia, nie na słowa.</a:t>
            </a:r>
          </a:p>
          <a:p>
            <a:r>
              <a:rPr lang="pl-PL" dirty="0"/>
              <a:t>_ uczestnicy dramy zachowują się naturalnie, logicznie, koncentrując się w pełni na określonej sytuacji.</a:t>
            </a:r>
          </a:p>
          <a:p>
            <a:r>
              <a:rPr lang="pl-PL" dirty="0"/>
              <a:t>_ uczestnicy dramy improwizują - pracują bez scenariusza.</a:t>
            </a:r>
          </a:p>
          <a:p>
            <a:r>
              <a:rPr lang="pl-PL" dirty="0"/>
              <a:t>_ istota dramy polega na przeżywaniu, odczuwaniu danej postaci, wejściu w rolę, a nie na odgrywaniu jej; dlatego mówimy: "Gdybyś był...", "Jakbyś się czuł w sytuacji...", "Co by się stało, gdybyś był".</a:t>
            </a:r>
          </a:p>
          <a:p>
            <a:r>
              <a:rPr lang="pl-PL" dirty="0"/>
              <a:t>_ nie ma współzawodnictwa, nauczyciel docenia wkład każdego dziecka - nie ocenia,</a:t>
            </a:r>
          </a:p>
          <a:p>
            <a:r>
              <a:rPr lang="pl-PL" dirty="0"/>
              <a:t>nie porównuje.</a:t>
            </a:r>
          </a:p>
          <a:p>
            <a:pPr algn="ctr"/>
            <a:endParaRPr lang="pl-PL" sz="2400" b="1" dirty="0"/>
          </a:p>
        </p:txBody>
      </p:sp>
    </p:spTree>
    <p:extLst>
      <p:ext uri="{BB962C8B-B14F-4D97-AF65-F5344CB8AC3E}">
        <p14:creationId xmlns:p14="http://schemas.microsoft.com/office/powerpoint/2010/main" val="84843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09599" y="476673"/>
            <a:ext cx="10888133" cy="4893647"/>
          </a:xfrm>
          <a:prstGeom prst="rect">
            <a:avLst/>
          </a:prstGeom>
        </p:spPr>
        <p:txBody>
          <a:bodyPr wrap="square">
            <a:spAutoFit/>
          </a:bodyPr>
          <a:lstStyle/>
          <a:p>
            <a:pPr algn="ctr"/>
            <a:r>
              <a:rPr lang="pl-PL" sz="2400" b="1" dirty="0">
                <a:solidFill>
                  <a:schemeClr val="accent2"/>
                </a:solidFill>
              </a:rPr>
              <a:t>Gry planszowe</a:t>
            </a:r>
          </a:p>
          <a:p>
            <a:pPr algn="ctr"/>
            <a:endParaRPr lang="pl-PL" sz="2400" dirty="0"/>
          </a:p>
          <a:p>
            <a:r>
              <a:rPr lang="pl-PL" sz="2400" dirty="0"/>
              <a:t>Gry i zabawy są znanym elementem zajęć w przedszkolu. Oprócz dobrej zabawy niosą ze sobą treści dydaktyczne i wychowawcze. Uczą ścisłego przestrzegania reguł.</a:t>
            </a:r>
          </a:p>
          <a:p>
            <a:endParaRPr lang="pl-PL" sz="2400" dirty="0"/>
          </a:p>
          <a:p>
            <a:pPr algn="ctr"/>
            <a:r>
              <a:rPr lang="pl-PL" sz="2400" dirty="0"/>
              <a:t>Gry planszowe wpływają na:</a:t>
            </a:r>
          </a:p>
          <a:p>
            <a:r>
              <a:rPr lang="pl-PL" sz="2400" dirty="0"/>
              <a:t>- na twórcze myślenie</a:t>
            </a:r>
          </a:p>
          <a:p>
            <a:r>
              <a:rPr lang="pl-PL" sz="2400" dirty="0"/>
              <a:t>- rozwijają wyobraźnie</a:t>
            </a:r>
          </a:p>
          <a:p>
            <a:r>
              <a:rPr lang="pl-PL" sz="2400" dirty="0"/>
              <a:t>- zmuszają do współdziałania</a:t>
            </a:r>
          </a:p>
          <a:p>
            <a:r>
              <a:rPr lang="pl-PL" sz="2400" dirty="0"/>
              <a:t>- wymuszają precyzyjne redagowanie poleceń</a:t>
            </a:r>
          </a:p>
          <a:p>
            <a:r>
              <a:rPr lang="pl-PL" sz="2400" dirty="0"/>
              <a:t>- są niekonwencjonalnym sposobem uczenia się</a:t>
            </a:r>
          </a:p>
          <a:p>
            <a:r>
              <a:rPr lang="pl-PL" sz="2400" dirty="0"/>
              <a:t>- dają satysfakcję z wykonanej pracy</a:t>
            </a:r>
          </a:p>
          <a:p>
            <a:r>
              <a:rPr lang="pl-PL" sz="2400" dirty="0"/>
              <a:t>- treści ujęte w grach głęboko zapadają w pamięć</a:t>
            </a:r>
          </a:p>
        </p:txBody>
      </p:sp>
    </p:spTree>
    <p:extLst>
      <p:ext uri="{BB962C8B-B14F-4D97-AF65-F5344CB8AC3E}">
        <p14:creationId xmlns:p14="http://schemas.microsoft.com/office/powerpoint/2010/main" val="17405394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09599" y="476673"/>
            <a:ext cx="10888133" cy="4985980"/>
          </a:xfrm>
          <a:prstGeom prst="rect">
            <a:avLst/>
          </a:prstGeom>
        </p:spPr>
        <p:txBody>
          <a:bodyPr wrap="square">
            <a:spAutoFit/>
          </a:bodyPr>
          <a:lstStyle/>
          <a:p>
            <a:pPr algn="ctr"/>
            <a:r>
              <a:rPr lang="pl-PL" sz="2400" b="1" dirty="0">
                <a:solidFill>
                  <a:schemeClr val="accent2"/>
                </a:solidFill>
              </a:rPr>
              <a:t>Gry planszowe</a:t>
            </a:r>
          </a:p>
          <a:p>
            <a:endParaRPr lang="pl-PL" dirty="0"/>
          </a:p>
          <a:p>
            <a:r>
              <a:rPr lang="pl-PL" dirty="0"/>
              <a:t>GRY DYDAKTYCZNE</a:t>
            </a:r>
          </a:p>
          <a:p>
            <a:r>
              <a:rPr lang="pl-PL" dirty="0"/>
              <a:t>Gra dydaktyczna to zabawa prowadzona według ściśle określonych zasad postępowania. Jest to celowa, organizowana sytuacja, w której dzieci konkurują ze sobą w ramach określonych reguł gry.</a:t>
            </a:r>
          </a:p>
          <a:p>
            <a:r>
              <a:rPr lang="pl-PL" dirty="0"/>
              <a:t>Szczególnie przydatne są dwie odmiany gier, gry symulacyjne i decyzyjne.</a:t>
            </a:r>
          </a:p>
          <a:p>
            <a:r>
              <a:rPr lang="pl-PL" dirty="0"/>
              <a:t> </a:t>
            </a:r>
          </a:p>
          <a:p>
            <a:r>
              <a:rPr lang="pl-PL" dirty="0"/>
              <a:t>Przebieg zajęć prowadzonych metodą gry dydaktycznej jest następujący:</a:t>
            </a:r>
          </a:p>
          <a:p>
            <a:r>
              <a:rPr lang="pl-PL" dirty="0"/>
              <a:t>_ sformułowanie problemu lub planu zadania,</a:t>
            </a:r>
          </a:p>
          <a:p>
            <a:r>
              <a:rPr lang="pl-PL" dirty="0"/>
              <a:t>_ przedstawienie sytuacji wyjściowej i celów gry,</a:t>
            </a:r>
          </a:p>
          <a:p>
            <a:r>
              <a:rPr lang="pl-PL" dirty="0"/>
              <a:t>_ przydział ról (zadań) i wyjaśnienie zasad gry,</a:t>
            </a:r>
          </a:p>
          <a:p>
            <a:r>
              <a:rPr lang="pl-PL" dirty="0"/>
              <a:t>_ prowadzenie gry zgodnie z przydzielonymi rolami,</a:t>
            </a:r>
          </a:p>
          <a:p>
            <a:r>
              <a:rPr lang="pl-PL" dirty="0"/>
              <a:t>_ analiza problemu, wokół którego toczyła się gra,</a:t>
            </a:r>
          </a:p>
          <a:p>
            <a:r>
              <a:rPr lang="pl-PL" dirty="0"/>
              <a:t>_ ocena zachowania grających i przyjętego rozwiązania.</a:t>
            </a:r>
          </a:p>
          <a:p>
            <a:r>
              <a:rPr lang="pl-PL" dirty="0"/>
              <a:t>Zajęcia organizowane tą metodą muszą być starannie przygotowane, nauczyciel powinien opracować scenariusz dostosowany do celów dydaktycznych, czuwać nad jego realizacją.</a:t>
            </a:r>
          </a:p>
          <a:p>
            <a:pPr algn="ctr"/>
            <a:endParaRPr lang="pl-PL" sz="2400" dirty="0"/>
          </a:p>
        </p:txBody>
      </p:sp>
    </p:spTree>
    <p:extLst>
      <p:ext uri="{BB962C8B-B14F-4D97-AF65-F5344CB8AC3E}">
        <p14:creationId xmlns:p14="http://schemas.microsoft.com/office/powerpoint/2010/main" val="2345465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09599" y="476673"/>
            <a:ext cx="10888133" cy="2769989"/>
          </a:xfrm>
          <a:prstGeom prst="rect">
            <a:avLst/>
          </a:prstGeom>
        </p:spPr>
        <p:txBody>
          <a:bodyPr wrap="square">
            <a:spAutoFit/>
          </a:bodyPr>
          <a:lstStyle/>
          <a:p>
            <a:pPr algn="ctr"/>
            <a:r>
              <a:rPr lang="pl-PL" sz="2400" b="1" dirty="0">
                <a:solidFill>
                  <a:schemeClr val="accent2"/>
                </a:solidFill>
              </a:rPr>
              <a:t>Gry planszowe</a:t>
            </a:r>
          </a:p>
          <a:p>
            <a:endParaRPr lang="pl-PL" dirty="0"/>
          </a:p>
          <a:p>
            <a:r>
              <a:rPr lang="pl-PL" dirty="0"/>
              <a:t>GRY INTERAKCYJNE</a:t>
            </a:r>
          </a:p>
          <a:p>
            <a:r>
              <a:rPr lang="pl-PL" dirty="0"/>
              <a:t>Ich cel i charakter można określić następująco:</a:t>
            </a:r>
          </a:p>
          <a:p>
            <a:r>
              <a:rPr lang="pl-PL" dirty="0"/>
              <a:t>- poprawiają komunikację,</a:t>
            </a:r>
          </a:p>
          <a:p>
            <a:r>
              <a:rPr lang="pl-PL" dirty="0"/>
              <a:t>- dają przeżycie wspólnoty z innymi,</a:t>
            </a:r>
          </a:p>
          <a:p>
            <a:r>
              <a:rPr lang="pl-PL" dirty="0"/>
              <a:t>- dają lepsze poznanie i rozumienie reakcji własnych i drugich osób,</a:t>
            </a:r>
          </a:p>
          <a:p>
            <a:r>
              <a:rPr lang="pl-PL" dirty="0"/>
              <a:t>- wywołują ożywienie, radość oraz rozluźnienie psychiczne poprzez pozbycie się lęków i napięć.</a:t>
            </a:r>
          </a:p>
          <a:p>
            <a:pPr algn="ctr"/>
            <a:endParaRPr lang="pl-PL" sz="2400" dirty="0"/>
          </a:p>
        </p:txBody>
      </p:sp>
    </p:spTree>
    <p:extLst>
      <p:ext uri="{BB962C8B-B14F-4D97-AF65-F5344CB8AC3E}">
        <p14:creationId xmlns:p14="http://schemas.microsoft.com/office/powerpoint/2010/main" val="256470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Czym są kompetencje kluczowe?</a:t>
            </a:r>
          </a:p>
        </p:txBody>
      </p:sp>
      <p:sp>
        <p:nvSpPr>
          <p:cNvPr id="3" name="Symbol zastępczy zawartości 2"/>
          <p:cNvSpPr>
            <a:spLocks noGrp="1"/>
          </p:cNvSpPr>
          <p:nvPr>
            <p:ph idx="1"/>
          </p:nvPr>
        </p:nvSpPr>
        <p:spPr>
          <a:xfrm>
            <a:off x="500575" y="1690688"/>
            <a:ext cx="11414759" cy="4351338"/>
          </a:xfrm>
        </p:spPr>
        <p:txBody>
          <a:bodyPr>
            <a:noAutofit/>
          </a:bodyPr>
          <a:lstStyle/>
          <a:p>
            <a:pPr marL="0" indent="0">
              <a:buNone/>
            </a:pPr>
            <a:r>
              <a:rPr lang="pl-PL" sz="2000" dirty="0"/>
              <a:t>Kompetencje zdefiniowano w Zaleceniu Parlamentu Europejskiego i Rady z dn. 18 grudnia 2006 r. w sprawie kompetencji kluczowych w procesie uczenia się przez całe życie (2006/962/WE) jako połączenie:</a:t>
            </a:r>
          </a:p>
          <a:p>
            <a:r>
              <a:rPr lang="pl-PL" sz="2000" dirty="0"/>
              <a:t>wiedzy</a:t>
            </a:r>
          </a:p>
          <a:p>
            <a:r>
              <a:rPr lang="pl-PL" sz="2000" dirty="0"/>
              <a:t>umiejętności</a:t>
            </a:r>
          </a:p>
          <a:p>
            <a:r>
              <a:rPr lang="pl-PL" sz="2000" dirty="0"/>
              <a:t>postaw odpowiednich do sytuacji:</a:t>
            </a:r>
          </a:p>
          <a:p>
            <a:pPr lvl="1"/>
            <a:r>
              <a:rPr lang="pl-PL" sz="2000" dirty="0"/>
              <a:t>uważanych za niezbędne dla potrzeb samorealizacji</a:t>
            </a:r>
          </a:p>
          <a:p>
            <a:pPr lvl="1"/>
            <a:r>
              <a:rPr lang="pl-PL" sz="2000" dirty="0"/>
              <a:t>aktywnego obywatelstwa </a:t>
            </a:r>
          </a:p>
          <a:p>
            <a:pPr lvl="1"/>
            <a:r>
              <a:rPr lang="pl-PL" sz="2000" dirty="0"/>
              <a:t>integracji społecznej </a:t>
            </a:r>
          </a:p>
          <a:p>
            <a:pPr lvl="1"/>
            <a:r>
              <a:rPr lang="pl-PL" sz="2000" dirty="0"/>
              <a:t>zatrudnienia</a:t>
            </a:r>
          </a:p>
          <a:p>
            <a:pPr marL="0" indent="0">
              <a:buNone/>
            </a:pPr>
            <a:r>
              <a:rPr lang="pl-PL" sz="2000" dirty="0"/>
              <a:t>Kompetencje kluczowe to ramy określające nowe umiejętności podstawowe uzyskiwane w procesie uczenia się przez całe życie. </a:t>
            </a:r>
          </a:p>
          <a:p>
            <a:pPr marL="0" indent="0">
              <a:buNone/>
            </a:pPr>
            <a:r>
              <a:rPr lang="pl-PL" sz="2000" dirty="0"/>
              <a:t>Kompetencje kluczowe to te których wszystkie osoby potrzebują do samorealizacji i rozwoju osobistego, bycia aktywnym obywatelem, integracji społecznej i zatrudnienia.</a:t>
            </a:r>
          </a:p>
          <a:p>
            <a:pPr marL="0" indent="0">
              <a:buNone/>
            </a:pPr>
            <a:endParaRPr lang="pl-PL" sz="2000" dirty="0"/>
          </a:p>
          <a:p>
            <a:pPr marL="0" indent="0">
              <a:buNone/>
            </a:pPr>
            <a:endParaRPr lang="pl-PL" sz="2000" dirty="0"/>
          </a:p>
        </p:txBody>
      </p:sp>
    </p:spTree>
    <p:extLst>
      <p:ext uri="{BB962C8B-B14F-4D97-AF65-F5344CB8AC3E}">
        <p14:creationId xmlns:p14="http://schemas.microsoft.com/office/powerpoint/2010/main" val="4125620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p:cNvSpPr>
            <a:spLocks noGrp="1"/>
          </p:cNvSpPr>
          <p:nvPr>
            <p:ph type="title"/>
          </p:nvPr>
        </p:nvSpPr>
        <p:spPr/>
        <p:txBody>
          <a:bodyPr/>
          <a:lstStyle/>
          <a:p>
            <a:r>
              <a:rPr lang="pl-PL" altLang="pl-PL">
                <a:latin typeface="Comic Sans MS" panose="030F0702030302020204" pitchFamily="66" charset="0"/>
              </a:rPr>
              <a:t>Drzewko decyzyjne</a:t>
            </a:r>
          </a:p>
        </p:txBody>
      </p:sp>
      <p:sp>
        <p:nvSpPr>
          <p:cNvPr id="20483" name="Symbol zastępczy zawartości 2"/>
          <p:cNvSpPr>
            <a:spLocks noGrp="1"/>
          </p:cNvSpPr>
          <p:nvPr>
            <p:ph idx="1"/>
          </p:nvPr>
        </p:nvSpPr>
        <p:spPr/>
        <p:txBody>
          <a:bodyPr anchor="ctr">
            <a:normAutofit/>
          </a:bodyPr>
          <a:lstStyle/>
          <a:p>
            <a:pPr algn="just">
              <a:defRPr/>
            </a:pPr>
            <a:r>
              <a:rPr lang="pl-PL" altLang="pl-PL" sz="2400">
                <a:latin typeface="Comic Sans MS" panose="030F0702030302020204" pitchFamily="66" charset="0"/>
              </a:rPr>
              <a:t>Etapy postępowania: </a:t>
            </a:r>
          </a:p>
          <a:p>
            <a:pPr algn="just">
              <a:defRPr/>
            </a:pPr>
            <a:endParaRPr lang="pl-PL" altLang="pl-PL" sz="2400">
              <a:latin typeface="Comic Sans MS" panose="030F0702030302020204" pitchFamily="66" charset="0"/>
            </a:endParaRPr>
          </a:p>
          <a:p>
            <a:pPr algn="just">
              <a:buNone/>
              <a:defRPr/>
            </a:pPr>
            <a:r>
              <a:rPr lang="pl-PL" altLang="pl-PL" sz="2400">
                <a:latin typeface="Comic Sans MS" panose="030F0702030302020204" pitchFamily="66" charset="0"/>
              </a:rPr>
              <a:t>     określenie problemu (w taki sposób, aby uczniowie mieli możliwość wyboru), </a:t>
            </a:r>
          </a:p>
          <a:p>
            <a:pPr algn="just">
              <a:buNone/>
              <a:defRPr/>
            </a:pPr>
            <a:r>
              <a:rPr lang="pl-PL" altLang="pl-PL" sz="2400">
                <a:latin typeface="Comic Sans MS" panose="030F0702030302020204" pitchFamily="66" charset="0"/>
              </a:rPr>
              <a:t>     określenie celów i wartości, </a:t>
            </a:r>
          </a:p>
          <a:p>
            <a:pPr algn="just">
              <a:buNone/>
              <a:defRPr/>
            </a:pPr>
            <a:r>
              <a:rPr lang="pl-PL" altLang="pl-PL" sz="2400">
                <a:latin typeface="Comic Sans MS" panose="030F0702030302020204" pitchFamily="66" charset="0"/>
              </a:rPr>
              <a:t>     podanie kilku rozwiązań (lub jednego rozwiązania), </a:t>
            </a:r>
          </a:p>
          <a:p>
            <a:pPr algn="just">
              <a:buNone/>
              <a:defRPr/>
            </a:pPr>
            <a:r>
              <a:rPr lang="pl-PL" altLang="pl-PL" sz="2400">
                <a:latin typeface="Comic Sans MS" panose="030F0702030302020204" pitchFamily="66" charset="0"/>
              </a:rPr>
              <a:t>    określenie pozytywnych skutków każdego rozwiązania, </a:t>
            </a:r>
          </a:p>
          <a:p>
            <a:pPr algn="just">
              <a:buNone/>
              <a:defRPr/>
            </a:pPr>
            <a:r>
              <a:rPr lang="pl-PL" altLang="pl-PL" sz="2400">
                <a:latin typeface="Comic Sans MS" panose="030F0702030302020204" pitchFamily="66" charset="0"/>
              </a:rPr>
              <a:t>   określenie negatywnych skutków każdego rozwiązania, </a:t>
            </a:r>
          </a:p>
          <a:p>
            <a:pPr algn="just">
              <a:buNone/>
              <a:defRPr/>
            </a:pPr>
            <a:r>
              <a:rPr lang="pl-PL" altLang="pl-PL" sz="2400">
                <a:latin typeface="Comic Sans MS" panose="030F0702030302020204" pitchFamily="66" charset="0"/>
              </a:rPr>
              <a:t>   podjęcie decyzji.</a:t>
            </a:r>
          </a:p>
        </p:txBody>
      </p:sp>
    </p:spTree>
    <p:extLst>
      <p:ext uri="{BB962C8B-B14F-4D97-AF65-F5344CB8AC3E}">
        <p14:creationId xmlns:p14="http://schemas.microsoft.com/office/powerpoint/2010/main" val="2070449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p:txBody>
          <a:bodyPr/>
          <a:lstStyle/>
          <a:p>
            <a:endParaRPr lang="pl-PL" altLang="pl-PL"/>
          </a:p>
        </p:txBody>
      </p:sp>
      <p:pic>
        <p:nvPicPr>
          <p:cNvPr id="20483" name="Picture 4" descr="http://www.idn.org.pl/przemysl/swn/pixmap/tree.jpg"/>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2711450" y="333376"/>
            <a:ext cx="6192838" cy="6524625"/>
          </a:xfrm>
        </p:spPr>
      </p:pic>
    </p:spTree>
    <p:extLst>
      <p:ext uri="{BB962C8B-B14F-4D97-AF65-F5344CB8AC3E}">
        <p14:creationId xmlns:p14="http://schemas.microsoft.com/office/powerpoint/2010/main" val="50282565"/>
      </p:ext>
    </p:extLst>
  </p:cSld>
  <p:clrMapOvr>
    <a:masterClrMapping/>
  </p:clrMapOvr>
  <p:transition>
    <p:dissolv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p:txBody>
          <a:bodyPr/>
          <a:lstStyle/>
          <a:p>
            <a:r>
              <a:rPr lang="pl-PL" altLang="pl-PL">
                <a:latin typeface="Comic Sans MS" panose="030F0702030302020204" pitchFamily="66" charset="0"/>
              </a:rPr>
              <a:t>               Metaplan</a:t>
            </a:r>
          </a:p>
        </p:txBody>
      </p:sp>
      <p:sp>
        <p:nvSpPr>
          <p:cNvPr id="22531" name="Symbol zastępczy zawartości 2"/>
          <p:cNvSpPr>
            <a:spLocks noGrp="1"/>
          </p:cNvSpPr>
          <p:nvPr>
            <p:ph idx="1"/>
          </p:nvPr>
        </p:nvSpPr>
        <p:spPr/>
        <p:txBody>
          <a:bodyPr>
            <a:normAutofit fontScale="92500" lnSpcReduction="10000"/>
          </a:bodyPr>
          <a:lstStyle/>
          <a:p>
            <a:pPr>
              <a:lnSpc>
                <a:spcPct val="80000"/>
              </a:lnSpc>
              <a:defRPr/>
            </a:pPr>
            <a:r>
              <a:rPr lang="pl-PL" altLang="pl-PL" sz="1800">
                <a:latin typeface="Comic Sans MS" panose="030F0702030302020204" pitchFamily="66" charset="0"/>
              </a:rPr>
              <a:t>Jest to metoda polegająca na graficznym zapisie przebiegu dyskusji. Metoda ta umożliwia postawienie diagnozy (oceny) określonej sytuacji, wskazuje możliwości rozwiązania określonego problemu. Graficznym obrazem dyskusji jest plakat.</a:t>
            </a:r>
            <a:br>
              <a:rPr lang="pl-PL" altLang="pl-PL" sz="1800">
                <a:latin typeface="Comic Sans MS" panose="030F0702030302020204" pitchFamily="66" charset="0"/>
              </a:rPr>
            </a:br>
            <a:br>
              <a:rPr lang="pl-PL" altLang="pl-PL" sz="1800">
                <a:latin typeface="Comic Sans MS" panose="030F0702030302020204" pitchFamily="66" charset="0"/>
              </a:rPr>
            </a:br>
            <a:r>
              <a:rPr lang="pl-PL" altLang="pl-PL" sz="1800">
                <a:latin typeface="Comic Sans MS" panose="030F0702030302020204" pitchFamily="66" charset="0"/>
              </a:rPr>
              <a:t>Etapy postępowania: </a:t>
            </a:r>
          </a:p>
          <a:p>
            <a:pPr>
              <a:lnSpc>
                <a:spcPct val="80000"/>
              </a:lnSpc>
              <a:buNone/>
              <a:defRPr/>
            </a:pPr>
            <a:r>
              <a:rPr lang="pl-PL" altLang="pl-PL" sz="1800">
                <a:latin typeface="Comic Sans MS" panose="030F0702030302020204" pitchFamily="66" charset="0"/>
              </a:rPr>
              <a:t>    przygotowanie plakatu (szary papier, kolorowe kartki – mogą mieć różny kształt, pisaki, klej), </a:t>
            </a:r>
          </a:p>
          <a:p>
            <a:pPr>
              <a:lnSpc>
                <a:spcPct val="80000"/>
              </a:lnSpc>
              <a:buNone/>
              <a:defRPr/>
            </a:pPr>
            <a:r>
              <a:rPr lang="pl-PL" altLang="pl-PL" sz="1800">
                <a:latin typeface="Comic Sans MS" panose="030F0702030302020204" pitchFamily="66" charset="0"/>
              </a:rPr>
              <a:t>    określenie czasu dyskusji, </a:t>
            </a:r>
          </a:p>
          <a:p>
            <a:pPr>
              <a:lnSpc>
                <a:spcPct val="80000"/>
              </a:lnSpc>
              <a:buNone/>
              <a:defRPr/>
            </a:pPr>
            <a:r>
              <a:rPr lang="pl-PL" altLang="pl-PL" sz="1800">
                <a:latin typeface="Comic Sans MS" panose="030F0702030302020204" pitchFamily="66" charset="0"/>
              </a:rPr>
              <a:t>    podział klasy na grupy, </a:t>
            </a:r>
          </a:p>
          <a:p>
            <a:pPr>
              <a:lnSpc>
                <a:spcPct val="80000"/>
              </a:lnSpc>
              <a:buNone/>
              <a:defRPr/>
            </a:pPr>
            <a:r>
              <a:rPr lang="pl-PL" altLang="pl-PL" sz="1800">
                <a:latin typeface="Comic Sans MS" panose="030F0702030302020204" pitchFamily="66" charset="0"/>
              </a:rPr>
              <a:t>    przedstawienie problemu, </a:t>
            </a:r>
          </a:p>
          <a:p>
            <a:pPr>
              <a:lnSpc>
                <a:spcPct val="80000"/>
              </a:lnSpc>
              <a:buNone/>
              <a:defRPr/>
            </a:pPr>
            <a:r>
              <a:rPr lang="pl-PL" altLang="pl-PL" sz="1800">
                <a:latin typeface="Comic Sans MS" panose="030F0702030302020204" pitchFamily="66" charset="0"/>
              </a:rPr>
              <a:t>  tworzenie plakatu – uczniowie zapisują na kartkach: Jak było? Jak być powinno? Dlaczego nie było tak, jak być powinno? Wnioski. </a:t>
            </a:r>
          </a:p>
          <a:p>
            <a:pPr>
              <a:lnSpc>
                <a:spcPct val="80000"/>
              </a:lnSpc>
              <a:buNone/>
              <a:defRPr/>
            </a:pPr>
            <a:r>
              <a:rPr lang="pl-PL" altLang="pl-PL" sz="1800">
                <a:latin typeface="Comic Sans MS" panose="030F0702030302020204" pitchFamily="66" charset="0"/>
              </a:rPr>
              <a:t>  zapisane kartki są umieszczane w wyznaczonych miejscach plakatu, </a:t>
            </a:r>
          </a:p>
          <a:p>
            <a:pPr>
              <a:lnSpc>
                <a:spcPct val="80000"/>
              </a:lnSpc>
              <a:buNone/>
              <a:defRPr/>
            </a:pPr>
            <a:r>
              <a:rPr lang="pl-PL" altLang="pl-PL" sz="1800">
                <a:latin typeface="Comic Sans MS" panose="030F0702030302020204" pitchFamily="66" charset="0"/>
              </a:rPr>
              <a:t>      prezentacja plakatów przez poszczególne grupy, </a:t>
            </a:r>
          </a:p>
          <a:p>
            <a:pPr>
              <a:lnSpc>
                <a:spcPct val="80000"/>
              </a:lnSpc>
              <a:buNone/>
              <a:defRPr/>
            </a:pPr>
            <a:r>
              <a:rPr lang="pl-PL" altLang="pl-PL" sz="1800">
                <a:latin typeface="Comic Sans MS" panose="030F0702030302020204" pitchFamily="66" charset="0"/>
              </a:rPr>
              <a:t>   zebranie wniosków ze wszystkich plakatów i wypracowanie wspólnych rozwiązań, których realizacja doprowadzi do poprawy sytuacji.</a:t>
            </a:r>
            <a:br>
              <a:rPr lang="pl-PL" altLang="pl-PL" sz="1800">
                <a:latin typeface="Comic Sans MS" panose="030F0702030302020204" pitchFamily="66" charset="0"/>
              </a:rPr>
            </a:br>
            <a:endParaRPr lang="pl-PL" altLang="pl-PL" sz="1800">
              <a:latin typeface="Comic Sans MS" panose="030F0702030302020204" pitchFamily="66" charset="0"/>
            </a:endParaRPr>
          </a:p>
        </p:txBody>
      </p:sp>
    </p:spTree>
    <p:extLst>
      <p:ext uri="{BB962C8B-B14F-4D97-AF65-F5344CB8AC3E}">
        <p14:creationId xmlns:p14="http://schemas.microsoft.com/office/powerpoint/2010/main" val="42686855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Metoda przewodzącego tekstu</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t> jest pewną odmianą metody projektów. W metodzie tej uczeń wykonuje zadanie dokładnie przemyślane i przygotowane przez nauczyciela. Jest to rodzaj nauczania problemowego. Uczeń lub grupa uczniów otrzymuje zadanie praktyczne. Ma dostęp do wszystkich danych. Otrzymuje również informacje na temat rozwiązań podobnych zadań. Swoje zadanie wykonują uczniowie samodzielnie mając jako pomoce tzw. „teksty przewodnie” tj. „pytania prowadzące”. Zamiast korzystania z instrukcji, która zawiera wszystkie informacje potrzebne do wykonania ćwiczenia, uczeń sam planuje jego realizację korzystając z materiałów źródłowych. Na właściwe rozwiązanie naprowadzają go przygotowane przez nauczyciela pytania. </a:t>
            </a:r>
          </a:p>
          <a:p>
            <a:r>
              <a:rPr lang="pl-PL" dirty="0"/>
              <a:t>Praca tą metodą przebiega w następujących etapach: </a:t>
            </a:r>
            <a:br>
              <a:rPr lang="pl-PL" dirty="0"/>
            </a:br>
            <a:r>
              <a:rPr lang="pl-PL" dirty="0"/>
              <a:t>1.      uczniowie zbierają i analizują informacje o podobnych  sytuacjach </a:t>
            </a:r>
            <a:br>
              <a:rPr lang="pl-PL" dirty="0"/>
            </a:br>
            <a:r>
              <a:rPr lang="pl-PL" dirty="0"/>
              <a:t>2.      planują wykonywanie zadania </a:t>
            </a:r>
            <a:br>
              <a:rPr lang="pl-PL" dirty="0"/>
            </a:br>
            <a:r>
              <a:rPr lang="pl-PL" dirty="0"/>
              <a:t>3.      przedstawiają plan działania, omawiają go z nauczycielem, przygotowują materiały i    narzędzia </a:t>
            </a:r>
            <a:br>
              <a:rPr lang="pl-PL" dirty="0"/>
            </a:br>
            <a:r>
              <a:rPr lang="pl-PL" dirty="0"/>
              <a:t>4.      wykonują ćwiczenie, a nauczyciel czuwa nad prawidłowym przebiegiem procesu </a:t>
            </a:r>
            <a:br>
              <a:rPr lang="pl-PL" dirty="0"/>
            </a:br>
            <a:r>
              <a:rPr lang="pl-PL" dirty="0"/>
              <a:t>5.      uczniowie sprawdzają poprawność wykonania ćwiczenia, kontrolują wyniki, analizują je i oceniają</a:t>
            </a:r>
            <a:br>
              <a:rPr lang="pl-PL" dirty="0"/>
            </a:br>
            <a:r>
              <a:rPr lang="pl-PL" dirty="0"/>
              <a:t>6.      analizują sposób wykonywania pracy i odpowiadają sobie na pytanie:  co bym zrobił inaczej, lepiej gdybym wykonywał ćwiczenie jeszcze raz? </a:t>
            </a:r>
          </a:p>
          <a:p>
            <a:endParaRPr lang="pl-PL" dirty="0"/>
          </a:p>
        </p:txBody>
      </p:sp>
    </p:spTree>
    <p:extLst>
      <p:ext uri="{BB962C8B-B14F-4D97-AF65-F5344CB8AC3E}">
        <p14:creationId xmlns:p14="http://schemas.microsoft.com/office/powerpoint/2010/main" val="16851632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Dyskusja dydaktyczna</a:t>
            </a:r>
            <a:endParaRPr lang="pl-PL" dirty="0"/>
          </a:p>
        </p:txBody>
      </p:sp>
      <p:sp>
        <p:nvSpPr>
          <p:cNvPr id="3" name="Symbol zastępczy zawartości 2"/>
          <p:cNvSpPr>
            <a:spLocks noGrp="1"/>
          </p:cNvSpPr>
          <p:nvPr>
            <p:ph idx="1"/>
          </p:nvPr>
        </p:nvSpPr>
        <p:spPr/>
        <p:txBody>
          <a:bodyPr>
            <a:normAutofit fontScale="55000" lnSpcReduction="20000"/>
          </a:bodyPr>
          <a:lstStyle/>
          <a:p>
            <a:r>
              <a:rPr lang="pl-PL" dirty="0"/>
              <a:t>   jedna z aktywizujących metod nauczania – uczenia się, której  istota polega na zorganizowanej  wymianie myśli i poglądów uczestników grupy na określony temat. Dyskusja to także sztuka wyrażania swojego zdania, argumentacji i szacunku dla przekonań innych.. Wprowadzenie dyskusji zwiększa efektywność i skuteczność nauczania, umożliwia kształtowanie takich umiejętności, jakich nie da się uzyskać innymi metodami. </a:t>
            </a:r>
          </a:p>
          <a:p>
            <a:r>
              <a:rPr lang="pl-PL" dirty="0"/>
              <a:t>Dyskusja dydaktyczna rozwija takie umiejętności jak: </a:t>
            </a:r>
            <a:br>
              <a:rPr lang="pl-PL" dirty="0"/>
            </a:br>
            <a:r>
              <a:rPr lang="pl-PL" dirty="0"/>
              <a:t>1.      dokładne i konkretne formułowanie własnych myśli, odnosić się tylko do faktów </a:t>
            </a:r>
            <a:br>
              <a:rPr lang="pl-PL" dirty="0"/>
            </a:br>
            <a:r>
              <a:rPr lang="pl-PL" dirty="0"/>
              <a:t>2.      słuchanie innych, nie przerywać wypowiedzi innym </a:t>
            </a:r>
            <a:br>
              <a:rPr lang="pl-PL" dirty="0"/>
            </a:br>
            <a:r>
              <a:rPr lang="pl-PL" dirty="0"/>
              <a:t>3.      dobór trafnych argumentów i ocenianie ich wartości </a:t>
            </a:r>
            <a:br>
              <a:rPr lang="pl-PL" dirty="0"/>
            </a:br>
            <a:r>
              <a:rPr lang="pl-PL" dirty="0"/>
              <a:t>4.      analizowanie ocenianie faktów </a:t>
            </a:r>
            <a:br>
              <a:rPr lang="pl-PL" dirty="0"/>
            </a:br>
            <a:r>
              <a:rPr lang="pl-PL" dirty="0"/>
              <a:t>5.      rozumienie innych ludzi i ich poglądów </a:t>
            </a:r>
            <a:br>
              <a:rPr lang="pl-PL" dirty="0"/>
            </a:br>
            <a:r>
              <a:rPr lang="pl-PL" dirty="0"/>
              <a:t>6.      korzystanie z doświadczeń innych </a:t>
            </a:r>
            <a:br>
              <a:rPr lang="pl-PL" dirty="0"/>
            </a:br>
            <a:r>
              <a:rPr lang="pl-PL" dirty="0"/>
              <a:t>7.      wymiana poglądów </a:t>
            </a:r>
            <a:br>
              <a:rPr lang="pl-PL" dirty="0"/>
            </a:br>
            <a:r>
              <a:rPr lang="pl-PL" dirty="0"/>
              <a:t>8.      przygotowanie do zespołowego rozwiązywania problemów </a:t>
            </a:r>
            <a:br>
              <a:rPr lang="pl-PL" dirty="0"/>
            </a:br>
            <a:r>
              <a:rPr lang="pl-PL" dirty="0"/>
              <a:t>9.      unikanie sprzeczek i personalnych ataków wyśmiewających, czy też obniżających wartość innych wypowiadających się osób </a:t>
            </a:r>
            <a:br>
              <a:rPr lang="pl-PL" dirty="0"/>
            </a:br>
            <a:endParaRPr lang="pl-PL" dirty="0"/>
          </a:p>
          <a:p>
            <a:r>
              <a:rPr lang="pl-PL" dirty="0"/>
              <a:t>Dyskusja daje dobre efekty tylko wówczas, gdy: </a:t>
            </a:r>
          </a:p>
          <a:p>
            <a:r>
              <a:rPr lang="pl-PL" dirty="0"/>
              <a:t>a)      temat dyskusji jest prawidłowo sformułowany, w sposób wywołujący zaangażowanie emocjonalne i umożliwiający ścieranie się przynajmniej dwóch racji </a:t>
            </a:r>
          </a:p>
          <a:p>
            <a:r>
              <a:rPr lang="pl-PL" dirty="0"/>
              <a:t>b)      limitowany jest czas dyskusji zgodnie z zasadą „lepiej za krótko niż za długo” </a:t>
            </a:r>
          </a:p>
          <a:p>
            <a:r>
              <a:rPr lang="pl-PL" dirty="0"/>
              <a:t>c)      przestrzegane są zasady prowadzenia dyskusji </a:t>
            </a:r>
          </a:p>
          <a:p>
            <a:r>
              <a:rPr lang="pl-PL" dirty="0"/>
              <a:t>Dyskusja pozwoli poznać stosunek uczniów do problemu oraz różne punkty widzenia, ale nie musi dać jednego rozwiązania. </a:t>
            </a:r>
          </a:p>
          <a:p>
            <a:endParaRPr lang="pl-PL" dirty="0"/>
          </a:p>
        </p:txBody>
      </p:sp>
    </p:spTree>
    <p:extLst>
      <p:ext uri="{BB962C8B-B14F-4D97-AF65-F5344CB8AC3E}">
        <p14:creationId xmlns:p14="http://schemas.microsoft.com/office/powerpoint/2010/main" val="14752318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Metoda inscenizacji</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t>   - do przeprowadzenia zajęć metodą inscenizacji niezbędny jest środek  dydaktyczny w formie scenariusza, przypominający jeśli chodzi o jego konstrukcję scenariusz literacki (osoby, dialogi i rekwizyty). Jego autorem jest najczęściej nauczyciel prowadzący zajęcia, rzadziej osoba postronna. Oprócz scenariusza do zajęć potrzebne są rekwizyty, których przygotowanie można powierzyć uczącym się tj. zarówno tym, którzy mają przydzielone role, jak i uczniom stanowiącym „widownię”. Sama inscenizacja jest zwykle improwizacją „aktorską” uczniów. Nie chodzi bowiem o wysokie umiejętności aktorskie, ale o treść scenki. Po inscenizacji rozpoczyna się  dyskusja  oceniając zaaranżowane zdarzenie, które zwykle rozpoczynają „widzowie”. Dyskusja ta winna doprowadzić do uzgodnionej, w pełni wspólnej oceny zainscenizowanego problemu. Ingerencja nauczyciela w trakcie prowadzenia dyskusji powinna być nieznaczna i dyskretna. </a:t>
            </a:r>
          </a:p>
          <a:p>
            <a:r>
              <a:rPr lang="pl-PL" dirty="0"/>
              <a:t>Rola nauczyciela w realizacji tej metody sprowadza się głównie do:</a:t>
            </a:r>
          </a:p>
          <a:p>
            <a:r>
              <a:rPr lang="pl-PL" dirty="0"/>
              <a:t>- przygotowania scenariusza</a:t>
            </a:r>
          </a:p>
          <a:p>
            <a:r>
              <a:rPr lang="pl-PL" dirty="0"/>
              <a:t>dobrania uczniów do określonych ról i ich przydział</a:t>
            </a:r>
          </a:p>
          <a:p>
            <a:r>
              <a:rPr lang="pl-PL" dirty="0"/>
              <a:t>czuwania i kontrolowania działań przygotowawczych do inscenizacji</a:t>
            </a:r>
          </a:p>
          <a:p>
            <a:r>
              <a:rPr lang="pl-PL" dirty="0"/>
              <a:t>kierowanie dyskusją, a następnie trafnego jej podsumowania</a:t>
            </a:r>
          </a:p>
          <a:p>
            <a:endParaRPr lang="pl-PL" dirty="0"/>
          </a:p>
        </p:txBody>
      </p:sp>
    </p:spTree>
    <p:extLst>
      <p:ext uri="{BB962C8B-B14F-4D97-AF65-F5344CB8AC3E}">
        <p14:creationId xmlns:p14="http://schemas.microsoft.com/office/powerpoint/2010/main" val="808607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Gry dydaktyczne</a:t>
            </a:r>
          </a:p>
        </p:txBody>
      </p:sp>
      <p:sp>
        <p:nvSpPr>
          <p:cNvPr id="3" name="Symbol zastępczy zawartości 2"/>
          <p:cNvSpPr>
            <a:spLocks noGrp="1"/>
          </p:cNvSpPr>
          <p:nvPr>
            <p:ph idx="1"/>
          </p:nvPr>
        </p:nvSpPr>
        <p:spPr/>
        <p:txBody>
          <a:bodyPr>
            <a:normAutofit fontScale="55000" lnSpcReduction="20000"/>
          </a:bodyPr>
          <a:lstStyle/>
          <a:p>
            <a:r>
              <a:rPr lang="pl-PL" dirty="0"/>
              <a:t>Stosowanie </a:t>
            </a:r>
            <a:r>
              <a:rPr lang="pl-PL" b="1" dirty="0"/>
              <a:t>gier dydaktycznych</a:t>
            </a:r>
            <a:r>
              <a:rPr lang="pl-PL" dirty="0"/>
              <a:t> pozwala poznawać rzeczywistość poprzez odpowiednio zaplanowaną i zorganizowaną zabawę. Krzyżówki, rebusy, gry planszowe, multimedialne programy komputerowe mają znaczenie rozluźniające, uwalniają od stresu. Pozwalają oddziaływać na emocje i jednocześnie sprzyjają przyswajaniu nowych wiadomości i ich utrwalaniu.</a:t>
            </a:r>
          </a:p>
          <a:p>
            <a:br>
              <a:rPr lang="pl-PL" dirty="0"/>
            </a:br>
            <a:r>
              <a:rPr lang="pl-PL" dirty="0"/>
              <a:t>Zalety gier dydaktycznych:</a:t>
            </a:r>
          </a:p>
          <a:p>
            <a:r>
              <a:rPr lang="pl-PL" dirty="0"/>
              <a:t>łączą zabawę z nauką,</a:t>
            </a:r>
          </a:p>
          <a:p>
            <a:r>
              <a:rPr lang="pl-PL" dirty="0"/>
              <a:t>uatrakcyjniają szkolne zajęcia,</a:t>
            </a:r>
          </a:p>
          <a:p>
            <a:r>
              <a:rPr lang="pl-PL" dirty="0"/>
              <a:t>zwiększają motywację do nauki,</a:t>
            </a:r>
          </a:p>
          <a:p>
            <a:r>
              <a:rPr lang="pl-PL" dirty="0"/>
              <a:t>rozwijają zdolności intelektualne uczniów,</a:t>
            </a:r>
          </a:p>
          <a:p>
            <a:r>
              <a:rPr lang="pl-PL" dirty="0"/>
              <a:t>angażują uczniów emocjonalnie,</a:t>
            </a:r>
          </a:p>
          <a:p>
            <a:r>
              <a:rPr lang="pl-PL" dirty="0"/>
              <a:t>rozwijają spostrzegawczość,</a:t>
            </a:r>
          </a:p>
          <a:p>
            <a:r>
              <a:rPr lang="pl-PL" dirty="0"/>
              <a:t>kształtują umiejętność kojarzenia i wnioskowania.</a:t>
            </a:r>
          </a:p>
          <a:p>
            <a:r>
              <a:rPr lang="pl-PL" dirty="0"/>
              <a:t>Wybierając metodę nauczania, warto zawsze pamiętać o tym, że:</a:t>
            </a:r>
          </a:p>
          <a:p>
            <a:r>
              <a:rPr lang="pl-PL" dirty="0"/>
              <a:t>ważne jest uwzględnienie potrzeb ucznia,</a:t>
            </a:r>
          </a:p>
          <a:p>
            <a:r>
              <a:rPr lang="pl-PL" dirty="0"/>
              <a:t>rozbudzanie motywacji do uczenia się,</a:t>
            </a:r>
          </a:p>
          <a:p>
            <a:r>
              <a:rPr lang="pl-PL" dirty="0"/>
              <a:t>indywidualizacja nauczania, a także emocjonalny rozwój ucznia.</a:t>
            </a:r>
          </a:p>
          <a:p>
            <a:endParaRPr lang="pl-PL" dirty="0"/>
          </a:p>
        </p:txBody>
      </p:sp>
    </p:spTree>
    <p:extLst>
      <p:ext uri="{BB962C8B-B14F-4D97-AF65-F5344CB8AC3E}">
        <p14:creationId xmlns:p14="http://schemas.microsoft.com/office/powerpoint/2010/main" val="35021759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Metoda sytuacyjna</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t>  polega na opisie kilku powiązanych ze sobą zdarzeń, złożoną sytuację, za rozwiązaniem której przemawiają jakieś racje „za” i „przeciw”. Opis sytuacji może wynosić kilka, kilkanaście, a nawet kilkaset stron i jest wielokrotnie większa od opisu przypadku. Z tego względu uczniowie muszą go otrzymać z odpowiednim wyprzedzeniem, przynajmniej na kilka dni przed planowanymi zajęciami, aby mogli dokładnie zapoznać się z jego treścią. W opisie sytuacji powinny być zawarte wszystkie istotne informacje potrzebne do znalezienia rozwiązania. Metoda sytuacyjna jest bardziej skomplikowana i stosowana jest w dłuższych cyklach kształcenia. </a:t>
            </a:r>
          </a:p>
          <a:p>
            <a:r>
              <a:rPr lang="pl-PL" dirty="0"/>
              <a:t>Uczniowie w czasie zajęć prowadzonych metodą sytuacyjną przechodzą następujące etapy:</a:t>
            </a:r>
          </a:p>
          <a:p>
            <a:r>
              <a:rPr lang="pl-PL" dirty="0"/>
              <a:t>- podejmowania próby poszukiwania najlepszych rozwiązań i wierzą, że takie rozwiązanie istnieje</a:t>
            </a:r>
          </a:p>
          <a:p>
            <a:r>
              <a:rPr lang="pl-PL" dirty="0"/>
              <a:t>- zniechęcania pod wpływem uświadomienia sobie, że niezawodnych rozwiązań nie ma, jednocześnie uczniowie zaczynają doceniać wartość dyskusji oraz punkt widzenia kolegów</a:t>
            </a:r>
          </a:p>
          <a:p>
            <a:r>
              <a:rPr lang="pl-PL" dirty="0"/>
              <a:t>- pozyskiwania wiary we własne siły, które rodzi się w wyniku pozytywnego odbioru wystąpienia przez pozostałych uczniów, a także przez prowadzącego zajęcia</a:t>
            </a:r>
          </a:p>
          <a:p>
            <a:r>
              <a:rPr lang="pl-PL" dirty="0"/>
              <a:t>Metoda sytuacyjna kształtuje takie cechy jak  aktywność oraz umiejętność rozwijania trudnych i złożonych problemów. </a:t>
            </a:r>
          </a:p>
        </p:txBody>
      </p:sp>
    </p:spTree>
    <p:extLst>
      <p:ext uri="{BB962C8B-B14F-4D97-AF65-F5344CB8AC3E}">
        <p14:creationId xmlns:p14="http://schemas.microsoft.com/office/powerpoint/2010/main" val="9196684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Pierwszy motylek - </a:t>
            </a:r>
            <a:r>
              <a:rPr lang="pl-PL" dirty="0" err="1"/>
              <a:t>W.Broniewski</a:t>
            </a:r>
            <a:br>
              <a:rPr lang="pl-PL" dirty="0"/>
            </a:br>
            <a:endParaRPr lang="pl-PL" dirty="0"/>
          </a:p>
        </p:txBody>
      </p:sp>
      <p:sp>
        <p:nvSpPr>
          <p:cNvPr id="3" name="Symbol zastępczy zawartości 2"/>
          <p:cNvSpPr>
            <a:spLocks noGrp="1"/>
          </p:cNvSpPr>
          <p:nvPr>
            <p:ph idx="1"/>
          </p:nvPr>
        </p:nvSpPr>
        <p:spPr/>
        <p:txBody>
          <a:bodyPr>
            <a:normAutofit fontScale="70000" lnSpcReduction="20000"/>
          </a:bodyPr>
          <a:lstStyle/>
          <a:p>
            <a:pPr marL="0" indent="0">
              <a:buNone/>
            </a:pPr>
            <a:r>
              <a:rPr lang="pl-PL" dirty="0"/>
              <a:t>Pierwszy motylek wzleciał nad łąką,</a:t>
            </a:r>
          </a:p>
          <a:p>
            <a:pPr marL="0" indent="0">
              <a:buNone/>
            </a:pPr>
            <a:r>
              <a:rPr lang="pl-PL" dirty="0"/>
              <a:t>W locie radośnie witał się z słonkiem,</a:t>
            </a:r>
          </a:p>
          <a:p>
            <a:pPr marL="0" indent="0">
              <a:buNone/>
            </a:pPr>
            <a:r>
              <a:rPr lang="pl-PL" dirty="0"/>
              <a:t> </a:t>
            </a:r>
          </a:p>
          <a:p>
            <a:pPr marL="0" indent="0">
              <a:buNone/>
            </a:pPr>
            <a:r>
              <a:rPr lang="pl-PL" dirty="0"/>
              <a:t>W górze zabłądził w chmurkę i w mgiełkę,</a:t>
            </a:r>
          </a:p>
          <a:p>
            <a:pPr marL="0" indent="0">
              <a:buNone/>
            </a:pPr>
            <a:r>
              <a:rPr lang="pl-PL" dirty="0"/>
              <a:t>Sfrunął trzepocząc białym skrzydełkiem.</a:t>
            </a:r>
          </a:p>
          <a:p>
            <a:pPr marL="0" indent="0">
              <a:buNone/>
            </a:pPr>
            <a:r>
              <a:rPr lang="pl-PL" dirty="0"/>
              <a:t> </a:t>
            </a:r>
          </a:p>
          <a:p>
            <a:pPr marL="0" indent="0">
              <a:buNone/>
            </a:pPr>
            <a:r>
              <a:rPr lang="pl-PL" dirty="0"/>
              <a:t>A gdy już dosyć miał tej gonitwy,</a:t>
            </a:r>
          </a:p>
          <a:p>
            <a:pPr marL="0" indent="0">
              <a:buNone/>
            </a:pPr>
            <a:r>
              <a:rPr lang="pl-PL" dirty="0"/>
              <a:t>Pytał się kwiatków, kiedy rozkwitły?</a:t>
            </a:r>
          </a:p>
          <a:p>
            <a:pPr marL="0" indent="0">
              <a:buNone/>
            </a:pPr>
            <a:r>
              <a:rPr lang="pl-PL" dirty="0"/>
              <a:t> </a:t>
            </a:r>
          </a:p>
          <a:p>
            <a:pPr marL="0" indent="0">
              <a:buNone/>
            </a:pPr>
            <a:r>
              <a:rPr lang="pl-PL" dirty="0"/>
              <a:t>Pytał się dzieci, kiedy podrosły?</a:t>
            </a:r>
          </a:p>
          <a:p>
            <a:pPr marL="0" indent="0">
              <a:buNone/>
            </a:pPr>
            <a:r>
              <a:rPr lang="pl-PL" dirty="0"/>
              <a:t>Tak mu upłynął pierwszy dzień wiosny.</a:t>
            </a:r>
          </a:p>
          <a:p>
            <a:pPr marL="0" indent="0">
              <a:buNone/>
            </a:pPr>
            <a:br>
              <a:rPr lang="pl-PL" dirty="0"/>
            </a:br>
            <a:endParaRPr lang="pl-PL" dirty="0"/>
          </a:p>
        </p:txBody>
      </p:sp>
    </p:spTree>
    <p:extLst>
      <p:ext uri="{BB962C8B-B14F-4D97-AF65-F5344CB8AC3E}">
        <p14:creationId xmlns:p14="http://schemas.microsoft.com/office/powerpoint/2010/main" val="12769586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a:t>Dziękuje za uwagę</a:t>
            </a:r>
          </a:p>
          <a:p>
            <a:endParaRPr lang="pl-PL" dirty="0"/>
          </a:p>
        </p:txBody>
      </p:sp>
    </p:spTree>
    <p:extLst>
      <p:ext uri="{BB962C8B-B14F-4D97-AF65-F5344CB8AC3E}">
        <p14:creationId xmlns:p14="http://schemas.microsoft.com/office/powerpoint/2010/main" val="377592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8 europejskich kompetencji kluczowych</a:t>
            </a:r>
          </a:p>
        </p:txBody>
      </p:sp>
      <p:sp>
        <p:nvSpPr>
          <p:cNvPr id="3" name="Symbol zastępczy zawartości 2"/>
          <p:cNvSpPr>
            <a:spLocks noGrp="1"/>
          </p:cNvSpPr>
          <p:nvPr>
            <p:ph idx="1"/>
          </p:nvPr>
        </p:nvSpPr>
        <p:spPr/>
        <p:txBody>
          <a:bodyPr>
            <a:noAutofit/>
          </a:bodyPr>
          <a:lstStyle/>
          <a:p>
            <a:pPr marL="0" indent="0">
              <a:buNone/>
            </a:pPr>
            <a:r>
              <a:rPr lang="pl-PL" sz="2000" dirty="0"/>
              <a:t>1. Porozumiewanie się w języku ojczystym </a:t>
            </a:r>
          </a:p>
          <a:p>
            <a:pPr marL="0" indent="0">
              <a:buNone/>
            </a:pPr>
            <a:r>
              <a:rPr lang="pl-PL" sz="2000" dirty="0"/>
              <a:t>2. Porozumiewanie się w językach obcych</a:t>
            </a:r>
          </a:p>
          <a:p>
            <a:pPr marL="0" indent="0">
              <a:buNone/>
            </a:pPr>
            <a:r>
              <a:rPr lang="pl-PL" sz="2000" dirty="0"/>
              <a:t>3. Kompetencje matematyczne i podstawowe kompetencje naukowo - techniczne</a:t>
            </a:r>
          </a:p>
          <a:p>
            <a:pPr marL="0" indent="0">
              <a:buNone/>
            </a:pPr>
            <a:r>
              <a:rPr lang="pl-PL" sz="2000" dirty="0"/>
              <a:t>4. Kompetencje informatyczne</a:t>
            </a:r>
          </a:p>
          <a:p>
            <a:pPr marL="0" indent="0">
              <a:buNone/>
            </a:pPr>
            <a:r>
              <a:rPr lang="pl-PL" sz="2000" dirty="0"/>
              <a:t>5. Umiejętność uczenia się</a:t>
            </a:r>
          </a:p>
          <a:p>
            <a:pPr marL="0" indent="0">
              <a:buNone/>
            </a:pPr>
            <a:r>
              <a:rPr lang="pl-PL" sz="2000" dirty="0"/>
              <a:t>6. Kompetencje społeczne i obywatelskie </a:t>
            </a:r>
          </a:p>
          <a:p>
            <a:pPr marL="0" indent="0">
              <a:buNone/>
            </a:pPr>
            <a:r>
              <a:rPr lang="pl-PL" sz="2000" dirty="0"/>
              <a:t>7. Inicjatywność i przedsiębiorczość </a:t>
            </a:r>
          </a:p>
          <a:p>
            <a:pPr marL="0" indent="0">
              <a:buNone/>
            </a:pPr>
            <a:r>
              <a:rPr lang="pl-PL" sz="2000" dirty="0"/>
              <a:t>8. Świadomość i ekspresja kulturalna</a:t>
            </a:r>
          </a:p>
          <a:p>
            <a:pPr marL="0" indent="0">
              <a:buNone/>
            </a:pPr>
            <a:endParaRPr lang="pl-PL" sz="2000" dirty="0"/>
          </a:p>
        </p:txBody>
      </p:sp>
    </p:spTree>
    <p:extLst>
      <p:ext uri="{BB962C8B-B14F-4D97-AF65-F5344CB8AC3E}">
        <p14:creationId xmlns:p14="http://schemas.microsoft.com/office/powerpoint/2010/main" val="1895897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8 kompetencji kluczowych - cechy</a:t>
            </a:r>
          </a:p>
        </p:txBody>
      </p:sp>
      <p:sp>
        <p:nvSpPr>
          <p:cNvPr id="3" name="Symbol zastępczy zawartości 2"/>
          <p:cNvSpPr>
            <a:spLocks noGrp="1"/>
          </p:cNvSpPr>
          <p:nvPr>
            <p:ph idx="1"/>
          </p:nvPr>
        </p:nvSpPr>
        <p:spPr/>
        <p:txBody>
          <a:bodyPr>
            <a:noAutofit/>
          </a:bodyPr>
          <a:lstStyle/>
          <a:p>
            <a:r>
              <a:rPr lang="pl-PL" sz="2000" dirty="0"/>
              <a:t>Wszystkie są jednakowo ważne dla rozwoju osobistego</a:t>
            </a:r>
          </a:p>
          <a:p>
            <a:r>
              <a:rPr lang="pl-PL" sz="2000" dirty="0"/>
              <a:t>Niektóre są przekrojowe lub interdyscyplinarne (np. znajomość technologii  Informacyjno- komunikacyjnych, przedsiębiorczość, umiejętności obywatelskie, ekspresja kulturowa)</a:t>
            </a:r>
          </a:p>
          <a:p>
            <a:r>
              <a:rPr lang="pl-PL" sz="2000" dirty="0"/>
              <a:t>Są ze sobą powiązane lub się częściowo pokrywają. </a:t>
            </a:r>
          </a:p>
          <a:p>
            <a:r>
              <a:rPr lang="pl-PL" sz="2000" dirty="0"/>
              <a:t>Umiejętności wynikające z jednej, wspierają biegłość w innej. </a:t>
            </a:r>
          </a:p>
          <a:p>
            <a:pPr lvl="1"/>
            <a:r>
              <a:rPr lang="pl-PL" sz="2000" dirty="0"/>
              <a:t>Umiejętności językowe (sprawność czytania, pisania), matematyczne i w zakresie (TIK) to podstawa uczenia się; </a:t>
            </a:r>
          </a:p>
          <a:p>
            <a:pPr lvl="1"/>
            <a:r>
              <a:rPr lang="pl-PL" sz="2000" dirty="0"/>
              <a:t>Umiejętność uczenia się sprzyja wszelkim innym aktywnościom edukacyjnej </a:t>
            </a:r>
          </a:p>
          <a:p>
            <a:r>
              <a:rPr lang="pl-PL" sz="2000" dirty="0"/>
              <a:t>Niektóre sprawności są kluczowe dla wszystkich 8 kompetencji (np. krytyczne myślenie, kreatywność, inicjatywność, rozwiązywanie problemów, ocena ryzyka, podejmowanie decyzji, kierowanie emocjami)</a:t>
            </a:r>
          </a:p>
          <a:p>
            <a:endParaRPr lang="pl-PL" sz="2000" dirty="0"/>
          </a:p>
        </p:txBody>
      </p:sp>
    </p:spTree>
    <p:extLst>
      <p:ext uri="{BB962C8B-B14F-4D97-AF65-F5344CB8AC3E}">
        <p14:creationId xmlns:p14="http://schemas.microsoft.com/office/powerpoint/2010/main" val="416985980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4098</Words>
  <Application>Microsoft Office PowerPoint</Application>
  <PresentationFormat>Panoramiczny</PresentationFormat>
  <Paragraphs>565</Paragraphs>
  <Slides>79</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79</vt:i4>
      </vt:variant>
    </vt:vector>
  </HeadingPairs>
  <TitlesOfParts>
    <vt:vector size="88" baseType="lpstr">
      <vt:lpstr>Arial</vt:lpstr>
      <vt:lpstr>Bookman Old Style</vt:lpstr>
      <vt:lpstr>Calibri</vt:lpstr>
      <vt:lpstr>Calibri Light</vt:lpstr>
      <vt:lpstr>Cambria Math</vt:lpstr>
      <vt:lpstr>Comic Sans MS</vt:lpstr>
      <vt:lpstr>Symbol</vt:lpstr>
      <vt:lpstr>Times New Roman</vt:lpstr>
      <vt:lpstr>Motyw pakietu Office</vt:lpstr>
      <vt:lpstr>Metody aktywizujące jako sposób wdrożenia kompetencji kluczowych</vt:lpstr>
      <vt:lpstr>Program szkolenia</vt:lpstr>
      <vt:lpstr>Geneza</vt:lpstr>
      <vt:lpstr>Filary edukacji</vt:lpstr>
      <vt:lpstr>1. Europejskie kompetencje kluczowe a podstawa programowa. </vt:lpstr>
      <vt:lpstr>Dlaczego kompetencje kluczowe są ważne?</vt:lpstr>
      <vt:lpstr>Czym są kompetencje kluczowe?</vt:lpstr>
      <vt:lpstr>8 europejskich kompetencji kluczowych</vt:lpstr>
      <vt:lpstr>8 kompetencji kluczowych - cechy</vt:lpstr>
      <vt:lpstr>Porozumiewanie się w języku ojczystym</vt:lpstr>
      <vt:lpstr>Porozumiewanie się w językach obcych</vt:lpstr>
      <vt:lpstr>Kompetencje matematyczne i podstawowe kompetencje naukowo-techniczne</vt:lpstr>
      <vt:lpstr>Kompetencje informatyczne</vt:lpstr>
      <vt:lpstr>Umiejętność uczenia się</vt:lpstr>
      <vt:lpstr>Kompetencje społeczne i obywatelskie</vt:lpstr>
      <vt:lpstr>Innowacyjność i przedsiębiorczość</vt:lpstr>
      <vt:lpstr>Świadomość i ekspresja kulturalna</vt:lpstr>
      <vt:lpstr>Prezentacja programu PowerPoint</vt:lpstr>
      <vt:lpstr>Prezentacja programu PowerPoint</vt:lpstr>
      <vt:lpstr>Prezentacja programu PowerPoint</vt:lpstr>
      <vt:lpstr>Prezentacja programu PowerPoint</vt:lpstr>
      <vt:lpstr>Kluczowe kompetencje a rzeczywistość szkolna</vt:lpstr>
      <vt:lpstr>Czym są kompetencje kluczowe w podstawie programowej?</vt:lpstr>
      <vt:lpstr>Podstawa programowa - charakterystyka</vt:lpstr>
      <vt:lpstr>Podstawa programowa - charakterystyka</vt:lpstr>
      <vt:lpstr>Podstawa programowa - charakterystyka</vt:lpstr>
      <vt:lpstr>Europejskie kompetencje kluczowe w podstawie programowej </vt:lpstr>
      <vt:lpstr>Podstawa programowa  – szkoła podstawowa</vt:lpstr>
      <vt:lpstr>Wymagania państwa wobec szkół</vt:lpstr>
      <vt:lpstr>Dyrektor szkoły liderem i animatorem Europejskich Kompetencji Kluczowych.</vt:lpstr>
      <vt:lpstr>Dyrektor a EKK</vt:lpstr>
      <vt:lpstr>Prezentacja programu PowerPoint</vt:lpstr>
      <vt:lpstr>Dyrektor Szkoły a EKK</vt:lpstr>
      <vt:lpstr>Dyrektor animatorem EKK. Szkoła jako europejska instytucja edukacji</vt:lpstr>
      <vt:lpstr>3.WYBRANE METODY AKTYWIZUJĄCE I ICH ZASTOSOWANIE we wdrażaniu kompetencji kluczowych</vt:lpstr>
      <vt:lpstr>Metody nauczania - uczenia</vt:lpstr>
      <vt:lpstr>Prezentacja programu PowerPoint</vt:lpstr>
      <vt:lpstr>Prezentacja programu PowerPoint</vt:lpstr>
      <vt:lpstr>Prezentacja programu PowerPoint</vt:lpstr>
      <vt:lpstr>Pragmatyka współcześnie stosowanych metod nauczania - uczenia się </vt:lpstr>
      <vt:lpstr>Proces  nauczania - uczenia się a złożoność zadania i warunków jego realizacji</vt:lpstr>
      <vt:lpstr>Procesowo-personalne wyznaczniki metod nauczania - uczenia się w aspekcie ich efek­tywności.</vt:lpstr>
      <vt:lpstr>Zadania metod aktywizujących</vt:lpstr>
      <vt:lpstr>METODA NAUCZANIA</vt:lpstr>
      <vt:lpstr> Okoń dokonał podziału metod nauczania ze względu na stopień aktywności podmiotów kształcenia i oddziaływania na poszczególne zmysły</vt:lpstr>
      <vt:lpstr>Metody podające</vt:lpstr>
      <vt:lpstr>           Opis i opowiadanie</vt:lpstr>
      <vt:lpstr>       Wykład</vt:lpstr>
      <vt:lpstr>           Pogadanka podająca</vt:lpstr>
      <vt:lpstr>          Praca z książką</vt:lpstr>
      <vt:lpstr>               Instruktaż</vt:lpstr>
      <vt:lpstr>      Metoda praktyczna</vt:lpstr>
      <vt:lpstr>   Metoda problemowa</vt:lpstr>
      <vt:lpstr>Metoda eksponujące</vt:lpstr>
      <vt:lpstr>Metody aktywizujące</vt:lpstr>
      <vt:lpstr>Podstawowe metody aktywizujące</vt:lpstr>
      <vt:lpstr>       Burza mózgów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Drama</vt:lpstr>
      <vt:lpstr>Prezentacja programu PowerPoint</vt:lpstr>
      <vt:lpstr>Prezentacja programu PowerPoint</vt:lpstr>
      <vt:lpstr>Prezentacja programu PowerPoint</vt:lpstr>
      <vt:lpstr>Prezentacja programu PowerPoint</vt:lpstr>
      <vt:lpstr>Prezentacja programu PowerPoint</vt:lpstr>
      <vt:lpstr>Drzewko decyzyjne</vt:lpstr>
      <vt:lpstr>Prezentacja programu PowerPoint</vt:lpstr>
      <vt:lpstr>               Metaplan</vt:lpstr>
      <vt:lpstr>Metoda przewodzącego tekstu</vt:lpstr>
      <vt:lpstr>Dyskusja dydaktyczna</vt:lpstr>
      <vt:lpstr>Metoda inscenizacji</vt:lpstr>
      <vt:lpstr>Gry dydaktyczne</vt:lpstr>
      <vt:lpstr>Metoda sytuacyjna</vt:lpstr>
      <vt:lpstr>Pierwszy motylek - W.Broniewski </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Metody aktywizujące jako sposób wdrożenia kompetencji kluczowych</dc:title>
  <dc:creator>Renata Tomczyk</dc:creator>
  <cp:lastModifiedBy>Renata Tomczyk</cp:lastModifiedBy>
  <cp:revision>35</cp:revision>
  <dcterms:created xsi:type="dcterms:W3CDTF">2016-03-05T21:22:49Z</dcterms:created>
  <dcterms:modified xsi:type="dcterms:W3CDTF">2017-11-18T18:47:57Z</dcterms:modified>
</cp:coreProperties>
</file>