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26"/>
  </p:notesMasterIdLst>
  <p:sldIdLst>
    <p:sldId id="256" r:id="rId2"/>
    <p:sldId id="257" r:id="rId3"/>
    <p:sldId id="258" r:id="rId4"/>
    <p:sldId id="260" r:id="rId5"/>
    <p:sldId id="422" r:id="rId6"/>
    <p:sldId id="423" r:id="rId7"/>
    <p:sldId id="259" r:id="rId8"/>
    <p:sldId id="396" r:id="rId9"/>
    <p:sldId id="261" r:id="rId10"/>
    <p:sldId id="263" r:id="rId11"/>
    <p:sldId id="262" r:id="rId12"/>
    <p:sldId id="264" r:id="rId13"/>
    <p:sldId id="265" r:id="rId14"/>
    <p:sldId id="266" r:id="rId15"/>
    <p:sldId id="267"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30" r:id="rId30"/>
    <p:sldId id="328" r:id="rId31"/>
    <p:sldId id="329" r:id="rId32"/>
    <p:sldId id="424" r:id="rId33"/>
    <p:sldId id="425" r:id="rId34"/>
    <p:sldId id="426" r:id="rId35"/>
    <p:sldId id="427" r:id="rId36"/>
    <p:sldId id="428" r:id="rId37"/>
    <p:sldId id="332" r:id="rId38"/>
    <p:sldId id="407" r:id="rId39"/>
    <p:sldId id="408" r:id="rId40"/>
    <p:sldId id="398" r:id="rId41"/>
    <p:sldId id="399" r:id="rId42"/>
    <p:sldId id="415" r:id="rId43"/>
    <p:sldId id="416" r:id="rId44"/>
    <p:sldId id="417" r:id="rId45"/>
    <p:sldId id="418" r:id="rId46"/>
    <p:sldId id="419" r:id="rId47"/>
    <p:sldId id="420" r:id="rId48"/>
    <p:sldId id="421" r:id="rId49"/>
    <p:sldId id="400" r:id="rId50"/>
    <p:sldId id="401" r:id="rId51"/>
    <p:sldId id="402" r:id="rId52"/>
    <p:sldId id="403" r:id="rId53"/>
    <p:sldId id="404" r:id="rId54"/>
    <p:sldId id="405" r:id="rId55"/>
    <p:sldId id="406" r:id="rId56"/>
    <p:sldId id="409" r:id="rId57"/>
    <p:sldId id="414" r:id="rId58"/>
    <p:sldId id="410" r:id="rId59"/>
    <p:sldId id="411" r:id="rId60"/>
    <p:sldId id="412" r:id="rId61"/>
    <p:sldId id="413" r:id="rId62"/>
    <p:sldId id="397"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4" r:id="rId94"/>
    <p:sldId id="365" r:id="rId95"/>
    <p:sldId id="366" r:id="rId96"/>
    <p:sldId id="367" r:id="rId97"/>
    <p:sldId id="368" r:id="rId98"/>
    <p:sldId id="369" r:id="rId99"/>
    <p:sldId id="370" r:id="rId100"/>
    <p:sldId id="371" r:id="rId101"/>
    <p:sldId id="372" r:id="rId102"/>
    <p:sldId id="373" r:id="rId103"/>
    <p:sldId id="374" r:id="rId104"/>
    <p:sldId id="375" r:id="rId105"/>
    <p:sldId id="376" r:id="rId106"/>
    <p:sldId id="377" r:id="rId107"/>
    <p:sldId id="378" r:id="rId108"/>
    <p:sldId id="379" r:id="rId109"/>
    <p:sldId id="380" r:id="rId110"/>
    <p:sldId id="381" r:id="rId111"/>
    <p:sldId id="382" r:id="rId112"/>
    <p:sldId id="383" r:id="rId113"/>
    <p:sldId id="384" r:id="rId114"/>
    <p:sldId id="385" r:id="rId115"/>
    <p:sldId id="386" r:id="rId116"/>
    <p:sldId id="387" r:id="rId117"/>
    <p:sldId id="388" r:id="rId118"/>
    <p:sldId id="389" r:id="rId119"/>
    <p:sldId id="390" r:id="rId120"/>
    <p:sldId id="391" r:id="rId121"/>
    <p:sldId id="392" r:id="rId122"/>
    <p:sldId id="393" r:id="rId123"/>
    <p:sldId id="394" r:id="rId124"/>
    <p:sldId id="395" r:id="rId1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3" autoAdjust="0"/>
    <p:restoredTop sz="94660"/>
  </p:normalViewPr>
  <p:slideViewPr>
    <p:cSldViewPr snapToGrid="0">
      <p:cViewPr varScale="1">
        <p:scale>
          <a:sx n="49" d="100"/>
          <a:sy n="49" d="100"/>
        </p:scale>
        <p:origin x="36" y="92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D90F8-5DD1-4AD4-A149-A52161D164F9}" type="datetimeFigureOut">
              <a:rPr lang="pl-PL" smtClean="0"/>
              <a:t>12.11.2017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C54F7-464C-45A0-B22E-9992B44DA1FB}" type="slidenum">
              <a:rPr lang="pl-PL" smtClean="0"/>
              <a:t>‹#›</a:t>
            </a:fld>
            <a:endParaRPr lang="pl-PL"/>
          </a:p>
        </p:txBody>
      </p:sp>
    </p:spTree>
    <p:extLst>
      <p:ext uri="{BB962C8B-B14F-4D97-AF65-F5344CB8AC3E}">
        <p14:creationId xmlns:p14="http://schemas.microsoft.com/office/powerpoint/2010/main" val="51149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4A5AAF7C-3557-446D-B452-686B156A8C7E}" type="slidenum">
              <a:rPr lang="pl-PL" altLang="pl-PL" smtClean="0"/>
              <a:pPr fontAlgn="base">
                <a:spcBef>
                  <a:spcPct val="0"/>
                </a:spcBef>
                <a:spcAft>
                  <a:spcPct val="0"/>
                </a:spcAft>
              </a:pPr>
              <a:t>4</a:t>
            </a:fld>
            <a:endParaRPr lang="pl-PL" altLang="pl-PL"/>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latin typeface="Arial" panose="020B0604020202020204" pitchFamily="34" charset="0"/>
            </a:endParaRPr>
          </a:p>
        </p:txBody>
      </p:sp>
    </p:spTree>
    <p:extLst>
      <p:ext uri="{BB962C8B-B14F-4D97-AF65-F5344CB8AC3E}">
        <p14:creationId xmlns:p14="http://schemas.microsoft.com/office/powerpoint/2010/main" val="85682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6802"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41198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7826"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96317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8850"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28231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9874"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86143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80898"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084682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81922"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16363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82946"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09321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83970"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03139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84994"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87095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86018"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98308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189038" y="877888"/>
            <a:ext cx="4479925" cy="31654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50178"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057718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87042"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379741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88066"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8532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620713" y="877888"/>
            <a:ext cx="5605462" cy="31543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1060450" y="4351338"/>
            <a:ext cx="4729163" cy="3419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87850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1189038" y="877888"/>
            <a:ext cx="4479925" cy="316547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60418"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46008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0" y="0"/>
            <a:ext cx="3600450" cy="36004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1682"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43711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2706"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177131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3730"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62421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4754"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277467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0" y="0"/>
            <a:ext cx="3267075" cy="30781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5778" name="Rectangle 2"/>
          <p:cNvSpPr txBox="1">
            <a:spLocks noGrp="1" noChangeArrowheads="1"/>
          </p:cNvSpPr>
          <p:nvPr>
            <p:ph type="body"/>
          </p:nvPr>
        </p:nvSpPr>
        <p:spPr bwMode="auto">
          <a:xfrm>
            <a:off x="1060450" y="4351338"/>
            <a:ext cx="4729163" cy="350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a:p>
        </p:txBody>
      </p:sp>
    </p:spTree>
    <p:extLst>
      <p:ext uri="{BB962C8B-B14F-4D97-AF65-F5344CB8AC3E}">
        <p14:creationId xmlns:p14="http://schemas.microsoft.com/office/powerpoint/2010/main" val="37261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11/12/2017</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914401" y="463551"/>
            <a:ext cx="10358967" cy="1431925"/>
          </a:xfrm>
        </p:spPr>
        <p:txBody>
          <a:bodyPr/>
          <a:lstStyle/>
          <a:p>
            <a:r>
              <a:rPr lang="pl-PL"/>
              <a:t>Kliknij, aby edytować styl</a:t>
            </a:r>
          </a:p>
        </p:txBody>
      </p:sp>
      <p:sp>
        <p:nvSpPr>
          <p:cNvPr id="3" name="Symbol zastępczy daty 2"/>
          <p:cNvSpPr>
            <a:spLocks noGrp="1"/>
          </p:cNvSpPr>
          <p:nvPr>
            <p:ph type="dt" idx="10"/>
          </p:nvPr>
        </p:nvSpPr>
        <p:spPr>
          <a:xfrm>
            <a:off x="914401" y="6248401"/>
            <a:ext cx="2535767" cy="454025"/>
          </a:xfrm>
        </p:spPr>
        <p:txBody>
          <a:bodyPr/>
          <a:lstStyle>
            <a:lvl1pPr>
              <a:defRPr/>
            </a:lvl1pPr>
          </a:lstStyle>
          <a:p>
            <a:pPr>
              <a:defRPr/>
            </a:pPr>
            <a:endParaRPr lang="en-GB" altLang="pl-PL"/>
          </a:p>
        </p:txBody>
      </p:sp>
      <p:sp>
        <p:nvSpPr>
          <p:cNvPr id="4" name="Symbol zastępczy stopki 3"/>
          <p:cNvSpPr>
            <a:spLocks noGrp="1"/>
          </p:cNvSpPr>
          <p:nvPr>
            <p:ph type="ftr" idx="11"/>
          </p:nvPr>
        </p:nvSpPr>
        <p:spPr>
          <a:xfrm>
            <a:off x="4165601" y="6248401"/>
            <a:ext cx="3856567" cy="454025"/>
          </a:xfrm>
        </p:spPr>
        <p:txBody>
          <a:bodyPr/>
          <a:lstStyle>
            <a:lvl1pPr>
              <a:defRPr/>
            </a:lvl1pPr>
          </a:lstStyle>
          <a:p>
            <a:pPr>
              <a:defRPr/>
            </a:pPr>
            <a:endParaRPr lang="en-GB" altLang="pl-PL"/>
          </a:p>
        </p:txBody>
      </p:sp>
      <p:sp>
        <p:nvSpPr>
          <p:cNvPr id="5" name="Symbol zastępczy numeru slajdu 4"/>
          <p:cNvSpPr>
            <a:spLocks noGrp="1"/>
          </p:cNvSpPr>
          <p:nvPr>
            <p:ph type="sldNum" idx="12"/>
          </p:nvPr>
        </p:nvSpPr>
        <p:spPr>
          <a:xfrm>
            <a:off x="8737601" y="6248401"/>
            <a:ext cx="2535767" cy="454025"/>
          </a:xfrm>
        </p:spPr>
        <p:txBody>
          <a:bodyPr/>
          <a:lstStyle>
            <a:lvl1pPr>
              <a:defRPr smtClean="0"/>
            </a:lvl1pPr>
          </a:lstStyle>
          <a:p>
            <a:pPr>
              <a:defRPr/>
            </a:pPr>
            <a:fld id="{CDB78E66-2646-4945-9CC1-695E4471F8F7}" type="slidenum">
              <a:rPr lang="en-GB" altLang="pl-PL"/>
              <a:pPr>
                <a:defRPr/>
              </a:pPr>
              <a:t>‹#›</a:t>
            </a:fld>
            <a:endParaRPr lang="en-GB" altLang="pl-PL"/>
          </a:p>
        </p:txBody>
      </p:sp>
    </p:spTree>
    <p:extLst>
      <p:ext uri="{BB962C8B-B14F-4D97-AF65-F5344CB8AC3E}">
        <p14:creationId xmlns:p14="http://schemas.microsoft.com/office/powerpoint/2010/main" val="241156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09600" y="277814"/>
            <a:ext cx="10972800" cy="1139825"/>
          </a:xfrm>
        </p:spPr>
        <p:txBody>
          <a:bodyPr/>
          <a:lstStyle/>
          <a:p>
            <a:r>
              <a:rPr lang="pl-PL"/>
              <a:t>Kliknij, aby edytować styl</a:t>
            </a:r>
          </a:p>
        </p:txBody>
      </p:sp>
      <p:sp>
        <p:nvSpPr>
          <p:cNvPr id="3" name="Symbol zastępczy tabeli 2"/>
          <p:cNvSpPr>
            <a:spLocks noGrp="1"/>
          </p:cNvSpPr>
          <p:nvPr>
            <p:ph type="tbl" idx="1"/>
          </p:nvPr>
        </p:nvSpPr>
        <p:spPr>
          <a:xfrm>
            <a:off x="609600" y="1600201"/>
            <a:ext cx="10972800" cy="4525963"/>
          </a:xfrm>
        </p:spPr>
        <p:txBody>
          <a:bodyPr/>
          <a:lstStyle/>
          <a:p>
            <a:pPr lvl="0"/>
            <a:endParaRPr lang="pl-PL" noProof="0"/>
          </a:p>
        </p:txBody>
      </p:sp>
      <p:sp>
        <p:nvSpPr>
          <p:cNvPr id="4" name="Rectangle 69"/>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70"/>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71"/>
          <p:cNvSpPr>
            <a:spLocks noGrp="1" noChangeArrowheads="1"/>
          </p:cNvSpPr>
          <p:nvPr>
            <p:ph type="sldNum" sz="quarter" idx="12"/>
          </p:nvPr>
        </p:nvSpPr>
        <p:spPr>
          <a:ln/>
        </p:spPr>
        <p:txBody>
          <a:bodyPr/>
          <a:lstStyle>
            <a:lvl1pPr>
              <a:defRPr/>
            </a:lvl1pPr>
          </a:lstStyle>
          <a:p>
            <a:pPr>
              <a:defRPr/>
            </a:pPr>
            <a:fld id="{144B0DAB-5F13-4644-9DBD-C3E73B75AD32}" type="slidenum">
              <a:rPr lang="pl-PL" altLang="pl-PL"/>
              <a:pPr>
                <a:defRPr/>
              </a:pPr>
              <a:t>‹#›</a:t>
            </a:fld>
            <a:endParaRPr lang="pl-PL" altLang="pl-PL"/>
          </a:p>
        </p:txBody>
      </p:sp>
    </p:spTree>
    <p:extLst>
      <p:ext uri="{BB962C8B-B14F-4D97-AF65-F5344CB8AC3E}">
        <p14:creationId xmlns:p14="http://schemas.microsoft.com/office/powerpoint/2010/main" val="262253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586B75A-687E-405C-8A0B-8D00578BA2C3}" type="datetimeFigureOut">
              <a:rPr lang="en-US" dirty="0"/>
              <a:pPr/>
              <a:t>11/12/2017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l-PL"/>
              <a:t>Edytuj style wzorca tekstu</a:t>
            </a:r>
          </a:p>
        </p:txBody>
      </p:sp>
      <p:sp>
        <p:nvSpPr>
          <p:cNvPr id="5" name="Date Placeholder 4"/>
          <p:cNvSpPr>
            <a:spLocks noGrp="1"/>
          </p:cNvSpPr>
          <p:nvPr>
            <p:ph type="dt" sz="half" idx="10"/>
          </p:nvPr>
        </p:nvSpPr>
        <p:spPr/>
        <p:txBody>
          <a:bodyPr/>
          <a:lstStyle/>
          <a:p>
            <a:fld id="{AF6E2C9B-5FA2-460D-9BE7-B0812FC2A6FF}" type="datetimeFigureOut">
              <a:rPr lang="en-US" dirty="0"/>
              <a:t>11/12/2017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11/12/2017</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11/12/2017</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www.portaloswiatowy.pl/zmiany-w-prawie-oswiatowym/organizacja-pracy/ustawa-z-dnia-14-grudnia-2016-r.-przepisy-wprowadzajace-ustawe-prawo-oswiatowe-dz.u.-z-2017-r.-poz.-60-13733.html#c_0_k_0_t_0_d_0_r_0_o_0_a_4_u_0_p_3_l_0_i_0" TargetMode="External"/><Relationship Id="rId2" Type="http://schemas.openxmlformats.org/officeDocument/2006/relationships/hyperlink" Target="https://www.portaloswiatowy.pl/zmiany-w-prawie-oswiatowym/organizacja-pracy/ustawa-z-dnia-14-grudnia-2016-r.-przepisy-wprowadzajace-ustawe-prawo-oswiatowe-dz.u.-z-2017-r.-poz.-60-13733.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oleObject" Target="../embeddings/oleObject2.bin"/><Relationship Id="rId4" Type="http://schemas.openxmlformats.org/officeDocument/2006/relationships/image" Target="../media/image33.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z="5400" b="1" dirty="0"/>
              <a:t>Nauczyciel jako trener, </a:t>
            </a:r>
            <a:r>
              <a:rPr lang="pl-PL" sz="5400" b="1" dirty="0" err="1"/>
              <a:t>coach</a:t>
            </a:r>
            <a:r>
              <a:rPr lang="pl-PL" sz="5400" b="1" dirty="0"/>
              <a:t> i mentor</a:t>
            </a:r>
          </a:p>
        </p:txBody>
      </p:sp>
      <p:sp>
        <p:nvSpPr>
          <p:cNvPr id="3" name="Podtytuł 2"/>
          <p:cNvSpPr>
            <a:spLocks noGrp="1"/>
          </p:cNvSpPr>
          <p:nvPr>
            <p:ph type="subTitle" idx="1"/>
          </p:nvPr>
        </p:nvSpPr>
        <p:spPr/>
        <p:txBody>
          <a:bodyPr/>
          <a:lstStyle/>
          <a:p>
            <a:r>
              <a:rPr lang="pl-PL" dirty="0"/>
              <a:t>Prowadzący: Renata Tomczyk</a:t>
            </a:r>
          </a:p>
        </p:txBody>
      </p:sp>
      <p:pic>
        <p:nvPicPr>
          <p:cNvPr id="4" name="Picture 4" descr="http://i.wp.pl/a/f/jpeg/26170/nauczycie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666" y="786233"/>
            <a:ext cx="4287307" cy="205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8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7090" y="135467"/>
            <a:ext cx="10772775" cy="592667"/>
          </a:xfrm>
        </p:spPr>
        <p:txBody>
          <a:bodyPr>
            <a:normAutofit/>
          </a:bodyPr>
          <a:lstStyle/>
          <a:p>
            <a:r>
              <a:rPr lang="pl-PL" sz="3200" b="1" dirty="0">
                <a:solidFill>
                  <a:srgbClr val="002060"/>
                </a:solidFill>
              </a:rPr>
              <a:t>Motywacja nauczycieli, a badania…</a:t>
            </a:r>
          </a:p>
        </p:txBody>
      </p:sp>
      <p:sp>
        <p:nvSpPr>
          <p:cNvPr id="3" name="Symbol zastępczy zawartości 2"/>
          <p:cNvSpPr>
            <a:spLocks noGrp="1"/>
          </p:cNvSpPr>
          <p:nvPr>
            <p:ph idx="1"/>
          </p:nvPr>
        </p:nvSpPr>
        <p:spPr>
          <a:xfrm>
            <a:off x="233890" y="846667"/>
            <a:ext cx="11958110" cy="5579533"/>
          </a:xfrm>
        </p:spPr>
        <p:txBody>
          <a:bodyPr>
            <a:noAutofit/>
          </a:bodyPr>
          <a:lstStyle/>
          <a:p>
            <a:r>
              <a:rPr lang="pl-PL" sz="1800" dirty="0"/>
              <a:t>Kolejnym aspektem motywacji nauczycieli, jaki zostały zbadany były </a:t>
            </a:r>
            <a:r>
              <a:rPr lang="pl-PL" sz="1800" b="1" dirty="0"/>
              <a:t>zmiany w motywacji nauczycieli w trakcie przebiegu kariery zawodowej. </a:t>
            </a:r>
            <a:r>
              <a:rPr lang="pl-PL" sz="1800" dirty="0"/>
              <a:t>Autorzy (Day i inni, 2006) opisali </a:t>
            </a:r>
            <a:r>
              <a:rPr lang="pl-PL" sz="1800" b="1" dirty="0"/>
              <a:t>sześć etapów w życiu zawodowym nauczyciela</a:t>
            </a:r>
            <a:r>
              <a:rPr lang="pl-PL" sz="1800" dirty="0"/>
              <a:t>. </a:t>
            </a:r>
          </a:p>
          <a:p>
            <a:r>
              <a:rPr lang="pl-PL" sz="1800" b="1" dirty="0"/>
              <a:t>Pierwsza faza (0-3 lat doświadczenia), </a:t>
            </a:r>
            <a:r>
              <a:rPr lang="pl-PL" sz="1800" dirty="0"/>
              <a:t>gdzie ważnym </a:t>
            </a:r>
            <a:r>
              <a:rPr lang="pl-PL" sz="1800" dirty="0">
                <a:solidFill>
                  <a:srgbClr val="0070C0"/>
                </a:solidFill>
              </a:rPr>
              <a:t>czynnikiem motywującym jest wsparcie szkoły i kadry zarządzającej, a demotywującym - zachowanie uczniów. </a:t>
            </a:r>
          </a:p>
          <a:p>
            <a:r>
              <a:rPr lang="pl-PL" sz="1800" b="1" dirty="0">
                <a:solidFill>
                  <a:schemeClr val="tx1"/>
                </a:solidFill>
              </a:rPr>
              <a:t>Druga faza (4-7 lat) </a:t>
            </a:r>
            <a:r>
              <a:rPr lang="pl-PL" sz="1800" dirty="0"/>
              <a:t>- wskazuje na </a:t>
            </a:r>
            <a:r>
              <a:rPr lang="pl-PL" sz="1800" dirty="0">
                <a:solidFill>
                  <a:srgbClr val="0070C0"/>
                </a:solidFill>
              </a:rPr>
              <a:t>duże obciążenie pracą</a:t>
            </a:r>
            <a:r>
              <a:rPr lang="pl-PL" sz="1800" dirty="0"/>
              <a:t>, co jest czynnikiem najbardziej demotywującym. </a:t>
            </a:r>
          </a:p>
          <a:p>
            <a:r>
              <a:rPr lang="pl-PL" sz="1800" b="1" dirty="0"/>
              <a:t>W fazie trzeciej (8-15 lat) </a:t>
            </a:r>
            <a:r>
              <a:rPr lang="pl-PL" sz="1800" dirty="0"/>
              <a:t>najbardziej </a:t>
            </a:r>
            <a:r>
              <a:rPr lang="pl-PL" sz="1800" dirty="0">
                <a:solidFill>
                  <a:srgbClr val="0070C0"/>
                </a:solidFill>
              </a:rPr>
              <a:t>motywuje nauczycieli rozwój i posiadanie odpowiedzialnego stanowiska</a:t>
            </a:r>
            <a:r>
              <a:rPr lang="pl-PL" sz="1800" dirty="0"/>
              <a:t>. </a:t>
            </a:r>
          </a:p>
          <a:p>
            <a:r>
              <a:rPr lang="pl-PL" sz="1800" b="1" dirty="0"/>
              <a:t>Faza czwarta (16-23lat) </a:t>
            </a:r>
            <a:r>
              <a:rPr lang="pl-PL" sz="1800" dirty="0"/>
              <a:t>wskazuje na </a:t>
            </a:r>
            <a:r>
              <a:rPr lang="pl-PL" sz="1800" dirty="0">
                <a:solidFill>
                  <a:srgbClr val="0070C0"/>
                </a:solidFill>
              </a:rPr>
              <a:t>dalszy rozwój zawodowy </a:t>
            </a:r>
            <a:r>
              <a:rPr lang="pl-PL" sz="1800" dirty="0"/>
              <a:t>jako najbardziej motywujący czynnik, jednocześnie zwraca uwagę na demotywujące czynniki, takie jak </a:t>
            </a:r>
            <a:r>
              <a:rPr lang="pl-PL" sz="1800" dirty="0">
                <a:solidFill>
                  <a:srgbClr val="0070C0"/>
                </a:solidFill>
              </a:rPr>
              <a:t>duże obciążenie ilością pracy i przydzielonymi obowiązkami, wymagania spoza szkoły, znalezienie równowagi między życiem osobistym a zawodowym, brak wsparcia ze strony szkoły i złe zachowanie uczniów</a:t>
            </a:r>
            <a:r>
              <a:rPr lang="pl-PL" sz="1800" dirty="0"/>
              <a:t>.</a:t>
            </a:r>
          </a:p>
          <a:p>
            <a:endParaRPr lang="pl-PL" sz="1800" dirty="0"/>
          </a:p>
          <a:p>
            <a:r>
              <a:rPr lang="pl-PL" sz="1800" b="1" dirty="0"/>
              <a:t>Ostatnia faza - szósta (31 i więcej ) </a:t>
            </a:r>
            <a:r>
              <a:rPr lang="pl-PL" sz="1800" dirty="0"/>
              <a:t>to </a:t>
            </a:r>
            <a:r>
              <a:rPr lang="pl-PL" sz="1800" dirty="0">
                <a:solidFill>
                  <a:srgbClr val="0070C0"/>
                </a:solidFill>
              </a:rPr>
              <a:t>ogólne zadowolenie z pozytywnych relacji z uczniami, docenianie ich postępów</a:t>
            </a:r>
            <a:r>
              <a:rPr lang="pl-PL" sz="1800" dirty="0"/>
              <a:t>. Demotywujące w tym okresie czynniki to</a:t>
            </a:r>
            <a:r>
              <a:rPr lang="pl-PL" sz="1800" dirty="0">
                <a:solidFill>
                  <a:srgbClr val="0070C0"/>
                </a:solidFill>
              </a:rPr>
              <a:t>: stan zdrowia, polityka rządu i zachowanie uczniów</a:t>
            </a:r>
            <a:r>
              <a:rPr lang="pl-PL" sz="1800" dirty="0"/>
              <a:t>.</a:t>
            </a:r>
          </a:p>
          <a:p>
            <a:r>
              <a:rPr lang="pl-PL" sz="1800" dirty="0"/>
              <a:t>Badania nad motywacją nauczycieli prowadzone były także pod kątem </a:t>
            </a:r>
            <a:r>
              <a:rPr lang="pl-PL" sz="1800" b="1" dirty="0"/>
              <a:t>zadowolenia z pracy. </a:t>
            </a:r>
            <a:r>
              <a:rPr lang="pl-PL" sz="1800" dirty="0">
                <a:solidFill>
                  <a:srgbClr val="FF0000"/>
                </a:solidFill>
              </a:rPr>
              <a:t>Nauczyciele są bardziej zadowoleni z pracy, jeśli mają wsparcie ze strony dyrekcji i rodziców, atmosfera w szkole jest miła, zachowanie uczniów dobre, i mają określoną swobodę w wykonywaniu pracy. </a:t>
            </a:r>
            <a:r>
              <a:rPr lang="pl-PL" sz="1800" dirty="0"/>
              <a:t>Wyniki badań nad motywacją nauczycieli i zadowoleniem z pracy wskazują także, iż </a:t>
            </a:r>
            <a:r>
              <a:rPr lang="pl-PL" sz="1800" dirty="0">
                <a:solidFill>
                  <a:srgbClr val="FF0000"/>
                </a:solidFill>
              </a:rPr>
              <a:t>nauczyciele lubią uczyć </a:t>
            </a:r>
            <a:r>
              <a:rPr lang="pl-PL" sz="1800" dirty="0"/>
              <a:t>(</a:t>
            </a:r>
            <a:r>
              <a:rPr lang="pl-PL" sz="1800" dirty="0" err="1"/>
              <a:t>Bishay</a:t>
            </a:r>
            <a:r>
              <a:rPr lang="pl-PL" sz="1800" dirty="0"/>
              <a:t>, 1996). Ponadto, nauczyciele przedmiotów ścisłych są bardziej zadowoleni z pracy niż nauczyciele przedmiotów humanistycznych, a ich </a:t>
            </a:r>
            <a:r>
              <a:rPr lang="pl-PL" sz="1800" dirty="0">
                <a:solidFill>
                  <a:srgbClr val="FF0000"/>
                </a:solidFill>
              </a:rPr>
              <a:t>zadowolenie z pracy rośnie wraz z wiekiem</a:t>
            </a:r>
            <a:r>
              <a:rPr lang="pl-PL" sz="1800" dirty="0"/>
              <a:t>. Co więcej, mężczyźni są bardziej zadowoleni z wykonywanego zawodu i mają większą motywację niż kobiety.</a:t>
            </a:r>
          </a:p>
          <a:p>
            <a:r>
              <a:rPr lang="pl-PL" sz="1800" dirty="0"/>
              <a:t>Powyższa analiza na temat motywacji nauczycieli potwierdza istnienie wielu czynników motywujących, wśród których nie wszystkie mają charakter finansowy.</a:t>
            </a:r>
          </a:p>
          <a:p>
            <a:r>
              <a:rPr lang="pl-PL" sz="1800" b="1" dirty="0"/>
              <a:t> </a:t>
            </a:r>
            <a:endParaRPr lang="pl-PL" sz="1800" dirty="0"/>
          </a:p>
          <a:p>
            <a:endParaRPr lang="pl-PL" sz="1800" dirty="0"/>
          </a:p>
        </p:txBody>
      </p:sp>
    </p:spTree>
    <p:extLst>
      <p:ext uri="{BB962C8B-B14F-4D97-AF65-F5344CB8AC3E}">
        <p14:creationId xmlns:p14="http://schemas.microsoft.com/office/powerpoint/2010/main" val="17499020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82600" y="379413"/>
            <a:ext cx="8229600" cy="774700"/>
          </a:xfrm>
        </p:spPr>
        <p:txBody>
          <a:bodyPr>
            <a:normAutofit/>
          </a:bodyPr>
          <a:lstStyle/>
          <a:p>
            <a:pPr eaLnBrk="1" hangingPunct="1">
              <a:defRPr/>
            </a:pPr>
            <a:r>
              <a:rPr lang="pl-PL" altLang="pl-PL" sz="2800" b="1" dirty="0"/>
              <a:t>Strategie pozytywne</a:t>
            </a:r>
          </a:p>
        </p:txBody>
      </p:sp>
      <p:sp>
        <p:nvSpPr>
          <p:cNvPr id="50179" name="Rectangle 3"/>
          <p:cNvSpPr>
            <a:spLocks noGrp="1" noChangeArrowheads="1"/>
          </p:cNvSpPr>
          <p:nvPr>
            <p:ph idx="1"/>
          </p:nvPr>
        </p:nvSpPr>
        <p:spPr>
          <a:xfrm>
            <a:off x="482600" y="1341439"/>
            <a:ext cx="11544300" cy="4784725"/>
          </a:xfrm>
        </p:spPr>
        <p:txBody>
          <a:bodyPr>
            <a:normAutofit/>
          </a:bodyPr>
          <a:lstStyle/>
          <a:p>
            <a:pPr eaLnBrk="1" hangingPunct="1">
              <a:lnSpc>
                <a:spcPct val="90000"/>
              </a:lnSpc>
              <a:buClr>
                <a:schemeClr val="tx1"/>
              </a:buClr>
              <a:buFontTx/>
              <a:buNone/>
              <a:defRPr/>
            </a:pPr>
            <a:r>
              <a:rPr lang="pl-PL" altLang="pl-PL" sz="2000" b="1" dirty="0">
                <a:solidFill>
                  <a:srgbClr val="002060"/>
                </a:solidFill>
              </a:rPr>
              <a:t>Wzmacnianie zasobów podmiotowych i środowiskowych </a:t>
            </a:r>
            <a:r>
              <a:rPr lang="pl-PL" altLang="pl-PL" sz="2000" dirty="0"/>
              <a:t>(zagrożenie wypaleniem jest odległe i niezbyt nasilone):</a:t>
            </a:r>
          </a:p>
          <a:p>
            <a:pPr eaLnBrk="1" hangingPunct="1">
              <a:lnSpc>
                <a:spcPct val="90000"/>
              </a:lnSpc>
              <a:buClr>
                <a:schemeClr val="tx1"/>
              </a:buClr>
              <a:buFontTx/>
              <a:buChar char="•"/>
              <a:defRPr/>
            </a:pPr>
            <a:r>
              <a:rPr lang="pl-PL" altLang="pl-PL" sz="2000" dirty="0"/>
              <a:t>Kształcenie i przygotowanie do zawodu</a:t>
            </a:r>
          </a:p>
          <a:p>
            <a:pPr eaLnBrk="1" hangingPunct="1">
              <a:lnSpc>
                <a:spcPct val="90000"/>
              </a:lnSpc>
              <a:buClr>
                <a:schemeClr val="tx1"/>
              </a:buClr>
              <a:buFontTx/>
              <a:buChar char="•"/>
              <a:defRPr/>
            </a:pPr>
            <a:r>
              <a:rPr lang="pl-PL" altLang="pl-PL" sz="2000" dirty="0"/>
              <a:t>Kształcenie kompetencji społecznych, interpersonalnych</a:t>
            </a:r>
          </a:p>
          <a:p>
            <a:pPr eaLnBrk="1" hangingPunct="1">
              <a:lnSpc>
                <a:spcPct val="90000"/>
              </a:lnSpc>
              <a:buClr>
                <a:schemeClr val="tx1"/>
              </a:buClr>
              <a:buFontTx/>
              <a:buChar char="•"/>
              <a:defRPr/>
            </a:pPr>
            <a:r>
              <a:rPr lang="pl-PL" altLang="pl-PL" sz="2000" dirty="0"/>
              <a:t>Treningi antystresowe, radzenia sobie ze stresem</a:t>
            </a:r>
          </a:p>
          <a:p>
            <a:pPr eaLnBrk="1" hangingPunct="1">
              <a:lnSpc>
                <a:spcPct val="90000"/>
              </a:lnSpc>
              <a:buClr>
                <a:schemeClr val="tx1"/>
              </a:buClr>
              <a:buFontTx/>
              <a:buChar char="•"/>
              <a:defRPr/>
            </a:pPr>
            <a:r>
              <a:rPr lang="pl-PL" altLang="pl-PL" sz="2000" dirty="0"/>
              <a:t>Wykształcenie realistycznych przekonań zawodowych</a:t>
            </a:r>
          </a:p>
          <a:p>
            <a:pPr eaLnBrk="1" hangingPunct="1">
              <a:lnSpc>
                <a:spcPct val="90000"/>
              </a:lnSpc>
              <a:buClr>
                <a:schemeClr val="tx1"/>
              </a:buClr>
              <a:buFontTx/>
              <a:buChar char="•"/>
              <a:defRPr/>
            </a:pPr>
            <a:r>
              <a:rPr lang="pl-PL" altLang="pl-PL" sz="2000" dirty="0"/>
              <a:t>Rozwój zainteresowań pozazawodowych</a:t>
            </a:r>
          </a:p>
          <a:p>
            <a:pPr eaLnBrk="1" hangingPunct="1">
              <a:lnSpc>
                <a:spcPct val="90000"/>
              </a:lnSpc>
              <a:buClr>
                <a:schemeClr val="tx1"/>
              </a:buClr>
              <a:buFontTx/>
              <a:buChar char="•"/>
              <a:defRPr/>
            </a:pPr>
            <a:r>
              <a:rPr lang="pl-PL" altLang="pl-PL" sz="2000" dirty="0"/>
              <a:t>Realistyczne cele, motywacja, podkreślanie pozytywnych stron wybranego zawodu, samorozwój, asertywność</a:t>
            </a:r>
          </a:p>
          <a:p>
            <a:pPr eaLnBrk="1" hangingPunct="1">
              <a:lnSpc>
                <a:spcPct val="90000"/>
              </a:lnSpc>
              <a:buClr>
                <a:schemeClr val="tx1"/>
              </a:buClr>
              <a:buFontTx/>
              <a:buChar char="•"/>
              <a:defRPr/>
            </a:pPr>
            <a:endParaRPr lang="pl-PL" altLang="pl-PL" sz="2000" dirty="0"/>
          </a:p>
          <a:p>
            <a:pPr eaLnBrk="1" hangingPunct="1">
              <a:lnSpc>
                <a:spcPct val="90000"/>
              </a:lnSpc>
              <a:defRPr/>
            </a:pPr>
            <a:endParaRPr lang="pl-PL" altLang="pl-PL" sz="2000" dirty="0"/>
          </a:p>
        </p:txBody>
      </p:sp>
    </p:spTree>
    <p:extLst>
      <p:ext uri="{BB962C8B-B14F-4D97-AF65-F5344CB8AC3E}">
        <p14:creationId xmlns:p14="http://schemas.microsoft.com/office/powerpoint/2010/main" val="18209549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73100" y="914400"/>
            <a:ext cx="10515600" cy="1325563"/>
          </a:xfrm>
        </p:spPr>
        <p:txBody>
          <a:bodyPr>
            <a:normAutofit/>
          </a:bodyPr>
          <a:lstStyle/>
          <a:p>
            <a:pPr eaLnBrk="1" hangingPunct="1">
              <a:defRPr/>
            </a:pPr>
            <a:r>
              <a:rPr lang="pl-PL" altLang="pl-PL" sz="2800" b="1" dirty="0"/>
              <a:t>W przypadku zdiagnozowanego wypalenia</a:t>
            </a:r>
          </a:p>
        </p:txBody>
      </p:sp>
      <p:sp>
        <p:nvSpPr>
          <p:cNvPr id="92163" name="Rectangle 3"/>
          <p:cNvSpPr>
            <a:spLocks noGrp="1" noChangeArrowheads="1"/>
          </p:cNvSpPr>
          <p:nvPr>
            <p:ph idx="1"/>
          </p:nvPr>
        </p:nvSpPr>
        <p:spPr>
          <a:xfrm>
            <a:off x="419100" y="2768600"/>
            <a:ext cx="11404600" cy="3810000"/>
          </a:xfrm>
        </p:spPr>
        <p:txBody>
          <a:bodyPr>
            <a:noAutofit/>
          </a:bodyPr>
          <a:lstStyle/>
          <a:p>
            <a:pPr eaLnBrk="1" hangingPunct="1">
              <a:lnSpc>
                <a:spcPct val="80000"/>
              </a:lnSpc>
              <a:buFont typeface="Wingdings" panose="05000000000000000000" pitchFamily="2" charset="2"/>
              <a:buNone/>
              <a:defRPr/>
            </a:pPr>
            <a:r>
              <a:rPr lang="pl-PL" altLang="pl-PL" sz="2000" dirty="0"/>
              <a:t>Faza 1. </a:t>
            </a:r>
            <a:r>
              <a:rPr lang="pl-PL" altLang="pl-PL" sz="2000" b="1" dirty="0"/>
              <a:t>Zaopiekować się</a:t>
            </a:r>
            <a:r>
              <a:rPr lang="pl-PL" altLang="pl-PL" sz="2000" dirty="0"/>
              <a:t> </a:t>
            </a:r>
          </a:p>
          <a:p>
            <a:pPr eaLnBrk="1" hangingPunct="1">
              <a:lnSpc>
                <a:spcPct val="80000"/>
              </a:lnSpc>
              <a:buFont typeface="Wingdings" panose="05000000000000000000" pitchFamily="2" charset="2"/>
              <a:buNone/>
              <a:defRPr/>
            </a:pPr>
            <a:r>
              <a:rPr lang="pl-PL" altLang="pl-PL" sz="2000" dirty="0"/>
              <a:t>(urlop, możliwość odpoczynku od pracy, uregulowanie snu, nawyków życiowych, zmniejszenie poczucia zagrożenia, terapia)</a:t>
            </a:r>
          </a:p>
          <a:p>
            <a:pPr eaLnBrk="1" hangingPunct="1">
              <a:lnSpc>
                <a:spcPct val="80000"/>
              </a:lnSpc>
              <a:buFont typeface="Wingdings" panose="05000000000000000000" pitchFamily="2" charset="2"/>
              <a:buNone/>
              <a:defRPr/>
            </a:pPr>
            <a:endParaRPr lang="pl-PL" altLang="pl-PL" sz="2000" dirty="0"/>
          </a:p>
          <a:p>
            <a:pPr eaLnBrk="1" hangingPunct="1">
              <a:lnSpc>
                <a:spcPct val="80000"/>
              </a:lnSpc>
              <a:buFont typeface="Wingdings" panose="05000000000000000000" pitchFamily="2" charset="2"/>
              <a:buNone/>
              <a:defRPr/>
            </a:pPr>
            <a:r>
              <a:rPr lang="pl-PL" altLang="pl-PL" sz="2000" dirty="0"/>
              <a:t>Faza 2. </a:t>
            </a:r>
            <a:r>
              <a:rPr lang="pl-PL" altLang="pl-PL" sz="2000" b="1" dirty="0"/>
              <a:t>Odtworzyć zasoby</a:t>
            </a:r>
            <a:r>
              <a:rPr lang="pl-PL" altLang="pl-PL" sz="2000" dirty="0"/>
              <a:t> </a:t>
            </a:r>
          </a:p>
          <a:p>
            <a:pPr eaLnBrk="1" hangingPunct="1">
              <a:lnSpc>
                <a:spcPct val="80000"/>
              </a:lnSpc>
              <a:buFont typeface="Wingdings" panose="05000000000000000000" pitchFamily="2" charset="2"/>
              <a:buNone/>
              <a:defRPr/>
            </a:pPr>
            <a:r>
              <a:rPr lang="pl-PL" altLang="pl-PL" sz="2000" dirty="0"/>
              <a:t>(przywrócenie równowagi psychicznej i fizycznej, ćwiczenia relaksacyjne, konsultacje z lekarzami)</a:t>
            </a:r>
          </a:p>
          <a:p>
            <a:pPr eaLnBrk="1" hangingPunct="1">
              <a:lnSpc>
                <a:spcPct val="80000"/>
              </a:lnSpc>
              <a:buFont typeface="Wingdings" panose="05000000000000000000" pitchFamily="2" charset="2"/>
              <a:buNone/>
              <a:defRPr/>
            </a:pPr>
            <a:endParaRPr lang="pl-PL" altLang="pl-PL" sz="2000" dirty="0"/>
          </a:p>
          <a:p>
            <a:pPr eaLnBrk="1" hangingPunct="1">
              <a:lnSpc>
                <a:spcPct val="80000"/>
              </a:lnSpc>
              <a:buFont typeface="Wingdings" panose="05000000000000000000" pitchFamily="2" charset="2"/>
              <a:buNone/>
              <a:defRPr/>
            </a:pPr>
            <a:r>
              <a:rPr lang="pl-PL" altLang="pl-PL" sz="2000" dirty="0"/>
              <a:t>Faza 3. </a:t>
            </a:r>
            <a:r>
              <a:rPr lang="pl-PL" altLang="pl-PL" sz="2000" b="1" dirty="0"/>
              <a:t>Będzie lepiej</a:t>
            </a:r>
            <a:r>
              <a:rPr lang="pl-PL" altLang="pl-PL" sz="2000" dirty="0"/>
              <a:t> </a:t>
            </a:r>
          </a:p>
          <a:p>
            <a:pPr eaLnBrk="1" hangingPunct="1">
              <a:lnSpc>
                <a:spcPct val="80000"/>
              </a:lnSpc>
              <a:buFont typeface="Wingdings" panose="05000000000000000000" pitchFamily="2" charset="2"/>
              <a:buNone/>
              <a:defRPr/>
            </a:pPr>
            <a:r>
              <a:rPr lang="pl-PL" altLang="pl-PL" sz="2000" dirty="0"/>
              <a:t>( przyjrzenie się możliwościom powrotu do  życia w rodzinie i w pracy; umiejętności radzenia sobie ze stresem i refleksja jak zmienić rzeczywistość,  aby zapobiec wypaleniu ponownie)    </a:t>
            </a:r>
          </a:p>
          <a:p>
            <a:pPr eaLnBrk="1" hangingPunct="1">
              <a:lnSpc>
                <a:spcPct val="80000"/>
              </a:lnSpc>
              <a:buFont typeface="Wingdings" panose="05000000000000000000" pitchFamily="2" charset="2"/>
              <a:buNone/>
              <a:defRPr/>
            </a:pPr>
            <a:endParaRPr lang="pl-PL" altLang="pl-PL" sz="2000" dirty="0"/>
          </a:p>
          <a:p>
            <a:pPr eaLnBrk="1" hangingPunct="1">
              <a:lnSpc>
                <a:spcPct val="80000"/>
              </a:lnSpc>
              <a:buFont typeface="Wingdings" panose="05000000000000000000" pitchFamily="2" charset="2"/>
              <a:buNone/>
              <a:defRPr/>
            </a:pPr>
            <a:endParaRPr lang="pl-PL" altLang="pl-PL" sz="2000" dirty="0"/>
          </a:p>
          <a:p>
            <a:pPr algn="r" eaLnBrk="1" hangingPunct="1">
              <a:lnSpc>
                <a:spcPct val="80000"/>
              </a:lnSpc>
              <a:buFont typeface="Wingdings" panose="05000000000000000000" pitchFamily="2" charset="2"/>
              <a:buNone/>
              <a:defRPr/>
            </a:pPr>
            <a:r>
              <a:rPr lang="pl-PL" altLang="pl-PL" sz="2000" dirty="0"/>
              <a:t> </a:t>
            </a:r>
          </a:p>
        </p:txBody>
      </p:sp>
      <p:sp>
        <p:nvSpPr>
          <p:cNvPr id="4" name="Rectangle 3"/>
          <p:cNvSpPr txBox="1">
            <a:spLocks noChangeArrowheads="1"/>
          </p:cNvSpPr>
          <p:nvPr/>
        </p:nvSpPr>
        <p:spPr>
          <a:xfrm>
            <a:off x="6477000" y="309563"/>
            <a:ext cx="6096000" cy="2798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defRPr/>
            </a:pPr>
            <a:r>
              <a:rPr lang="pl-PL" altLang="pl-PL" sz="2000" dirty="0">
                <a:solidFill>
                  <a:srgbClr val="002060"/>
                </a:solidFill>
              </a:rPr>
              <a:t>„Sztuka pozostawania </a:t>
            </a:r>
          </a:p>
          <a:p>
            <a:pPr algn="ctr">
              <a:buFont typeface="Wingdings" panose="05000000000000000000" pitchFamily="2" charset="2"/>
              <a:buNone/>
              <a:defRPr/>
            </a:pPr>
            <a:r>
              <a:rPr lang="pl-PL" altLang="pl-PL" sz="2000" dirty="0">
                <a:solidFill>
                  <a:srgbClr val="002060"/>
                </a:solidFill>
              </a:rPr>
              <a:t>w dobrym zdrowiu polega na tym,</a:t>
            </a:r>
          </a:p>
          <a:p>
            <a:pPr algn="ctr">
              <a:buFont typeface="Wingdings" panose="05000000000000000000" pitchFamily="2" charset="2"/>
              <a:buNone/>
              <a:defRPr/>
            </a:pPr>
            <a:r>
              <a:rPr lang="pl-PL" altLang="pl-PL" sz="2000" dirty="0">
                <a:solidFill>
                  <a:srgbClr val="002060"/>
                </a:solidFill>
              </a:rPr>
              <a:t>by umieć dostrzec, </a:t>
            </a:r>
          </a:p>
          <a:p>
            <a:pPr algn="ctr">
              <a:buFont typeface="Wingdings" panose="05000000000000000000" pitchFamily="2" charset="2"/>
              <a:buNone/>
              <a:defRPr/>
            </a:pPr>
            <a:r>
              <a:rPr lang="pl-PL" altLang="pl-PL" sz="2000" dirty="0">
                <a:solidFill>
                  <a:srgbClr val="002060"/>
                </a:solidFill>
              </a:rPr>
              <a:t>że szklanka jest w połowie pełna, </a:t>
            </a:r>
          </a:p>
          <a:p>
            <a:pPr algn="ctr">
              <a:buFont typeface="Wingdings" panose="05000000000000000000" pitchFamily="2" charset="2"/>
              <a:buNone/>
              <a:defRPr/>
            </a:pPr>
            <a:r>
              <a:rPr lang="pl-PL" altLang="pl-PL" sz="2000" dirty="0">
                <a:solidFill>
                  <a:srgbClr val="002060"/>
                </a:solidFill>
              </a:rPr>
              <a:t>a nie w połowie pusta”</a:t>
            </a:r>
          </a:p>
        </p:txBody>
      </p:sp>
    </p:spTree>
    <p:extLst>
      <p:ext uri="{BB962C8B-B14F-4D97-AF65-F5344CB8AC3E}">
        <p14:creationId xmlns:p14="http://schemas.microsoft.com/office/powerpoint/2010/main" val="28611983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46100" y="354013"/>
            <a:ext cx="8229600" cy="774700"/>
          </a:xfrm>
        </p:spPr>
        <p:txBody>
          <a:bodyPr/>
          <a:lstStyle/>
          <a:p>
            <a:pPr eaLnBrk="1" hangingPunct="1">
              <a:defRPr/>
            </a:pPr>
            <a:r>
              <a:rPr lang="pl-PL" altLang="pl-PL" sz="2800" b="1" dirty="0"/>
              <a:t>Jak mogę siebie zrozumieć i sobie pomóc?</a:t>
            </a:r>
          </a:p>
        </p:txBody>
      </p:sp>
      <p:sp>
        <p:nvSpPr>
          <p:cNvPr id="74755" name="Rectangle 3"/>
          <p:cNvSpPr>
            <a:spLocks noGrp="1" noChangeArrowheads="1"/>
          </p:cNvSpPr>
          <p:nvPr>
            <p:ph idx="1"/>
          </p:nvPr>
        </p:nvSpPr>
        <p:spPr>
          <a:xfrm>
            <a:off x="546100" y="1457325"/>
            <a:ext cx="11099800" cy="5400675"/>
          </a:xfrm>
        </p:spPr>
        <p:txBody>
          <a:bodyPr>
            <a:normAutofit/>
          </a:bodyPr>
          <a:lstStyle/>
          <a:p>
            <a:pPr eaLnBrk="1" hangingPunct="1">
              <a:lnSpc>
                <a:spcPct val="80000"/>
              </a:lnSpc>
              <a:buClr>
                <a:schemeClr val="tx1"/>
              </a:buClr>
              <a:buFontTx/>
              <a:buChar char="•"/>
              <a:defRPr/>
            </a:pPr>
            <a:r>
              <a:rPr lang="pl-PL" altLang="pl-PL" sz="2000" dirty="0"/>
              <a:t>Lub siebie tak, jak chciałbyś, żeby inni Ciebie lubili</a:t>
            </a:r>
          </a:p>
          <a:p>
            <a:pPr eaLnBrk="1" hangingPunct="1">
              <a:lnSpc>
                <a:spcPct val="80000"/>
              </a:lnSpc>
              <a:buClr>
                <a:schemeClr val="tx1"/>
              </a:buClr>
              <a:buFontTx/>
              <a:buChar char="•"/>
              <a:defRPr/>
            </a:pPr>
            <a:r>
              <a:rPr lang="pl-PL" altLang="pl-PL" sz="2000" dirty="0"/>
              <a:t>Mów o swoich potrzebach i oczekiwaniach</a:t>
            </a:r>
          </a:p>
          <a:p>
            <a:pPr eaLnBrk="1" hangingPunct="1">
              <a:lnSpc>
                <a:spcPct val="80000"/>
              </a:lnSpc>
              <a:buClr>
                <a:schemeClr val="tx1"/>
              </a:buClr>
              <a:buFontTx/>
              <a:buChar char="•"/>
              <a:defRPr/>
            </a:pPr>
            <a:r>
              <a:rPr lang="pl-PL" altLang="pl-PL" sz="2000" dirty="0"/>
              <a:t>Nie bój się powiedzieć „Nie”, jeżeli czujesz, że mówiąc „Tak”, postawiłbyś siebie i innych w fałszywej sytuacji</a:t>
            </a:r>
          </a:p>
          <a:p>
            <a:pPr eaLnBrk="1" hangingPunct="1">
              <a:lnSpc>
                <a:spcPct val="80000"/>
              </a:lnSpc>
              <a:buClr>
                <a:schemeClr val="tx1"/>
              </a:buClr>
              <a:buFontTx/>
              <a:buChar char="•"/>
              <a:defRPr/>
            </a:pPr>
            <a:r>
              <a:rPr lang="pl-PL" altLang="pl-PL" sz="2000" dirty="0"/>
              <a:t>Pamiętaj, że jeśli o coś prosisz, możesz usłyszeć: „Nie” - to nie jest przeciwko Tobie</a:t>
            </a:r>
          </a:p>
          <a:p>
            <a:pPr eaLnBrk="1" hangingPunct="1">
              <a:lnSpc>
                <a:spcPct val="80000"/>
              </a:lnSpc>
              <a:buClr>
                <a:schemeClr val="tx1"/>
              </a:buClr>
              <a:buFontTx/>
              <a:buChar char="•"/>
              <a:defRPr/>
            </a:pPr>
            <a:r>
              <a:rPr lang="pl-PL" altLang="pl-PL" sz="2000" dirty="0"/>
              <a:t>Jeżeli ty czegoś chcesz, nie mów innym, że też powinni tego chcieć - oni mogą chcieć czegoś innego</a:t>
            </a:r>
          </a:p>
          <a:p>
            <a:pPr eaLnBrk="1" hangingPunct="1">
              <a:lnSpc>
                <a:spcPct val="80000"/>
              </a:lnSpc>
              <a:buClr>
                <a:schemeClr val="tx1"/>
              </a:buClr>
              <a:buFontTx/>
              <a:buChar char="•"/>
              <a:defRPr/>
            </a:pPr>
            <a:r>
              <a:rPr lang="pl-PL" altLang="pl-PL" sz="2000" dirty="0"/>
              <a:t>Szybko wybaczaj sobie błędy, które popełniasz - one są nieuniknionym składnikiem twojego działania</a:t>
            </a:r>
          </a:p>
          <a:p>
            <a:pPr eaLnBrk="1" hangingPunct="1">
              <a:lnSpc>
                <a:spcPct val="80000"/>
              </a:lnSpc>
              <a:buClr>
                <a:schemeClr val="tx1"/>
              </a:buClr>
              <a:buFontTx/>
              <a:buChar char="•"/>
              <a:defRPr/>
            </a:pPr>
            <a:r>
              <a:rPr lang="pl-PL" altLang="pl-PL" sz="2000" dirty="0"/>
              <a:t>Akceptuj zmiany w Twoim życiu, także zmiany na gorsze - dzięki nim masz szansę dalszego rozwoju</a:t>
            </a:r>
          </a:p>
          <a:p>
            <a:pPr eaLnBrk="1" hangingPunct="1">
              <a:lnSpc>
                <a:spcPct val="80000"/>
              </a:lnSpc>
              <a:buClr>
                <a:schemeClr val="tx1"/>
              </a:buClr>
              <a:buFontTx/>
              <a:buChar char="•"/>
              <a:defRPr/>
            </a:pPr>
            <a:r>
              <a:rPr lang="pl-PL" altLang="pl-PL" sz="2000" dirty="0"/>
              <a:t>Nie bój się ludzi, których postrzegasz jako zupełnie innych od siebie - pomyśl, że poznanie ich może być ciekawe, może być przygodą, która was wzajemnie wzbogaci</a:t>
            </a:r>
          </a:p>
          <a:p>
            <a:pPr eaLnBrk="1" hangingPunct="1">
              <a:lnSpc>
                <a:spcPct val="80000"/>
              </a:lnSpc>
              <a:buClr>
                <a:schemeClr val="tx1"/>
              </a:buClr>
              <a:buFontTx/>
              <a:buChar char="•"/>
              <a:defRPr/>
            </a:pPr>
            <a:r>
              <a:rPr lang="pl-PL" altLang="pl-PL" sz="2000" dirty="0"/>
              <a:t>Miej świadomość, że nie jesteś stale odpowiedzialny za wszystkich i wszystko, co się wokół dzieje - jesteś odpowiedzialny za siebie. Taka odpowiedzialność to duża sprawa, a przemyślenie powyższych zasad pozwoli nie bać się jej, nie obarczać nią innych, trzymać ją we własnych rękach i nie czuć się przeciążonym</a:t>
            </a:r>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None/>
              <a:defRPr/>
            </a:pPr>
            <a:endParaRPr lang="pl-PL" altLang="pl-PL" sz="2000" dirty="0"/>
          </a:p>
          <a:p>
            <a:pPr algn="r" eaLnBrk="1" hangingPunct="1">
              <a:lnSpc>
                <a:spcPct val="80000"/>
              </a:lnSpc>
              <a:buClr>
                <a:schemeClr val="tx1"/>
              </a:buClr>
              <a:buFontTx/>
              <a:buNone/>
              <a:defRPr/>
            </a:pPr>
            <a:endParaRPr lang="pl-PL" altLang="pl-PL" sz="2000" dirty="0"/>
          </a:p>
        </p:txBody>
      </p:sp>
    </p:spTree>
    <p:extLst>
      <p:ext uri="{BB962C8B-B14F-4D97-AF65-F5344CB8AC3E}">
        <p14:creationId xmlns:p14="http://schemas.microsoft.com/office/powerpoint/2010/main" val="7173411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17500" y="365125"/>
            <a:ext cx="11684000" cy="1325563"/>
          </a:xfrm>
        </p:spPr>
        <p:txBody>
          <a:bodyPr>
            <a:noAutofit/>
          </a:bodyPr>
          <a:lstStyle/>
          <a:p>
            <a:pPr eaLnBrk="1" hangingPunct="1">
              <a:defRPr/>
            </a:pPr>
            <a:r>
              <a:rPr lang="pl-PL" altLang="pl-PL" sz="2800" b="1" dirty="0"/>
              <a:t>Spróbuj zastanowić się i wykonać kilka zaproponowanych ćwiczeń. </a:t>
            </a:r>
            <a:br>
              <a:rPr lang="pl-PL" altLang="pl-PL" sz="2800" b="1" dirty="0"/>
            </a:br>
            <a:r>
              <a:rPr lang="pl-PL" altLang="pl-PL" sz="2800" b="1" dirty="0"/>
              <a:t>Może staną się one punktem wyjścia do zmiany przekonań o sobie i Twojej pracy.</a:t>
            </a:r>
            <a:br>
              <a:rPr lang="pl-PL" altLang="pl-PL" sz="2800" dirty="0"/>
            </a:br>
            <a:endParaRPr lang="pl-PL" altLang="pl-PL" sz="2800" dirty="0"/>
          </a:p>
        </p:txBody>
      </p:sp>
      <p:sp>
        <p:nvSpPr>
          <p:cNvPr id="104451" name="Rectangle 3"/>
          <p:cNvSpPr>
            <a:spLocks noGrp="1" noChangeArrowheads="1"/>
          </p:cNvSpPr>
          <p:nvPr>
            <p:ph idx="1"/>
          </p:nvPr>
        </p:nvSpPr>
        <p:spPr>
          <a:xfrm>
            <a:off x="317500" y="1690688"/>
            <a:ext cx="11582400" cy="4938711"/>
          </a:xfrm>
        </p:spPr>
        <p:txBody>
          <a:bodyPr>
            <a:normAutofit/>
          </a:bodyPr>
          <a:lstStyle/>
          <a:p>
            <a:pPr eaLnBrk="1" hangingPunct="1">
              <a:lnSpc>
                <a:spcPct val="80000"/>
              </a:lnSpc>
              <a:buClr>
                <a:schemeClr val="tx1"/>
              </a:buClr>
              <a:buFont typeface="Wingdings" panose="05000000000000000000" pitchFamily="2" charset="2"/>
              <a:buChar char="§"/>
              <a:defRPr/>
            </a:pPr>
            <a:r>
              <a:rPr lang="pl-PL" altLang="pl-PL" sz="2000" dirty="0"/>
              <a:t>Zastanów się nad celami, jakie wyznaczyłeś sobie na początku swojej pracy. Jak mają się one do celów obecnie przez Ciebie realizowanych? Czego dotyczą te zmiany i jak się do nich odnosisz?</a:t>
            </a:r>
          </a:p>
          <a:p>
            <a:pPr eaLnBrk="1" hangingPunct="1">
              <a:lnSpc>
                <a:spcPct val="80000"/>
              </a:lnSpc>
              <a:buClr>
                <a:schemeClr val="tx1"/>
              </a:buClr>
              <a:buFont typeface="Wingdings" panose="05000000000000000000" pitchFamily="2" charset="2"/>
              <a:buNone/>
              <a:defRPr/>
            </a:pPr>
            <a:r>
              <a:rPr lang="pl-PL" altLang="pl-PL" sz="2000" dirty="0"/>
              <a:t> </a:t>
            </a:r>
          </a:p>
          <a:p>
            <a:pPr eaLnBrk="1" hangingPunct="1">
              <a:lnSpc>
                <a:spcPct val="80000"/>
              </a:lnSpc>
              <a:buClr>
                <a:schemeClr val="tx1"/>
              </a:buClr>
              <a:buFont typeface="Wingdings" panose="05000000000000000000" pitchFamily="2" charset="2"/>
              <a:buChar char="§"/>
              <a:defRPr/>
            </a:pPr>
            <a:r>
              <a:rPr lang="pl-PL" altLang="pl-PL" sz="2000" dirty="0"/>
              <a:t>Sporządź listę cech Twojego środowiska pracy, które mogą przyczynić się do procesu wypalenia. Przypatrz się im i zastanów w jaki sposób możesz sobie z nimi poradzić, wpłynąć na nie, zmienić. Postaraj się doszukać źródła takich cech.</a:t>
            </a:r>
          </a:p>
          <a:p>
            <a:pPr eaLnBrk="1" hangingPunct="1">
              <a:lnSpc>
                <a:spcPct val="80000"/>
              </a:lnSpc>
              <a:buClr>
                <a:schemeClr val="tx1"/>
              </a:buClr>
              <a:buFont typeface="Wingdings" panose="05000000000000000000" pitchFamily="2" charset="2"/>
              <a:buNone/>
              <a:defRPr/>
            </a:pPr>
            <a:endParaRPr lang="pl-PL" altLang="pl-PL" sz="2000" dirty="0"/>
          </a:p>
          <a:p>
            <a:pPr eaLnBrk="1" hangingPunct="1">
              <a:lnSpc>
                <a:spcPct val="80000"/>
              </a:lnSpc>
              <a:buClr>
                <a:schemeClr val="tx1"/>
              </a:buClr>
              <a:buFont typeface="Wingdings" panose="05000000000000000000" pitchFamily="2" charset="2"/>
              <a:buChar char="§"/>
              <a:defRPr/>
            </a:pPr>
            <a:r>
              <a:rPr lang="pl-PL" altLang="pl-PL" sz="2000" dirty="0"/>
              <a:t>Pomyśl jakie cechy dziecka, z którym aktualnie pracujesz sprawiają, że masz ochotę angażować się w ten kontakt, a jakie utrudniają. Co Cię denerwuje, irytuje, złości. Co Cię cieszy, bawi, motywuje. W ten sam sposób przyjrzyj się kontaktom z rodzicami, z koleżanką/kolegą z pracy.</a:t>
            </a:r>
          </a:p>
          <a:p>
            <a:pPr eaLnBrk="1" hangingPunct="1">
              <a:lnSpc>
                <a:spcPct val="80000"/>
              </a:lnSpc>
              <a:buClr>
                <a:schemeClr val="tx1"/>
              </a:buClr>
              <a:buFont typeface="Wingdings" panose="05000000000000000000" pitchFamily="2" charset="2"/>
              <a:buNone/>
              <a:defRPr/>
            </a:pPr>
            <a:endParaRPr lang="pl-PL" altLang="pl-PL" sz="2000" dirty="0"/>
          </a:p>
          <a:p>
            <a:pPr eaLnBrk="1" hangingPunct="1">
              <a:lnSpc>
                <a:spcPct val="80000"/>
              </a:lnSpc>
              <a:buClr>
                <a:schemeClr val="tx1"/>
              </a:buClr>
              <a:buFont typeface="Wingdings" panose="05000000000000000000" pitchFamily="2" charset="2"/>
              <a:buChar char="§"/>
              <a:defRPr/>
            </a:pPr>
            <a:r>
              <a:rPr lang="pl-PL" altLang="pl-PL" sz="2000" dirty="0"/>
              <a:t>Zastanów się nad tym, co sprawia, że potrafisz zregenerować siły. Jakie czynności, miejsca, ludzie pomagają Ci w tym? Przyjrzyj się swojemu czasowi, jaki przeznaczasz na odpoczynek. Zastanów się czy jest wystarczająco długi i efektywny. Postaraj się zadbać o swój relaks. </a:t>
            </a:r>
          </a:p>
          <a:p>
            <a:pPr eaLnBrk="1" hangingPunct="1">
              <a:lnSpc>
                <a:spcPct val="80000"/>
              </a:lnSpc>
              <a:defRPr/>
            </a:pPr>
            <a:endParaRPr lang="pl-PL" altLang="pl-PL" sz="2000" dirty="0"/>
          </a:p>
        </p:txBody>
      </p:sp>
    </p:spTree>
    <p:extLst>
      <p:ext uri="{BB962C8B-B14F-4D97-AF65-F5344CB8AC3E}">
        <p14:creationId xmlns:p14="http://schemas.microsoft.com/office/powerpoint/2010/main" val="18058190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1000" y="288925"/>
            <a:ext cx="10515600" cy="1325563"/>
          </a:xfrm>
        </p:spPr>
        <p:txBody>
          <a:bodyPr>
            <a:normAutofit/>
          </a:bodyPr>
          <a:lstStyle/>
          <a:p>
            <a:r>
              <a:rPr lang="pl-PL" sz="2800" b="1" dirty="0"/>
              <a:t>Jak możemy zapobiegać wypaleniu zawodowemu i stresowi?  </a:t>
            </a:r>
            <a:br>
              <a:rPr lang="pl-PL" sz="2800" b="1" dirty="0"/>
            </a:br>
            <a:endParaRPr lang="pl-PL" sz="2800" b="1" dirty="0"/>
          </a:p>
        </p:txBody>
      </p:sp>
      <p:sp>
        <p:nvSpPr>
          <p:cNvPr id="3" name="Symbol zastępczy zawartości 2"/>
          <p:cNvSpPr>
            <a:spLocks noGrp="1"/>
          </p:cNvSpPr>
          <p:nvPr>
            <p:ph idx="1"/>
          </p:nvPr>
        </p:nvSpPr>
        <p:spPr>
          <a:xfrm>
            <a:off x="711200" y="1254124"/>
            <a:ext cx="10810240" cy="5256403"/>
          </a:xfrm>
        </p:spPr>
        <p:txBody>
          <a:bodyPr>
            <a:normAutofit fontScale="92500" lnSpcReduction="20000"/>
          </a:bodyPr>
          <a:lstStyle/>
          <a:p>
            <a:pPr marL="457200" indent="-457200">
              <a:buFont typeface="+mj-lt"/>
              <a:buAutoNum type="arabicPeriod"/>
            </a:pPr>
            <a:r>
              <a:rPr lang="pl-PL" sz="2000" dirty="0"/>
              <a:t>Dieta</a:t>
            </a:r>
          </a:p>
          <a:p>
            <a:pPr marL="457200" indent="-457200">
              <a:buFont typeface="+mj-lt"/>
              <a:buAutoNum type="arabicPeriod"/>
            </a:pPr>
            <a:r>
              <a:rPr lang="pl-PL" sz="2000" dirty="0"/>
              <a:t>Planuj</a:t>
            </a:r>
          </a:p>
          <a:p>
            <a:pPr marL="457200" indent="-457200">
              <a:buFont typeface="+mj-lt"/>
              <a:buAutoNum type="arabicPeriod"/>
            </a:pPr>
            <a:r>
              <a:rPr lang="pl-PL" sz="2000" dirty="0"/>
              <a:t>Odpoczywaj</a:t>
            </a:r>
          </a:p>
          <a:p>
            <a:pPr marL="457200" indent="-457200">
              <a:buFont typeface="+mj-lt"/>
              <a:buAutoNum type="arabicPeriod"/>
            </a:pPr>
            <a:r>
              <a:rPr lang="pl-PL" sz="2000" dirty="0"/>
              <a:t>Angażuj się ale nie zanadto</a:t>
            </a:r>
          </a:p>
          <a:p>
            <a:pPr marL="457200" indent="-457200">
              <a:buFont typeface="+mj-lt"/>
              <a:buAutoNum type="arabicPeriod"/>
            </a:pPr>
            <a:r>
              <a:rPr lang="pl-PL" sz="2000" dirty="0"/>
              <a:t>Stosuj nagrody</a:t>
            </a:r>
          </a:p>
          <a:p>
            <a:pPr marL="457200" indent="-457200">
              <a:buFont typeface="+mj-lt"/>
              <a:buAutoNum type="arabicPeriod"/>
            </a:pPr>
            <a:r>
              <a:rPr lang="pl-PL" sz="2000" dirty="0"/>
              <a:t>Co zyskuje czyli autosugestia</a:t>
            </a:r>
          </a:p>
          <a:p>
            <a:pPr marL="457200" indent="-457200">
              <a:buFont typeface="+mj-lt"/>
              <a:buAutoNum type="arabicPeriod"/>
            </a:pPr>
            <a:r>
              <a:rPr lang="pl-PL" sz="2000" dirty="0"/>
              <a:t>Relaksuj się</a:t>
            </a:r>
          </a:p>
          <a:p>
            <a:pPr marL="457200" indent="-457200">
              <a:buFont typeface="+mj-lt"/>
              <a:buAutoNum type="arabicPeriod"/>
            </a:pPr>
            <a:r>
              <a:rPr lang="pl-PL" sz="2000" dirty="0"/>
              <a:t>Dekompresja</a:t>
            </a:r>
          </a:p>
          <a:p>
            <a:pPr marL="457200" indent="-457200">
              <a:buFont typeface="+mj-lt"/>
              <a:buAutoNum type="arabicPeriod"/>
            </a:pPr>
            <a:r>
              <a:rPr lang="pl-PL" sz="2000" dirty="0"/>
              <a:t>Szukaj wsparcia</a:t>
            </a:r>
          </a:p>
          <a:p>
            <a:pPr marL="457200" indent="-457200">
              <a:buFont typeface="+mj-lt"/>
              <a:buAutoNum type="arabicPeriod"/>
            </a:pPr>
            <a:r>
              <a:rPr lang="pl-PL" sz="2000" dirty="0"/>
              <a:t>Wspieraj zmiany</a:t>
            </a:r>
          </a:p>
          <a:p>
            <a:pPr marL="457200" indent="-457200">
              <a:buFont typeface="+mj-lt"/>
              <a:buAutoNum type="arabicPeriod"/>
            </a:pPr>
            <a:r>
              <a:rPr lang="pl-PL" sz="2000" dirty="0"/>
              <a:t>Weryfikuj swoje cele i priorytety</a:t>
            </a:r>
          </a:p>
          <a:p>
            <a:pPr marL="457200" indent="-457200">
              <a:buFont typeface="+mj-lt"/>
              <a:buAutoNum type="arabicPeriod"/>
            </a:pPr>
            <a:r>
              <a:rPr lang="pl-PL" sz="2000" dirty="0"/>
              <a:t>Myśl pozytywnie</a:t>
            </a:r>
          </a:p>
          <a:p>
            <a:pPr marL="457200" indent="-457200">
              <a:buFont typeface="+mj-lt"/>
              <a:buAutoNum type="arabicPeriod"/>
            </a:pPr>
            <a:r>
              <a:rPr lang="pl-PL" sz="2000" dirty="0"/>
              <a:t>Dbaj o zakres swoich obowiązków</a:t>
            </a:r>
          </a:p>
          <a:p>
            <a:pPr marL="457200" indent="-457200">
              <a:buFont typeface="+mj-lt"/>
              <a:buAutoNum type="arabicPeriod"/>
            </a:pPr>
            <a:r>
              <a:rPr lang="pl-PL" sz="2000" dirty="0"/>
              <a:t>Angażuj się rozsądnie</a:t>
            </a:r>
          </a:p>
          <a:p>
            <a:pPr marL="457200" indent="-457200">
              <a:buFont typeface="+mj-lt"/>
              <a:buAutoNum type="arabicPeriod"/>
            </a:pPr>
            <a:r>
              <a:rPr lang="pl-PL" sz="2000" dirty="0"/>
              <a:t>Żyj w dwóch światach</a:t>
            </a:r>
            <a:endParaRPr lang="pl-PL" dirty="0"/>
          </a:p>
        </p:txBody>
      </p:sp>
    </p:spTree>
    <p:extLst>
      <p:ext uri="{BB962C8B-B14F-4D97-AF65-F5344CB8AC3E}">
        <p14:creationId xmlns:p14="http://schemas.microsoft.com/office/powerpoint/2010/main" val="41839238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5500" y="365125"/>
            <a:ext cx="10515600" cy="854075"/>
          </a:xfrm>
        </p:spPr>
        <p:txBody>
          <a:bodyPr>
            <a:normAutofit/>
          </a:bodyPr>
          <a:lstStyle/>
          <a:p>
            <a:r>
              <a:rPr lang="pl-PL" sz="2800" b="1" dirty="0"/>
              <a:t>Relaksuj się….</a:t>
            </a:r>
          </a:p>
        </p:txBody>
      </p:sp>
      <p:sp>
        <p:nvSpPr>
          <p:cNvPr id="3" name="Symbol zastępczy zawartości 2"/>
          <p:cNvSpPr>
            <a:spLocks noGrp="1"/>
          </p:cNvSpPr>
          <p:nvPr>
            <p:ph idx="1"/>
          </p:nvPr>
        </p:nvSpPr>
        <p:spPr/>
        <p:txBody>
          <a:bodyPr>
            <a:normAutofit/>
          </a:bodyPr>
          <a:lstStyle/>
          <a:p>
            <a:pPr marL="0" indent="0">
              <a:buNone/>
            </a:pPr>
            <a:r>
              <a:rPr lang="pl-PL" sz="1800" dirty="0"/>
              <a:t>• Ćwiczenia oddechowe – ćwiczymy oddech przeponowy, wolny wdech do wewnątrz i bardzo wolny wydech ( nawet do 10 sekund) bez poruszenia klatki piersiowej.  Oddychania takiego najłatwiej nauczyć się w pozycji leżącej.  Ćwiczący kładzie jedną rękę na brzuchu (w dolnej części klatki piersiowej), a drugą - na górnej części klatki piersiowej. Przepona przesuwając się przy wdechu do dołu wywiera nacisk na brzuch, który się uwypukla, przy wydechu przepona wraca do swego położenia poprzedniego, tzn. unosi się, a brzuch opada.  Uwaga! </a:t>
            </a:r>
          </a:p>
          <a:p>
            <a:pPr marL="0" indent="0">
              <a:buNone/>
            </a:pPr>
            <a:r>
              <a:rPr lang="pl-PL" sz="1800" dirty="0"/>
              <a:t>Ćwiczenie nie może być przeprowadzone zbyt długo, gdyż prowadzi do hiperwentylacji, a konsekwencji do omdlenia.  </a:t>
            </a:r>
          </a:p>
          <a:p>
            <a:pPr marL="0" indent="0">
              <a:buNone/>
            </a:pPr>
            <a:r>
              <a:rPr lang="pl-PL" sz="1800" dirty="0"/>
              <a:t>• Trening autogenny Schultza – technika polegająca na wywołaniu poprzez autosugestię doznań podobnych do stanu hipnozy oraz wewnętrznej medytacji. Podczas treningu autogennego ćwiczymy m.in. odczuwanie: ciężaru rąk i nóg, ciepła, regulację pracy serca. </a:t>
            </a:r>
          </a:p>
          <a:p>
            <a:pPr marL="0" indent="0">
              <a:buNone/>
            </a:pPr>
            <a:r>
              <a:rPr lang="pl-PL" sz="1800" dirty="0"/>
              <a:t>• Muzykoterapia – najlepiej wpływa na nas muzyka klasyczna, możemy także skorzystać z profesjonalnych nagrań zawierających odgłosy natury lub takie, gdzie jesteśmy „prowadzeni” przez lektora.    </a:t>
            </a:r>
          </a:p>
        </p:txBody>
      </p:sp>
    </p:spTree>
    <p:extLst>
      <p:ext uri="{BB962C8B-B14F-4D97-AF65-F5344CB8AC3E}">
        <p14:creationId xmlns:p14="http://schemas.microsoft.com/office/powerpoint/2010/main" val="17200243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16000" y="0"/>
            <a:ext cx="10515600" cy="1325563"/>
          </a:xfrm>
        </p:spPr>
        <p:txBody>
          <a:bodyPr/>
          <a:lstStyle/>
          <a:p>
            <a:pPr eaLnBrk="1" hangingPunct="1">
              <a:defRPr/>
            </a:pPr>
            <a:r>
              <a:rPr lang="pl-PL" altLang="pl-PL" sz="2800" b="1" dirty="0"/>
              <a:t>Pozytywne strony mojego zawodu to:</a:t>
            </a:r>
          </a:p>
        </p:txBody>
      </p:sp>
      <p:sp>
        <p:nvSpPr>
          <p:cNvPr id="72707" name="Rectangle 3"/>
          <p:cNvSpPr>
            <a:spLocks noGrp="1" noChangeArrowheads="1"/>
          </p:cNvSpPr>
          <p:nvPr>
            <p:ph idx="1"/>
          </p:nvPr>
        </p:nvSpPr>
        <p:spPr>
          <a:xfrm>
            <a:off x="1016000" y="1095376"/>
            <a:ext cx="10071100" cy="4857750"/>
          </a:xfrm>
        </p:spPr>
        <p:txBody>
          <a:bodyPr>
            <a:noAutofit/>
          </a:bodyPr>
          <a:lstStyle/>
          <a:p>
            <a:pPr eaLnBrk="1" hangingPunct="1">
              <a:buFont typeface="Wingdings" panose="05000000000000000000" pitchFamily="2" charset="2"/>
              <a:buNone/>
              <a:defRPr/>
            </a:pPr>
            <a:r>
              <a:rPr lang="pl-PL" altLang="pl-PL" sz="2000" dirty="0"/>
              <a:t>1.</a:t>
            </a:r>
          </a:p>
          <a:p>
            <a:pPr eaLnBrk="1" hangingPunct="1">
              <a:buFont typeface="Wingdings" panose="05000000000000000000" pitchFamily="2" charset="2"/>
              <a:buNone/>
              <a:defRPr/>
            </a:pPr>
            <a:endParaRPr lang="pl-PL" altLang="pl-PL" sz="2000" dirty="0"/>
          </a:p>
          <a:p>
            <a:pPr eaLnBrk="1" hangingPunct="1">
              <a:buFont typeface="Wingdings" panose="05000000000000000000" pitchFamily="2" charset="2"/>
              <a:buNone/>
              <a:defRPr/>
            </a:pPr>
            <a:r>
              <a:rPr lang="pl-PL" altLang="pl-PL" sz="2000" dirty="0"/>
              <a:t>2.</a:t>
            </a:r>
          </a:p>
          <a:p>
            <a:pPr eaLnBrk="1" hangingPunct="1">
              <a:buFont typeface="Wingdings" panose="05000000000000000000" pitchFamily="2" charset="2"/>
              <a:buNone/>
              <a:defRPr/>
            </a:pPr>
            <a:endParaRPr lang="pl-PL" altLang="pl-PL" sz="2000" dirty="0"/>
          </a:p>
          <a:p>
            <a:pPr eaLnBrk="1" hangingPunct="1">
              <a:buFont typeface="Wingdings" panose="05000000000000000000" pitchFamily="2" charset="2"/>
              <a:buNone/>
              <a:defRPr/>
            </a:pPr>
            <a:r>
              <a:rPr lang="pl-PL" altLang="pl-PL" sz="2000" dirty="0"/>
              <a:t>3.</a:t>
            </a:r>
          </a:p>
          <a:p>
            <a:pPr eaLnBrk="1" hangingPunct="1">
              <a:buFont typeface="Wingdings" panose="05000000000000000000" pitchFamily="2" charset="2"/>
              <a:buNone/>
              <a:defRPr/>
            </a:pPr>
            <a:endParaRPr lang="pl-PL" altLang="pl-PL" sz="2000" dirty="0"/>
          </a:p>
          <a:p>
            <a:pPr eaLnBrk="1" hangingPunct="1">
              <a:buFont typeface="Wingdings" panose="05000000000000000000" pitchFamily="2" charset="2"/>
              <a:buNone/>
              <a:defRPr/>
            </a:pPr>
            <a:r>
              <a:rPr lang="pl-PL" altLang="pl-PL" sz="2000" dirty="0"/>
              <a:t>4.</a:t>
            </a:r>
          </a:p>
          <a:p>
            <a:pPr eaLnBrk="1" hangingPunct="1">
              <a:buFont typeface="Wingdings" panose="05000000000000000000" pitchFamily="2" charset="2"/>
              <a:buNone/>
              <a:defRPr/>
            </a:pPr>
            <a:endParaRPr lang="pl-PL" altLang="pl-PL" sz="2000" dirty="0"/>
          </a:p>
          <a:p>
            <a:pPr eaLnBrk="1" hangingPunct="1">
              <a:buFont typeface="Wingdings" panose="05000000000000000000" pitchFamily="2" charset="2"/>
              <a:buNone/>
              <a:defRPr/>
            </a:pPr>
            <a:r>
              <a:rPr lang="pl-PL" altLang="pl-PL" sz="2000" dirty="0"/>
              <a:t>5.</a:t>
            </a:r>
          </a:p>
          <a:p>
            <a:pPr eaLnBrk="1" hangingPunct="1">
              <a:buFont typeface="Wingdings" panose="05000000000000000000" pitchFamily="2" charset="2"/>
              <a:buNone/>
              <a:defRPr/>
            </a:pPr>
            <a:endParaRPr lang="pl-PL" altLang="pl-PL" sz="2000" dirty="0"/>
          </a:p>
          <a:p>
            <a:pPr eaLnBrk="1" hangingPunct="1">
              <a:buFont typeface="Wingdings" panose="05000000000000000000" pitchFamily="2" charset="2"/>
              <a:buNone/>
              <a:defRPr/>
            </a:pPr>
            <a:r>
              <a:rPr lang="pl-PL" altLang="pl-PL" sz="2000" dirty="0"/>
              <a:t>6. …. </a:t>
            </a:r>
            <a:r>
              <a:rPr lang="pl-PL" altLang="pl-PL" sz="2000" dirty="0" err="1"/>
              <a:t>itd</a:t>
            </a:r>
            <a:endParaRPr lang="pl-PL" altLang="pl-PL" sz="2000" dirty="0"/>
          </a:p>
          <a:p>
            <a:pPr algn="ctr" eaLnBrk="1" hangingPunct="1">
              <a:buFont typeface="Wingdings" panose="05000000000000000000" pitchFamily="2" charset="2"/>
              <a:buNone/>
              <a:defRPr/>
            </a:pPr>
            <a:r>
              <a:rPr lang="pl-PL" altLang="pl-PL" sz="2000" dirty="0"/>
              <a:t>Jak wpłynęło sporządzenie powyższej listy na Twój nastrój? </a:t>
            </a:r>
          </a:p>
          <a:p>
            <a:pPr algn="ctr" eaLnBrk="1" hangingPunct="1">
              <a:buFont typeface="Wingdings" panose="05000000000000000000" pitchFamily="2" charset="2"/>
              <a:buNone/>
              <a:defRPr/>
            </a:pPr>
            <a:r>
              <a:rPr lang="pl-PL" altLang="pl-PL" sz="2000" dirty="0"/>
              <a:t>To proste ćwiczenie możecie powtórzyć zawsze, gdy nawiedzą Ciebie niemiłe myśli. </a:t>
            </a:r>
          </a:p>
          <a:p>
            <a:pPr algn="ctr" eaLnBrk="1" hangingPunct="1">
              <a:buFont typeface="Wingdings" panose="05000000000000000000" pitchFamily="2" charset="2"/>
              <a:buNone/>
              <a:defRPr/>
            </a:pPr>
            <a:r>
              <a:rPr lang="pl-PL" altLang="pl-PL" sz="2000" dirty="0"/>
              <a:t>Z reguły humor się wtedy poprawia </a:t>
            </a:r>
            <a:r>
              <a:rPr lang="pl-PL" altLang="pl-PL" sz="2000" dirty="0">
                <a:sym typeface="Wingdings" panose="05000000000000000000" pitchFamily="2" charset="2"/>
              </a:rPr>
              <a:t></a:t>
            </a:r>
            <a:endParaRPr lang="pl-PL" altLang="pl-PL" sz="2000" dirty="0"/>
          </a:p>
        </p:txBody>
      </p:sp>
    </p:spTree>
    <p:extLst>
      <p:ext uri="{BB962C8B-B14F-4D97-AF65-F5344CB8AC3E}">
        <p14:creationId xmlns:p14="http://schemas.microsoft.com/office/powerpoint/2010/main" val="34347618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3898901" y="1249417"/>
            <a:ext cx="5257800" cy="757130"/>
          </a:xfrm>
          <a:ln/>
        </p:spPr>
        <p:txBody>
          <a:bodyPr vert="horz" wrap="square" lIns="0" tIns="0" rIns="0" bIns="0" rtlCol="0" anchor="ctr">
            <a:spAutoFit/>
          </a:bodyPr>
          <a:lstStyle/>
          <a:p>
            <a:pPr eaLnBrk="0" hangingPunct="0">
              <a:lnSpc>
                <a:spcPct val="12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pl-PL" sz="4000" b="1" dirty="0" err="1"/>
              <a:t>Trening</a:t>
            </a:r>
            <a:r>
              <a:rPr lang="en-GB" altLang="pl-PL" sz="4000" b="1" dirty="0"/>
              <a:t> </a:t>
            </a:r>
            <a:r>
              <a:rPr lang="en-GB" altLang="pl-PL" sz="4000" b="1" dirty="0" err="1"/>
              <a:t>antystresowy</a:t>
            </a:r>
            <a:endParaRPr lang="en-GB" altLang="pl-PL" sz="4000" b="1" dirty="0"/>
          </a:p>
        </p:txBody>
      </p:sp>
      <p:sp>
        <p:nvSpPr>
          <p:cNvPr id="28674" name="Rectangle 2"/>
          <p:cNvSpPr>
            <a:spLocks noGrp="1" noChangeArrowheads="1"/>
          </p:cNvSpPr>
          <p:nvPr>
            <p:ph type="subTitle" idx="4294967295"/>
          </p:nvPr>
        </p:nvSpPr>
        <p:spPr bwMode="auto">
          <a:xfrm>
            <a:off x="3619501" y="4939434"/>
            <a:ext cx="4851399" cy="5300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ctr">
            <a:spAutoFit/>
          </a:bodyPr>
          <a:lstStyle/>
          <a:p>
            <a:pPr marL="0" indent="0" eaLnBrk="0" hangingPunct="0">
              <a:lnSpc>
                <a:spcPct val="123000"/>
              </a:lnSpc>
              <a:spcBef>
                <a:spcPct val="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pl-PL" dirty="0" err="1"/>
              <a:t>Poradnik</a:t>
            </a:r>
            <a:r>
              <a:rPr lang="pl-PL" altLang="pl-PL" dirty="0"/>
              <a:t> </a:t>
            </a:r>
            <a:r>
              <a:rPr lang="en-GB" altLang="pl-PL" dirty="0" err="1"/>
              <a:t>jak</a:t>
            </a:r>
            <a:r>
              <a:rPr lang="en-GB" altLang="pl-PL" dirty="0"/>
              <a:t> </a:t>
            </a:r>
            <a:r>
              <a:rPr lang="en-GB" altLang="pl-PL" dirty="0" err="1"/>
              <a:t>zredukować</a:t>
            </a:r>
            <a:r>
              <a:rPr lang="en-GB" altLang="pl-PL" dirty="0"/>
              <a:t> </a:t>
            </a:r>
            <a:r>
              <a:rPr lang="en-GB" altLang="pl-PL" dirty="0" err="1"/>
              <a:t>stres</a:t>
            </a:r>
            <a:r>
              <a:rPr lang="en-GB" altLang="pl-PL" dirty="0"/>
              <a:t>...</a:t>
            </a:r>
          </a:p>
        </p:txBody>
      </p:sp>
      <p:pic>
        <p:nvPicPr>
          <p:cNvPr id="4" name="Picture 14" descr="http://www.access.de/images/news/burnout-620-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51" y="2555008"/>
            <a:ext cx="590550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71368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wipe(down)">
                                      <p:cBhvr>
                                        <p:cTn id="7" dur="500"/>
                                        <p:tgtEl>
                                          <p:spTgt spid="28673"/>
                                        </p:tgtEl>
                                      </p:cBhvr>
                                    </p:animEffect>
                                  </p:childTnLst>
                                </p:cTn>
                              </p:par>
                            </p:childTnLst>
                          </p:cTn>
                        </p:par>
                        <p:par>
                          <p:cTn id="8" fill="hold" nodeType="afterGroup">
                            <p:stCondLst>
                              <p:cond delay="0"/>
                            </p:stCondLst>
                            <p:childTnLst>
                              <p:par>
                                <p:cTn id="9" presetID="22" presetClass="entr" presetSubtype="4" fill="hold" nodeType="after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wipe(down)">
                                      <p:cBhvr>
                                        <p:cTn id="11"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82600" y="190500"/>
            <a:ext cx="102997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9pPr>
          </a:lstStyle>
          <a:p>
            <a:pPr algn="ctr" eaLnBrk="1" hangingPunct="1">
              <a:lnSpc>
                <a:spcPct val="100000"/>
              </a:lnSpc>
              <a:buClr>
                <a:srgbClr val="FFFFFF"/>
              </a:buClr>
              <a:buFont typeface="Verdana" panose="020B0604030504040204" pitchFamily="34" charset="0"/>
              <a:buNone/>
            </a:pPr>
            <a:r>
              <a:rPr lang="en-GB" altLang="pl-PL" sz="2200" dirty="0">
                <a:solidFill>
                  <a:schemeClr val="tx1"/>
                </a:solidFill>
                <a:latin typeface="Verdana" panose="020B0604030504040204" pitchFamily="34" charset="0"/>
              </a:rPr>
              <a:t> </a:t>
            </a:r>
            <a:r>
              <a:rPr lang="en-GB" altLang="pl-PL" sz="2200" dirty="0">
                <a:solidFill>
                  <a:schemeClr val="tx1"/>
                </a:solidFill>
                <a:latin typeface="Arial" panose="020B0604020202020204" pitchFamily="34" charset="0"/>
              </a:rPr>
              <a:t>	</a:t>
            </a:r>
            <a:r>
              <a:rPr lang="en-GB" altLang="pl-PL" sz="2800" b="1" dirty="0" err="1">
                <a:solidFill>
                  <a:srgbClr val="800000"/>
                </a:solidFill>
                <a:latin typeface="Arial" panose="020B0604020202020204" pitchFamily="34" charset="0"/>
              </a:rPr>
              <a:t>Nie</a:t>
            </a:r>
            <a:r>
              <a:rPr lang="en-GB" altLang="pl-PL" sz="2800" b="1" dirty="0">
                <a:solidFill>
                  <a:srgbClr val="800000"/>
                </a:solidFill>
                <a:latin typeface="Arial" panose="020B0604020202020204" pitchFamily="34" charset="0"/>
              </a:rPr>
              <a:t> </a:t>
            </a:r>
            <a:r>
              <a:rPr lang="en-GB" altLang="pl-PL" sz="2800" b="1" dirty="0" err="1">
                <a:solidFill>
                  <a:srgbClr val="800000"/>
                </a:solidFill>
                <a:latin typeface="Arial" panose="020B0604020202020204" pitchFamily="34" charset="0"/>
              </a:rPr>
              <a:t>podejmuj</a:t>
            </a:r>
            <a:r>
              <a:rPr lang="en-GB" altLang="pl-PL" sz="2800" b="1" dirty="0">
                <a:solidFill>
                  <a:srgbClr val="800000"/>
                </a:solidFill>
                <a:latin typeface="Arial" panose="020B0604020202020204" pitchFamily="34" charset="0"/>
              </a:rPr>
              <a:t> </a:t>
            </a:r>
            <a:r>
              <a:rPr lang="en-GB" altLang="pl-PL" sz="2800" b="1" dirty="0" err="1">
                <a:solidFill>
                  <a:srgbClr val="800000"/>
                </a:solidFill>
                <a:latin typeface="Arial" panose="020B0604020202020204" pitchFamily="34" charset="0"/>
              </a:rPr>
              <a:t>się</a:t>
            </a:r>
            <a:r>
              <a:rPr lang="en-GB" altLang="pl-PL" sz="2800" b="1" dirty="0">
                <a:solidFill>
                  <a:srgbClr val="800000"/>
                </a:solidFill>
                <a:latin typeface="Arial" panose="020B0604020202020204" pitchFamily="34" charset="0"/>
              </a:rPr>
              <a:t> </a:t>
            </a:r>
            <a:r>
              <a:rPr lang="en-GB" altLang="pl-PL" sz="2800" b="1" dirty="0" err="1">
                <a:solidFill>
                  <a:srgbClr val="800000"/>
                </a:solidFill>
                <a:latin typeface="Arial" panose="020B0604020202020204" pitchFamily="34" charset="0"/>
              </a:rPr>
              <a:t>misji</a:t>
            </a:r>
            <a:r>
              <a:rPr lang="en-GB" altLang="pl-PL" sz="2800" b="1" dirty="0">
                <a:solidFill>
                  <a:srgbClr val="800000"/>
                </a:solidFill>
                <a:latin typeface="Arial" panose="020B0604020202020204" pitchFamily="34" charset="0"/>
              </a:rPr>
              <a:t> </a:t>
            </a:r>
            <a:r>
              <a:rPr lang="en-GB" altLang="pl-PL" sz="2800" b="1" dirty="0" err="1">
                <a:solidFill>
                  <a:srgbClr val="800000"/>
                </a:solidFill>
                <a:latin typeface="Arial" panose="020B0604020202020204" pitchFamily="34" charset="0"/>
              </a:rPr>
              <a:t>niemożliwych</a:t>
            </a:r>
            <a:r>
              <a:rPr lang="en-GB" altLang="pl-PL" sz="2800" b="1" dirty="0">
                <a:solidFill>
                  <a:srgbClr val="800000"/>
                </a:solidFill>
                <a:latin typeface="Arial" panose="020B0604020202020204" pitchFamily="34" charset="0"/>
              </a:rPr>
              <a:t> do </a:t>
            </a:r>
            <a:r>
              <a:rPr lang="en-GB" altLang="pl-PL" sz="2800" b="1" dirty="0" err="1">
                <a:solidFill>
                  <a:srgbClr val="800000"/>
                </a:solidFill>
                <a:latin typeface="Arial" panose="020B0604020202020204" pitchFamily="34" charset="0"/>
              </a:rPr>
              <a:t>wykonania</a:t>
            </a:r>
            <a:r>
              <a:rPr lang="en-GB" altLang="pl-PL" sz="2800" b="1" dirty="0">
                <a:solidFill>
                  <a:srgbClr val="800000"/>
                </a:solidFill>
                <a:latin typeface="Arial" panose="020B0604020202020204" pitchFamily="34" charset="0"/>
              </a:rPr>
              <a:t>... </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b="6915"/>
          <a:stretch>
            <a:fillRect/>
          </a:stretch>
        </p:blipFill>
        <p:spPr bwMode="auto">
          <a:xfrm>
            <a:off x="2944813" y="1673225"/>
            <a:ext cx="6096000" cy="4395788"/>
          </a:xfrm>
          <a:prstGeom prst="rect">
            <a:avLst/>
          </a:prstGeom>
          <a:noFill/>
          <a:ln>
            <a:noFill/>
          </a:ln>
          <a:effectLst/>
          <a:extLst>
            <a:ext uri="{909E8E84-426E-40DD-AFC4-6F175D3DCCD1}">
              <a14:hiddenFill xmlns:a14="http://schemas.microsoft.com/office/drawing/2010/main">
                <a:blipFill dpi="0" rotWithShape="0">
                  <a:blip/>
                  <a:srcRect b="691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534466"/>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9697"/>
                                        </p:tgtEl>
                                        <p:attrNameLst>
                                          <p:attrName>style.visibility</p:attrName>
                                        </p:attrNameLst>
                                      </p:cBhvr>
                                      <p:to>
                                        <p:strVal val="visible"/>
                                      </p:to>
                                    </p:set>
                                    <p:animEffect transition="in" filter="wipe(down)">
                                      <p:cBhvr>
                                        <p:cTn id="12" dur="5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608" y="1689100"/>
            <a:ext cx="5824392" cy="4567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Rectangle 2"/>
          <p:cNvSpPr>
            <a:spLocks noChangeArrowheads="1"/>
          </p:cNvSpPr>
          <p:nvPr/>
        </p:nvSpPr>
        <p:spPr bwMode="auto">
          <a:xfrm>
            <a:off x="3924300" y="5334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9pPr>
          </a:lstStyle>
          <a:p>
            <a:pPr>
              <a:lnSpc>
                <a:spcPct val="100000"/>
              </a:lnSpc>
              <a:buClr>
                <a:srgbClr val="FFFFFF"/>
              </a:buClr>
              <a:buFont typeface="Verdana" panose="020B0604030504040204" pitchFamily="34" charset="0"/>
              <a:buNone/>
            </a:pPr>
            <a:r>
              <a:rPr lang="en-GB" altLang="pl-PL" sz="2800" dirty="0">
                <a:solidFill>
                  <a:srgbClr val="800000"/>
                </a:solidFill>
                <a:latin typeface="Verdana" panose="020B0604030504040204" pitchFamily="34" charset="0"/>
              </a:rPr>
              <a:t>	</a:t>
            </a:r>
            <a:r>
              <a:rPr lang="en-GB" altLang="pl-PL" sz="2800" dirty="0">
                <a:solidFill>
                  <a:srgbClr val="800000"/>
                </a:solidFill>
                <a:latin typeface="Arial" panose="020B0604020202020204" pitchFamily="34" charset="0"/>
              </a:rPr>
              <a:t> </a:t>
            </a:r>
            <a:r>
              <a:rPr lang="en-GB" altLang="pl-PL" sz="2800" b="1" dirty="0" err="1">
                <a:solidFill>
                  <a:srgbClr val="800000"/>
                </a:solidFill>
                <a:latin typeface="Arial" panose="020B0604020202020204" pitchFamily="34" charset="0"/>
              </a:rPr>
              <a:t>Uśmiech</a:t>
            </a:r>
            <a:r>
              <a:rPr lang="en-GB" altLang="pl-PL" sz="2800" b="1" dirty="0">
                <a:solidFill>
                  <a:srgbClr val="800000"/>
                </a:solidFill>
                <a:latin typeface="Arial" panose="020B0604020202020204" pitchFamily="34" charset="0"/>
              </a:rPr>
              <a:t> to </a:t>
            </a:r>
            <a:r>
              <a:rPr lang="en-GB" altLang="pl-PL" sz="2800" b="1" dirty="0" err="1">
                <a:solidFill>
                  <a:srgbClr val="800000"/>
                </a:solidFill>
                <a:latin typeface="Arial" panose="020B0604020202020204" pitchFamily="34" charset="0"/>
              </a:rPr>
              <a:t>podstawa</a:t>
            </a:r>
            <a:r>
              <a:rPr lang="en-GB" altLang="pl-PL" sz="2800" b="1" dirty="0">
                <a:solidFill>
                  <a:srgbClr val="800000"/>
                </a:solidFill>
                <a:latin typeface="Arial" panose="020B0604020202020204" pitchFamily="34" charset="0"/>
              </a:rPr>
              <a:t>...</a:t>
            </a:r>
            <a:r>
              <a:rPr lang="en-GB" altLang="pl-PL" sz="2800" b="1" dirty="0">
                <a:solidFill>
                  <a:srgbClr val="800000"/>
                </a:solidFill>
              </a:rPr>
              <a:t> </a:t>
            </a:r>
          </a:p>
        </p:txBody>
      </p:sp>
    </p:spTree>
    <p:extLst>
      <p:ext uri="{BB962C8B-B14F-4D97-AF65-F5344CB8AC3E}">
        <p14:creationId xmlns:p14="http://schemas.microsoft.com/office/powerpoint/2010/main" val="118275272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wipe(down)">
                                      <p:cBhvr>
                                        <p:cTn id="7" dur="500"/>
                                        <p:tgtEl>
                                          <p:spTgt spid="307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wipe(down)">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6290" y="296333"/>
            <a:ext cx="10772775" cy="922867"/>
          </a:xfrm>
        </p:spPr>
        <p:txBody>
          <a:bodyPr>
            <a:normAutofit fontScale="90000"/>
          </a:bodyPr>
          <a:lstStyle/>
          <a:p>
            <a:r>
              <a:rPr lang="pl-PL" sz="3600" b="1" dirty="0">
                <a:solidFill>
                  <a:srgbClr val="002060"/>
                </a:solidFill>
              </a:rPr>
              <a:t>Automotywacja nauczycieli</a:t>
            </a:r>
            <a:br>
              <a:rPr lang="pl-PL" sz="3600" b="1" dirty="0">
                <a:solidFill>
                  <a:srgbClr val="002060"/>
                </a:solidFill>
              </a:rPr>
            </a:br>
            <a:endParaRPr lang="pl-PL" sz="3600" b="1" dirty="0">
              <a:solidFill>
                <a:srgbClr val="002060"/>
              </a:solidFill>
            </a:endParaRPr>
          </a:p>
        </p:txBody>
      </p:sp>
      <p:sp>
        <p:nvSpPr>
          <p:cNvPr id="3" name="Symbol zastępczy zawartości 2"/>
          <p:cNvSpPr>
            <a:spLocks noGrp="1"/>
          </p:cNvSpPr>
          <p:nvPr>
            <p:ph idx="1"/>
          </p:nvPr>
        </p:nvSpPr>
        <p:spPr>
          <a:xfrm>
            <a:off x="541190" y="1219200"/>
            <a:ext cx="11650810" cy="5266267"/>
          </a:xfrm>
        </p:spPr>
        <p:txBody>
          <a:bodyPr>
            <a:noAutofit/>
          </a:bodyPr>
          <a:lstStyle/>
          <a:p>
            <a:r>
              <a:rPr lang="pl-PL" sz="2000" dirty="0"/>
              <a:t>W literaturze naukowej niewiele jest informacji na temat automotywacji nauczycieli.</a:t>
            </a:r>
          </a:p>
          <a:p>
            <a:endParaRPr lang="pl-PL" sz="2000" dirty="0"/>
          </a:p>
          <a:p>
            <a:r>
              <a:rPr lang="pl-PL" sz="2000" dirty="0"/>
              <a:t>Wśród nich można wymienić następujące:</a:t>
            </a:r>
          </a:p>
          <a:p>
            <a:r>
              <a:rPr lang="pl-PL" sz="2000" dirty="0"/>
              <a:t>1) Pozytywne nastawienie</a:t>
            </a:r>
          </a:p>
          <a:p>
            <a:r>
              <a:rPr lang="pl-PL" sz="2000" dirty="0"/>
              <a:t>2) Oglądanie filmów o nauczycielach</a:t>
            </a:r>
          </a:p>
          <a:p>
            <a:r>
              <a:rPr lang="pl-PL" sz="2000" dirty="0"/>
              <a:t>3) Wywieszanie motywujących plakatów i sentencji</a:t>
            </a:r>
          </a:p>
          <a:p>
            <a:r>
              <a:rPr lang="pl-PL" sz="2000" dirty="0"/>
              <a:t>4) Przebywanie z innymi nauczycielami, którzy są mocno zmotywowani</a:t>
            </a:r>
          </a:p>
          <a:p>
            <a:r>
              <a:rPr lang="pl-PL" sz="2000" dirty="0"/>
              <a:t>5) Wyznaczanie sobie celów, które można zrealizować</a:t>
            </a:r>
          </a:p>
          <a:p>
            <a:r>
              <a:rPr lang="pl-PL" sz="2000" dirty="0"/>
              <a:t>6) Nauczenie się, jak zarządzać czasem</a:t>
            </a:r>
          </a:p>
          <a:p>
            <a:r>
              <a:rPr lang="pl-PL" sz="2000" dirty="0"/>
              <a:t>7) Korzystanie z usług trenera (</a:t>
            </a:r>
            <a:r>
              <a:rPr lang="pl-PL" sz="2000" dirty="0" err="1"/>
              <a:t>personal</a:t>
            </a:r>
            <a:r>
              <a:rPr lang="pl-PL" sz="2000" dirty="0"/>
              <a:t> </a:t>
            </a:r>
            <a:r>
              <a:rPr lang="pl-PL" sz="2000" dirty="0" err="1"/>
              <a:t>coach</a:t>
            </a:r>
            <a:r>
              <a:rPr lang="pl-PL" sz="2000" dirty="0"/>
              <a:t>)</a:t>
            </a:r>
          </a:p>
          <a:p>
            <a:r>
              <a:rPr lang="pl-PL" sz="2000" dirty="0"/>
              <a:t>Jednak za każdym razem nauczyciele podkreślali, jak ważny jest rozwój zawodowy i podnoszenie kwalifikacji.</a:t>
            </a:r>
          </a:p>
          <a:p>
            <a:r>
              <a:rPr lang="pl-PL" sz="2000" dirty="0"/>
              <a:t> </a:t>
            </a:r>
          </a:p>
          <a:p>
            <a:endParaRPr lang="pl-PL" sz="2000" dirty="0"/>
          </a:p>
        </p:txBody>
      </p:sp>
      <p:sp>
        <p:nvSpPr>
          <p:cNvPr id="4" name="Owal 3"/>
          <p:cNvSpPr/>
          <p:nvPr/>
        </p:nvSpPr>
        <p:spPr>
          <a:xfrm>
            <a:off x="9076267" y="2142068"/>
            <a:ext cx="2212512" cy="2463838"/>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alpha val="90000"/>
              <a:hueOff val="18084"/>
              <a:satOff val="-695"/>
              <a:lumOff val="2442"/>
              <a:alphaOff val="-10000"/>
            </a:schemeClr>
          </a:effectRef>
          <a:fontRef idx="minor">
            <a:schemeClr val="lt1">
              <a:hueOff val="0"/>
              <a:satOff val="0"/>
              <a:lumOff val="0"/>
              <a:alphaOff val="0"/>
            </a:schemeClr>
          </a:fontRef>
        </p:style>
      </p:sp>
    </p:spTree>
    <p:extLst>
      <p:ext uri="{BB962C8B-B14F-4D97-AF65-F5344CB8AC3E}">
        <p14:creationId xmlns:p14="http://schemas.microsoft.com/office/powerpoint/2010/main" val="15157682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133600" y="6858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9pPr>
          </a:lstStyle>
          <a:p>
            <a:pPr algn="ctr">
              <a:lnSpc>
                <a:spcPct val="100000"/>
              </a:lnSpc>
              <a:buClr>
                <a:srgbClr val="FFFFFF"/>
              </a:buClr>
              <a:buFont typeface="Verdana" panose="020B0604030504040204" pitchFamily="34" charset="0"/>
              <a:buNone/>
            </a:pPr>
            <a:r>
              <a:rPr lang="en-GB" altLang="pl-PL" sz="2200">
                <a:solidFill>
                  <a:srgbClr val="800000"/>
                </a:solidFill>
                <a:latin typeface="Verdana" panose="020B0604030504040204" pitchFamily="34" charset="0"/>
              </a:rPr>
              <a:t>	</a:t>
            </a:r>
            <a:r>
              <a:rPr lang="en-GB" altLang="pl-PL" sz="2800">
                <a:solidFill>
                  <a:srgbClr val="800000"/>
                </a:solidFill>
                <a:effectLst>
                  <a:outerShdw blurRad="38100" dist="38100" dir="2700000" algn="tl">
                    <a:srgbClr val="C0C0C0"/>
                  </a:outerShdw>
                </a:effectLst>
                <a:latin typeface="Arial" panose="020B0604020202020204" pitchFamily="34" charset="0"/>
              </a:rPr>
              <a:t> </a:t>
            </a:r>
            <a:r>
              <a:rPr lang="en-GB" altLang="pl-PL" sz="2800" b="1">
                <a:solidFill>
                  <a:srgbClr val="800000"/>
                </a:solidFill>
                <a:latin typeface="Arial" panose="020B0604020202020204" pitchFamily="34" charset="0"/>
              </a:rPr>
              <a:t>Pomagaj innym jak potrafisz najlepiej...</a:t>
            </a:r>
            <a:br>
              <a:rPr lang="en-GB" altLang="pl-PL" sz="2200" b="1">
                <a:solidFill>
                  <a:srgbClr val="FFFF00"/>
                </a:solidFill>
                <a:effectLst>
                  <a:outerShdw blurRad="38100" dist="38100" dir="2700000" algn="tl">
                    <a:srgbClr val="C0C0C0"/>
                  </a:outerShdw>
                </a:effectLst>
                <a:latin typeface="Arial" panose="020B0604020202020204" pitchFamily="34" charset="0"/>
              </a:rPr>
            </a:br>
            <a:endParaRPr lang="en-GB" altLang="pl-PL" sz="2200" b="1">
              <a:solidFill>
                <a:srgbClr val="FFFF00"/>
              </a:solidFill>
              <a:effectLst>
                <a:outerShdw blurRad="38100" dist="38100" dir="2700000" algn="tl">
                  <a:srgbClr val="C0C0C0"/>
                </a:outerShdw>
              </a:effectLst>
              <a:latin typeface="Arial" panose="020B0604020202020204" pitchFamily="34" charset="0"/>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407" y="1828800"/>
            <a:ext cx="6116786" cy="41529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324386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1745"/>
                                        </p:tgtEl>
                                        <p:attrNameLst>
                                          <p:attrName>style.visibility</p:attrName>
                                        </p:attrNameLst>
                                      </p:cBhvr>
                                      <p:to>
                                        <p:strVal val="visible"/>
                                      </p:to>
                                    </p:set>
                                    <p:animEffect transition="in" filter="wipe(down)">
                                      <p:cBhvr>
                                        <p:cTn id="12"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133600" y="6858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9pPr>
          </a:lstStyle>
          <a:p>
            <a:pPr algn="ctr">
              <a:lnSpc>
                <a:spcPct val="100000"/>
              </a:lnSpc>
              <a:buClr>
                <a:srgbClr val="FFFFFF"/>
              </a:buClr>
              <a:buFont typeface="Verdana" panose="020B0604030504040204" pitchFamily="34" charset="0"/>
              <a:buNone/>
            </a:pPr>
            <a:r>
              <a:rPr lang="en-GB" altLang="pl-PL" sz="2200">
                <a:solidFill>
                  <a:srgbClr val="FFFFFF"/>
                </a:solidFill>
                <a:latin typeface="Verdana" panose="020B0604030504040204" pitchFamily="34" charset="0"/>
              </a:rPr>
              <a:t>	</a:t>
            </a:r>
            <a:r>
              <a:rPr lang="en-GB" altLang="pl-PL" sz="2800">
                <a:solidFill>
                  <a:srgbClr val="B80047"/>
                </a:solidFill>
                <a:latin typeface="Verdana" panose="020B0604030504040204" pitchFamily="34" charset="0"/>
              </a:rPr>
              <a:t> </a:t>
            </a:r>
          </a:p>
          <a:p>
            <a:pPr algn="ctr">
              <a:lnSpc>
                <a:spcPct val="100000"/>
              </a:lnSpc>
              <a:buClr>
                <a:srgbClr val="FFFFFF"/>
              </a:buClr>
              <a:buFont typeface="Verdana" panose="020B0604030504040204" pitchFamily="34" charset="0"/>
              <a:buNone/>
            </a:pPr>
            <a:r>
              <a:rPr lang="en-GB" altLang="pl-PL" sz="2600" b="1">
                <a:solidFill>
                  <a:srgbClr val="800000"/>
                </a:solidFill>
                <a:latin typeface="Verdana" panose="020B0604030504040204" pitchFamily="34" charset="0"/>
              </a:rPr>
              <a:t>Dziel się z innymi swoim sukcesem… </a:t>
            </a:r>
            <a:br>
              <a:rPr lang="en-GB" altLang="pl-PL" sz="2600" b="1">
                <a:solidFill>
                  <a:srgbClr val="FFFFFF"/>
                </a:solidFill>
                <a:latin typeface="Verdana" panose="020B0604030504040204" pitchFamily="34" charset="0"/>
              </a:rPr>
            </a:br>
            <a:endParaRPr lang="en-GB" altLang="pl-PL" sz="2600" b="1">
              <a:solidFill>
                <a:srgbClr val="FFFFFF"/>
              </a:solidFill>
              <a:latin typeface="Verdana" panose="020B0604030504040204" pitchFamily="34" charset="0"/>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b="10558"/>
          <a:stretch>
            <a:fillRect/>
          </a:stretch>
        </p:blipFill>
        <p:spPr bwMode="auto">
          <a:xfrm>
            <a:off x="2543175" y="1689101"/>
            <a:ext cx="6953250" cy="4341813"/>
          </a:xfrm>
          <a:prstGeom prst="rect">
            <a:avLst/>
          </a:prstGeom>
          <a:noFill/>
          <a:ln>
            <a:noFill/>
          </a:ln>
          <a:effectLst/>
          <a:extLst>
            <a:ext uri="{909E8E84-426E-40DD-AFC4-6F175D3DCCD1}">
              <a14:hiddenFill xmlns:a14="http://schemas.microsoft.com/office/drawing/2010/main">
                <a:blipFill dpi="0" rotWithShape="0">
                  <a:blip/>
                  <a:srcRect b="1055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7676316"/>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2769"/>
                                        </p:tgtEl>
                                        <p:attrNameLst>
                                          <p:attrName>style.visibility</p:attrName>
                                        </p:attrNameLst>
                                      </p:cBhvr>
                                      <p:to>
                                        <p:strVal val="visible"/>
                                      </p:to>
                                    </p:set>
                                    <p:animEffect transition="in" filter="wipe(down)">
                                      <p:cBhvr>
                                        <p:cTn id="12" dur="5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104900" y="457200"/>
            <a:ext cx="93345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457200" indent="-45720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1pPr>
            <a:lvl2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2pPr>
            <a:lvl3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3pPr>
            <a:lvl4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4pPr>
            <a:lvl5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9pPr>
          </a:lstStyle>
          <a:p>
            <a:pPr>
              <a:lnSpc>
                <a:spcPct val="100000"/>
              </a:lnSpc>
              <a:buClr>
                <a:srgbClr val="FFFFFF"/>
              </a:buClr>
            </a:pP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Nie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martw</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się</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jeśli</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Twoi</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przyjaciele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są</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inni</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niż</a:t>
            </a:r>
            <a:r>
              <a:rPr lang="en-GB" altLang="pl-PL" sz="2600" b="1" dirty="0">
                <a:solidFill>
                  <a:srgbClr val="800000"/>
                </a:solidFill>
                <a:latin typeface="Arial" panose="020B0604020202020204" pitchFamily="34" charset="0"/>
              </a:rPr>
              <a:t> Ty...</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1333500"/>
            <a:ext cx="6248400" cy="416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Text Box 3"/>
          <p:cNvSpPr txBox="1">
            <a:spLocks noChangeArrowheads="1"/>
          </p:cNvSpPr>
          <p:nvPr/>
        </p:nvSpPr>
        <p:spPr bwMode="auto">
          <a:xfrm>
            <a:off x="454026" y="5765800"/>
            <a:ext cx="11395074" cy="814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gn="r">
              <a:lnSpc>
                <a:spcPct val="90000"/>
              </a:lnSpc>
              <a:buClr>
                <a:srgbClr val="FFFF00"/>
              </a:buClr>
              <a:buFont typeface="Arial" panose="020B0604020202020204" pitchFamily="34" charset="0"/>
              <a:buNone/>
            </a:pPr>
            <a:r>
              <a:rPr lang="en-GB" altLang="pl-PL" sz="2600" b="1" dirty="0">
                <a:solidFill>
                  <a:srgbClr val="004A4A"/>
                </a:solidFill>
                <a:latin typeface="Arial" panose="020B0604020202020204" pitchFamily="34" charset="0"/>
              </a:rPr>
              <a:t>...</a:t>
            </a:r>
            <a:r>
              <a:rPr lang="en-GB" altLang="pl-PL" sz="2600" b="1" dirty="0" err="1">
                <a:solidFill>
                  <a:srgbClr val="004A4A"/>
                </a:solidFill>
                <a:latin typeface="Arial" panose="020B0604020202020204" pitchFamily="34" charset="0"/>
              </a:rPr>
              <a:t>ważne</a:t>
            </a:r>
            <a:r>
              <a:rPr lang="en-GB" altLang="pl-PL" sz="2600" b="1" dirty="0">
                <a:solidFill>
                  <a:srgbClr val="004A4A"/>
                </a:solidFill>
                <a:latin typeface="Arial" panose="020B0604020202020204" pitchFamily="34" charset="0"/>
              </a:rPr>
              <a:t> jest to, </a:t>
            </a:r>
            <a:r>
              <a:rPr lang="en-GB" altLang="pl-PL" sz="2600" b="1" dirty="0" err="1">
                <a:solidFill>
                  <a:srgbClr val="004A4A"/>
                </a:solidFill>
                <a:latin typeface="Arial" panose="020B0604020202020204" pitchFamily="34" charset="0"/>
              </a:rPr>
              <a:t>że</a:t>
            </a: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są</a:t>
            </a: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Twoimi</a:t>
            </a: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przyjaciółmi</a:t>
            </a: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i</a:t>
            </a: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czujesz</a:t>
            </a: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się</a:t>
            </a:r>
            <a:r>
              <a:rPr lang="en-GB" altLang="pl-PL" sz="2600" b="1" dirty="0">
                <a:solidFill>
                  <a:srgbClr val="004A4A"/>
                </a:solidFill>
                <a:latin typeface="Arial" panose="020B0604020202020204" pitchFamily="34" charset="0"/>
              </a:rPr>
              <a:t>    </a:t>
            </a:r>
          </a:p>
          <a:p>
            <a:pPr algn="r">
              <a:lnSpc>
                <a:spcPct val="90000"/>
              </a:lnSpc>
              <a:buClr>
                <a:srgbClr val="FFFF00"/>
              </a:buClr>
              <a:buFont typeface="Arial" panose="020B0604020202020204" pitchFamily="34" charset="0"/>
              <a:buNone/>
            </a:pP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przy</a:t>
            </a: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nich</a:t>
            </a:r>
            <a:r>
              <a:rPr lang="en-GB" altLang="pl-PL" sz="2600" b="1" dirty="0">
                <a:solidFill>
                  <a:srgbClr val="004A4A"/>
                </a:solidFill>
                <a:latin typeface="Arial" panose="020B0604020202020204" pitchFamily="34" charset="0"/>
              </a:rPr>
              <a:t> </a:t>
            </a:r>
            <a:r>
              <a:rPr lang="en-GB" altLang="pl-PL" sz="2600" b="1" dirty="0" err="1">
                <a:solidFill>
                  <a:srgbClr val="004A4A"/>
                </a:solidFill>
                <a:latin typeface="Arial" panose="020B0604020202020204" pitchFamily="34" charset="0"/>
              </a:rPr>
              <a:t>bezpiecznie</a:t>
            </a:r>
            <a:r>
              <a:rPr lang="en-GB" altLang="pl-PL" sz="2600" b="1" dirty="0">
                <a:solidFill>
                  <a:srgbClr val="004A4A"/>
                </a:solidFill>
                <a:latin typeface="Arial" panose="020B0604020202020204" pitchFamily="34" charset="0"/>
              </a:rPr>
              <a:t>...</a:t>
            </a:r>
            <a:r>
              <a:rPr lang="en-GB" altLang="pl-PL" sz="2600" b="1" dirty="0">
                <a:solidFill>
                  <a:srgbClr val="004A4A"/>
                </a:solidFill>
                <a:latin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22645694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down)">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3793"/>
                                        </p:tgtEl>
                                        <p:attrNameLst>
                                          <p:attrName>style.visibility</p:attrName>
                                        </p:attrNameLst>
                                      </p:cBhvr>
                                      <p:to>
                                        <p:strVal val="visible"/>
                                      </p:to>
                                    </p:set>
                                    <p:animEffect transition="in" filter="wipe(down)">
                                      <p:cBhvr>
                                        <p:cTn id="12" dur="500"/>
                                        <p:tgtEl>
                                          <p:spTgt spid="337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wipe(down)">
                                      <p:cBhvr>
                                        <p:cTn id="1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133600" y="1828800"/>
            <a:ext cx="3530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marL="457200" indent="-45720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1pPr>
            <a:lvl2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2pPr>
            <a:lvl3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3pPr>
            <a:lvl4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4pPr>
            <a:lvl5pPr>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45720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defRPr sz="2400">
                <a:solidFill>
                  <a:srgbClr val="000000"/>
                </a:solidFill>
                <a:latin typeface="Century Gothic" panose="020B0502020202020204" pitchFamily="34" charset="0"/>
              </a:defRPr>
            </a:lvl9pPr>
          </a:lstStyle>
          <a:p>
            <a:pPr>
              <a:lnSpc>
                <a:spcPct val="100000"/>
              </a:lnSpc>
              <a:buClr>
                <a:srgbClr val="FFFFFF"/>
              </a:buClr>
            </a:pPr>
            <a:r>
              <a:rPr lang="en-GB" altLang="pl-PL" sz="2600">
                <a:solidFill>
                  <a:srgbClr val="B80047"/>
                </a:solidFill>
                <a:latin typeface="Arial" panose="020B0604020202020204" pitchFamily="34" charset="0"/>
              </a:rPr>
              <a:t>	</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360364"/>
            <a:ext cx="4913313" cy="59354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ext Box 3"/>
          <p:cNvSpPr txBox="1">
            <a:spLocks noChangeArrowheads="1"/>
          </p:cNvSpPr>
          <p:nvPr/>
        </p:nvSpPr>
        <p:spPr bwMode="auto">
          <a:xfrm>
            <a:off x="539749" y="2209800"/>
            <a:ext cx="5124451" cy="2497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4000"/>
              </a:lnSpc>
            </a:pPr>
            <a:r>
              <a:rPr lang="en-GB" altLang="pl-PL" sz="2600" b="1" dirty="0" err="1">
                <a:solidFill>
                  <a:srgbClr val="800000"/>
                </a:solidFill>
                <a:latin typeface="Arial" panose="020B0604020202020204" pitchFamily="34" charset="0"/>
              </a:rPr>
              <a:t>Nie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pozwalaj</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mniejszym</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ludziom</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przeszkadzać</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sobie</a:t>
            </a:r>
            <a:r>
              <a:rPr lang="en-GB" altLang="pl-PL" sz="2600" b="1" dirty="0">
                <a:solidFill>
                  <a:srgbClr val="800000"/>
                </a:solidFill>
                <a:latin typeface="Arial" panose="020B0604020202020204" pitchFamily="34" charset="0"/>
              </a:rPr>
              <a:t>...</a:t>
            </a:r>
          </a:p>
        </p:txBody>
      </p:sp>
    </p:spTree>
    <p:extLst>
      <p:ext uri="{BB962C8B-B14F-4D97-AF65-F5344CB8AC3E}">
        <p14:creationId xmlns:p14="http://schemas.microsoft.com/office/powerpoint/2010/main" val="300291062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wipe(down)">
                                      <p:cBhvr>
                                        <p:cTn id="12"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28600"/>
            <a:ext cx="4156075" cy="640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2" name="Text Box 2"/>
          <p:cNvSpPr txBox="1">
            <a:spLocks noChangeArrowheads="1"/>
          </p:cNvSpPr>
          <p:nvPr/>
        </p:nvSpPr>
        <p:spPr bwMode="auto">
          <a:xfrm>
            <a:off x="584200" y="2519362"/>
            <a:ext cx="5080000" cy="1443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4000"/>
              </a:lnSpc>
            </a:pPr>
            <a:r>
              <a:rPr lang="en-GB" altLang="pl-PL" sz="2600" b="1" dirty="0" err="1">
                <a:solidFill>
                  <a:srgbClr val="800000"/>
                </a:solidFill>
                <a:latin typeface="Arial" panose="020B0604020202020204" pitchFamily="34" charset="0"/>
              </a:rPr>
              <a:t>Nie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trać</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głowy</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nawet</a:t>
            </a:r>
            <a:r>
              <a:rPr lang="en-GB" altLang="pl-PL" sz="2600" b="1" dirty="0">
                <a:solidFill>
                  <a:srgbClr val="800000"/>
                </a:solidFill>
                <a:latin typeface="Arial" panose="020B0604020202020204" pitchFamily="34" charset="0"/>
              </a:rPr>
              <a:t> w </a:t>
            </a:r>
            <a:r>
              <a:rPr lang="en-GB" altLang="pl-PL" sz="2600" b="1" dirty="0" err="1">
                <a:solidFill>
                  <a:srgbClr val="800000"/>
                </a:solidFill>
                <a:latin typeface="Arial" panose="020B0604020202020204" pitchFamily="34" charset="0"/>
              </a:rPr>
              <a:t>najtrudniejszych</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sytuacjach</a:t>
            </a:r>
            <a:r>
              <a:rPr lang="en-GB" altLang="pl-PL" sz="2600" b="1" dirty="0">
                <a:solidFill>
                  <a:srgbClr val="800000"/>
                </a:solidFill>
                <a:latin typeface="Arial" panose="020B0604020202020204" pitchFamily="34" charset="0"/>
              </a:rPr>
              <a:t>...</a:t>
            </a:r>
          </a:p>
        </p:txBody>
      </p:sp>
    </p:spTree>
    <p:extLst>
      <p:ext uri="{BB962C8B-B14F-4D97-AF65-F5344CB8AC3E}">
        <p14:creationId xmlns:p14="http://schemas.microsoft.com/office/powerpoint/2010/main" val="211446870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wipe(down)">
                                      <p:cBhvr>
                                        <p:cTn id="7" dur="500"/>
                                        <p:tgtEl>
                                          <p:spTgt spid="358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wipe(down)">
                                      <p:cBhvr>
                                        <p:cTn id="12"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2603501" y="2700339"/>
            <a:ext cx="1809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326" y="1349376"/>
            <a:ext cx="4430713" cy="5064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Text Box 3"/>
          <p:cNvSpPr txBox="1">
            <a:spLocks noChangeArrowheads="1"/>
          </p:cNvSpPr>
          <p:nvPr/>
        </p:nvSpPr>
        <p:spPr bwMode="auto">
          <a:xfrm>
            <a:off x="1955006" y="704851"/>
            <a:ext cx="8515351" cy="80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4000"/>
              </a:lnSpc>
            </a:pPr>
            <a:r>
              <a:rPr lang="en-GB" altLang="pl-PL" sz="2600" b="1" dirty="0" err="1">
                <a:solidFill>
                  <a:srgbClr val="800000"/>
                </a:solidFill>
                <a:latin typeface="Arial" panose="020B0604020202020204" pitchFamily="34" charset="0"/>
              </a:rPr>
              <a:t>Niech</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nigdy</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nie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zabraknie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Tobie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pewności</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siebie</a:t>
            </a:r>
            <a:r>
              <a:rPr lang="en-GB" altLang="pl-PL" sz="2600" b="1" dirty="0">
                <a:solidFill>
                  <a:srgbClr val="800000"/>
                </a:solidFill>
                <a:latin typeface="Arial" panose="020B0604020202020204" pitchFamily="34" charset="0"/>
              </a:rPr>
              <a:t>...</a:t>
            </a:r>
          </a:p>
        </p:txBody>
      </p:sp>
    </p:spTree>
    <p:extLst>
      <p:ext uri="{BB962C8B-B14F-4D97-AF65-F5344CB8AC3E}">
        <p14:creationId xmlns:p14="http://schemas.microsoft.com/office/powerpoint/2010/main" val="338892745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wipe(down)">
                                      <p:cBhvr>
                                        <p:cTn id="12"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3684589" y="3419475"/>
            <a:ext cx="18097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b="7867"/>
          <a:stretch>
            <a:fillRect/>
          </a:stretch>
        </p:blipFill>
        <p:spPr bwMode="auto">
          <a:xfrm>
            <a:off x="2603500" y="1720270"/>
            <a:ext cx="6642100" cy="4265186"/>
          </a:xfrm>
          <a:prstGeom prst="rect">
            <a:avLst/>
          </a:prstGeom>
          <a:noFill/>
          <a:ln>
            <a:noFill/>
          </a:ln>
          <a:effectLst/>
          <a:extLst>
            <a:ext uri="{909E8E84-426E-40DD-AFC4-6F175D3DCCD1}">
              <a14:hiddenFill xmlns:a14="http://schemas.microsoft.com/office/drawing/2010/main">
                <a:blipFill dpi="0" rotWithShape="0">
                  <a:blip/>
                  <a:srcRect b="786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Rectangle 3"/>
          <p:cNvSpPr>
            <a:spLocks noChangeArrowheads="1"/>
          </p:cNvSpPr>
          <p:nvPr/>
        </p:nvSpPr>
        <p:spPr bwMode="auto">
          <a:xfrm>
            <a:off x="2743200" y="685800"/>
            <a:ext cx="8001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90000"/>
              </a:lnSpc>
              <a:buClr>
                <a:srgbClr val="FFFF00"/>
              </a:buClr>
              <a:buFont typeface="Arial" panose="020B0604020202020204" pitchFamily="34" charset="0"/>
              <a:buNone/>
            </a:pPr>
            <a:r>
              <a:rPr lang="en-GB" altLang="pl-PL" sz="2800" b="1">
                <a:solidFill>
                  <a:srgbClr val="800000"/>
                </a:solidFill>
                <a:latin typeface="Arial" panose="020B0604020202020204" pitchFamily="34" charset="0"/>
              </a:rPr>
              <a:t>Nie poddawaj się presji otoczenia…</a:t>
            </a:r>
            <a:r>
              <a:rPr lang="en-GB" altLang="pl-PL" sz="2800">
                <a:solidFill>
                  <a:srgbClr val="800000"/>
                </a:solidFill>
                <a:latin typeface="Arial" panose="020B0604020202020204" pitchFamily="34" charset="0"/>
              </a:rPr>
              <a:t> </a:t>
            </a:r>
            <a:br>
              <a:rPr lang="en-GB" altLang="pl-PL" sz="2200">
                <a:solidFill>
                  <a:srgbClr val="FFFFFF"/>
                </a:solidFill>
                <a:latin typeface="Verdana" panose="020B0604030504040204" pitchFamily="34" charset="0"/>
              </a:rPr>
            </a:br>
            <a:endParaRPr lang="en-GB" altLang="pl-PL" sz="2200">
              <a:solidFill>
                <a:srgbClr val="FFFFFF"/>
              </a:solidFill>
              <a:latin typeface="Verdana" panose="020B0604030504040204" pitchFamily="34" charset="0"/>
            </a:endParaRPr>
          </a:p>
        </p:txBody>
      </p:sp>
    </p:spTree>
    <p:extLst>
      <p:ext uri="{BB962C8B-B14F-4D97-AF65-F5344CB8AC3E}">
        <p14:creationId xmlns:p14="http://schemas.microsoft.com/office/powerpoint/2010/main" val="55278082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wipe(down)">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533400" y="2659064"/>
            <a:ext cx="4933950" cy="2382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6000"/>
              </a:lnSpc>
            </a:pPr>
            <a:r>
              <a:rPr lang="en-GB" altLang="pl-PL" sz="2600" b="1" dirty="0" err="1">
                <a:solidFill>
                  <a:srgbClr val="800000"/>
                </a:solidFill>
                <a:latin typeface="Arial" panose="020B0604020202020204" pitchFamily="34" charset="0"/>
              </a:rPr>
              <a:t>Praca</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zespołowa</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może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przynieść</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wiele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korzyści</a:t>
            </a:r>
            <a:r>
              <a:rPr lang="en-GB" altLang="pl-PL" sz="2600" b="1" dirty="0">
                <a:solidFill>
                  <a:srgbClr val="800000"/>
                </a:solidFill>
                <a:latin typeface="Arial" panose="020B0604020202020204" pitchFamily="34" charset="0"/>
              </a:rPr>
              <a:t>...</a:t>
            </a: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
            <a:ext cx="4705350" cy="617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548493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8913"/>
                                        </p:tgtEl>
                                        <p:attrNameLst>
                                          <p:attrName>style.visibility</p:attrName>
                                        </p:attrNameLst>
                                      </p:cBhvr>
                                      <p:to>
                                        <p:strVal val="visible"/>
                                      </p:to>
                                    </p:set>
                                    <p:animEffect transition="in" filter="wipe(down)">
                                      <p:cBhvr>
                                        <p:cTn id="12" dur="500"/>
                                        <p:tgtEl>
                                          <p:spTgt spid="3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t="11917"/>
          <a:stretch>
            <a:fillRect/>
          </a:stretch>
        </p:blipFill>
        <p:spPr bwMode="auto">
          <a:xfrm>
            <a:off x="2411413" y="1692275"/>
            <a:ext cx="6505575" cy="3546475"/>
          </a:xfrm>
          <a:prstGeom prst="rect">
            <a:avLst/>
          </a:prstGeom>
          <a:noFill/>
          <a:ln>
            <a:noFill/>
          </a:ln>
          <a:effectLst/>
          <a:extLst>
            <a:ext uri="{909E8E84-426E-40DD-AFC4-6F175D3DCCD1}">
              <a14:hiddenFill xmlns:a14="http://schemas.microsoft.com/office/drawing/2010/main">
                <a:blipFill dpi="0" rotWithShape="0">
                  <a:blip/>
                  <a:srcRect t="1191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8" name="Text Box 2"/>
          <p:cNvSpPr txBox="1">
            <a:spLocks noChangeArrowheads="1"/>
          </p:cNvSpPr>
          <p:nvPr/>
        </p:nvSpPr>
        <p:spPr bwMode="auto">
          <a:xfrm>
            <a:off x="2919414" y="792162"/>
            <a:ext cx="6300787"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4000"/>
              </a:lnSpc>
            </a:pPr>
            <a:r>
              <a:rPr lang="en-GB" altLang="pl-PL" sz="2600" b="1" dirty="0" err="1">
                <a:solidFill>
                  <a:srgbClr val="800000"/>
                </a:solidFill>
                <a:latin typeface="Arial" panose="020B0604020202020204" pitchFamily="34" charset="0"/>
              </a:rPr>
              <a:t>Troszcz</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się</a:t>
            </a:r>
            <a:r>
              <a:rPr lang="en-GB" altLang="pl-PL" sz="2600" b="1" dirty="0">
                <a:solidFill>
                  <a:srgbClr val="800000"/>
                </a:solidFill>
                <a:latin typeface="Arial" panose="020B0604020202020204" pitchFamily="34" charset="0"/>
              </a:rPr>
              <a:t> o </a:t>
            </a:r>
            <a:r>
              <a:rPr lang="en-GB" altLang="pl-PL" sz="2600" b="1" dirty="0" err="1">
                <a:solidFill>
                  <a:srgbClr val="800000"/>
                </a:solidFill>
                <a:latin typeface="Arial" panose="020B0604020202020204" pitchFamily="34" charset="0"/>
              </a:rPr>
              <a:t>Twoje</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zdrowie</a:t>
            </a:r>
            <a:r>
              <a:rPr lang="en-GB" altLang="pl-PL" sz="2600" b="1" dirty="0">
                <a:solidFill>
                  <a:srgbClr val="800000"/>
                </a:solidFill>
                <a:latin typeface="Arial" panose="020B0604020202020204" pitchFamily="34" charset="0"/>
              </a:rPr>
              <a:t>...</a:t>
            </a:r>
          </a:p>
        </p:txBody>
      </p:sp>
      <p:sp>
        <p:nvSpPr>
          <p:cNvPr id="39939" name="Text Box 3"/>
          <p:cNvSpPr txBox="1">
            <a:spLocks noChangeArrowheads="1"/>
          </p:cNvSpPr>
          <p:nvPr/>
        </p:nvSpPr>
        <p:spPr bwMode="auto">
          <a:xfrm>
            <a:off x="2603501" y="1979614"/>
            <a:ext cx="1809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39940" name="Text Box 4"/>
          <p:cNvSpPr txBox="1">
            <a:spLocks noChangeArrowheads="1"/>
          </p:cNvSpPr>
          <p:nvPr/>
        </p:nvSpPr>
        <p:spPr bwMode="auto">
          <a:xfrm>
            <a:off x="5483226" y="5580063"/>
            <a:ext cx="4500563"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4000"/>
              </a:lnSpc>
            </a:pPr>
            <a:r>
              <a:rPr lang="en-GB" altLang="pl-PL" sz="2600" b="1">
                <a:solidFill>
                  <a:srgbClr val="004A4A"/>
                </a:solidFill>
                <a:latin typeface="Arial" panose="020B0604020202020204" pitchFamily="34" charset="0"/>
              </a:rPr>
              <a:t>A szczególnie o głowę...</a:t>
            </a:r>
          </a:p>
        </p:txBody>
      </p:sp>
      <p:sp>
        <p:nvSpPr>
          <p:cNvPr id="39941" name="Text Box 5"/>
          <p:cNvSpPr txBox="1">
            <a:spLocks noChangeArrowheads="1"/>
          </p:cNvSpPr>
          <p:nvPr/>
        </p:nvSpPr>
        <p:spPr bwMode="auto">
          <a:xfrm>
            <a:off x="5664201" y="5759450"/>
            <a:ext cx="18097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39942" name="Text Box 6"/>
          <p:cNvSpPr txBox="1">
            <a:spLocks noChangeArrowheads="1"/>
          </p:cNvSpPr>
          <p:nvPr/>
        </p:nvSpPr>
        <p:spPr bwMode="auto">
          <a:xfrm>
            <a:off x="6743701" y="1079500"/>
            <a:ext cx="180975"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Tree>
    <p:extLst>
      <p:ext uri="{BB962C8B-B14F-4D97-AF65-F5344CB8AC3E}">
        <p14:creationId xmlns:p14="http://schemas.microsoft.com/office/powerpoint/2010/main" val="30007693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wipe(down)">
                                      <p:cBhvr>
                                        <p:cTn id="7" dur="500"/>
                                        <p:tgtEl>
                                          <p:spTgt spid="399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ipe(down)">
                                      <p:cBhvr>
                                        <p:cTn id="12" dur="500"/>
                                        <p:tgtEl>
                                          <p:spTgt spid="399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wipe(down)">
                                      <p:cBhvr>
                                        <p:cTn id="1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286000" y="685800"/>
            <a:ext cx="8001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3513" algn="l"/>
                <a:tab pos="10779125" algn="l"/>
                <a:tab pos="10779125" algn="l"/>
                <a:tab pos="10780713" algn="l"/>
              </a:tabLst>
              <a:defRPr sz="2400">
                <a:solidFill>
                  <a:srgbClr val="000000"/>
                </a:solidFill>
                <a:latin typeface="Century Gothic" panose="020B0502020202020204" pitchFamily="34" charset="0"/>
              </a:defRPr>
            </a:lvl9pPr>
          </a:lstStyle>
          <a:p>
            <a:pPr>
              <a:lnSpc>
                <a:spcPct val="100000"/>
              </a:lnSpc>
              <a:buClr>
                <a:srgbClr val="FFFFFF"/>
              </a:buClr>
              <a:buFont typeface="Verdana" panose="020B0604030504040204" pitchFamily="34" charset="0"/>
              <a:buNone/>
            </a:pPr>
            <a:r>
              <a:rPr lang="en-GB" altLang="pl-PL" sz="2200">
                <a:solidFill>
                  <a:srgbClr val="FFFFFF"/>
                </a:solidFill>
                <a:latin typeface="Verdana" panose="020B0604030504040204" pitchFamily="34" charset="0"/>
              </a:rPr>
              <a:t>	</a:t>
            </a:r>
            <a:r>
              <a:rPr lang="en-GB" altLang="pl-PL" sz="2600" b="1">
                <a:solidFill>
                  <a:srgbClr val="800000"/>
                </a:solidFill>
                <a:latin typeface="Arial" panose="020B0604020202020204" pitchFamily="34" charset="0"/>
              </a:rPr>
              <a:t>Naucz się doceniać swoich przyjaciół… </a:t>
            </a:r>
            <a:br>
              <a:rPr lang="en-GB" altLang="pl-PL" sz="2200" b="1">
                <a:solidFill>
                  <a:srgbClr val="FFFFFF"/>
                </a:solidFill>
                <a:latin typeface="Verdana" panose="020B0604030504040204" pitchFamily="34" charset="0"/>
              </a:rPr>
            </a:br>
            <a:endParaRPr lang="en-GB" altLang="pl-PL" sz="2200" b="1">
              <a:solidFill>
                <a:srgbClr val="FFFFFF"/>
              </a:solidFill>
              <a:latin typeface="Verdana" panose="020B0604030504040204" pitchFamily="34"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1631950"/>
            <a:ext cx="5410200" cy="4021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4122243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0961"/>
                                        </p:tgtEl>
                                        <p:attrNameLst>
                                          <p:attrName>style.visibility</p:attrName>
                                        </p:attrNameLst>
                                      </p:cBhvr>
                                      <p:to>
                                        <p:strVal val="visible"/>
                                      </p:to>
                                    </p:set>
                                    <p:animEffect transition="in" filter="wipe(down)">
                                      <p:cBhvr>
                                        <p:cTn id="12"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224" y="499533"/>
            <a:ext cx="10772775" cy="431800"/>
          </a:xfrm>
        </p:spPr>
        <p:txBody>
          <a:bodyPr>
            <a:normAutofit fontScale="90000"/>
          </a:bodyPr>
          <a:lstStyle/>
          <a:p>
            <a:r>
              <a:rPr lang="pl-PL" sz="3600" b="1" dirty="0">
                <a:solidFill>
                  <a:srgbClr val="002060"/>
                </a:solidFill>
              </a:rPr>
              <a:t>Rozwój zawodowy…</a:t>
            </a:r>
          </a:p>
        </p:txBody>
      </p:sp>
      <p:sp>
        <p:nvSpPr>
          <p:cNvPr id="3" name="Symbol zastępczy zawartości 2"/>
          <p:cNvSpPr>
            <a:spLocks noGrp="1"/>
          </p:cNvSpPr>
          <p:nvPr>
            <p:ph idx="1"/>
          </p:nvPr>
        </p:nvSpPr>
        <p:spPr>
          <a:xfrm>
            <a:off x="487891" y="1286933"/>
            <a:ext cx="10753725" cy="4944533"/>
          </a:xfrm>
        </p:spPr>
        <p:txBody>
          <a:bodyPr>
            <a:noAutofit/>
          </a:bodyPr>
          <a:lstStyle/>
          <a:p>
            <a:r>
              <a:rPr lang="pl-PL" sz="1800" dirty="0"/>
              <a:t>Poziom motywacji do pracy nauczycieli zmienia się w trakcie ich kariery zawodowej. Na każdym jej etapie znaczącą rolę winien odgrywać rozwój zawodowy. Leonard (1999) rozróżnia pięć wyznaczników systemu podnoszenia motywacji nauczycieli, a jednym z nich jest właśnie system rozwoju zawodowego. </a:t>
            </a:r>
            <a:r>
              <a:rPr lang="pl-PL" sz="1800" dirty="0" err="1"/>
              <a:t>Leithwood</a:t>
            </a:r>
            <a:r>
              <a:rPr lang="pl-PL" sz="1800" dirty="0"/>
              <a:t> (2004) z kolei zbadał umiejętności kadry kierowniczej w szkolnictwie i udowodnił, iż mają one ogromny wpływ na poziom nauczania. Rolą zarządzających powinien być nacisk na rozwój zawodowy i zapewnienie nauczycielom wsparcia. Powinien on także być priorytetem dla rodziców, administracji, organizacji politycznych i przedsiębiorstw (Muller i inni., 2009).</a:t>
            </a:r>
          </a:p>
          <a:p>
            <a:r>
              <a:rPr lang="pl-PL" sz="1800" dirty="0"/>
              <a:t>Nakłady na rozwój zawodowy nauczycieli przynoszą wymierne rezultaty. W stanach Minnesota, Północna Karolina i Iowa długoterminowe inwestycje na podnoszenie kwalifikacji nauczycieli spowodowały, iż stany te znajdują się w czołówce pod względem wyników w testach z matematyki i czytania (</a:t>
            </a:r>
            <a:r>
              <a:rPr lang="pl-PL" sz="1800" dirty="0" err="1"/>
              <a:t>McRobbie</a:t>
            </a:r>
            <a:r>
              <a:rPr lang="pl-PL" sz="1800" dirty="0"/>
              <a:t>, 2000). Inne badania dowodzą, że wysokie kwalifikacje nauczycieli stanowią 40% sukcesu w wynikach uczniów (Ferguson, 1991). Analizy prowadzone były również pod kątem przebiegu procesu rozwoju zawodowego. Stwierdzono, że rozwój zawodowy nauczycieli powinien polegać na:</a:t>
            </a:r>
          </a:p>
          <a:p>
            <a:r>
              <a:rPr lang="pl-PL" sz="1800" dirty="0"/>
              <a:t>1) eksperymentowaniu, angażowaniu nauczycieli w uczenie, obserwacje i samoocenę; </a:t>
            </a:r>
          </a:p>
          <a:p>
            <a:r>
              <a:rPr lang="pl-PL" sz="1800" dirty="0"/>
              <a:t>2) eksperymentach i badaniach naukowych, </a:t>
            </a:r>
          </a:p>
          <a:p>
            <a:r>
              <a:rPr lang="pl-PL" sz="1800" dirty="0"/>
              <a:t>3) dzieleniu się wiedzą, </a:t>
            </a:r>
          </a:p>
          <a:p>
            <a:r>
              <a:rPr lang="pl-PL" sz="1800" dirty="0"/>
              <a:t>4) badaniu przedmiotu i metod dydaktycznych </a:t>
            </a:r>
          </a:p>
          <a:p>
            <a:r>
              <a:rPr lang="pl-PL" sz="1800" dirty="0"/>
              <a:t>5) rozwiązywaniu problemów – przy wsparciu trenerów (</a:t>
            </a:r>
            <a:r>
              <a:rPr lang="pl-PL" sz="1800" dirty="0" err="1"/>
              <a:t>McRobbie</a:t>
            </a:r>
            <a:r>
              <a:rPr lang="pl-PL" sz="1800" dirty="0"/>
              <a:t>, 2000).</a:t>
            </a:r>
          </a:p>
          <a:p>
            <a:endParaRPr lang="pl-PL" sz="1800" dirty="0"/>
          </a:p>
        </p:txBody>
      </p:sp>
      <p:sp>
        <p:nvSpPr>
          <p:cNvPr id="4" name="Owal 3"/>
          <p:cNvSpPr/>
          <p:nvPr/>
        </p:nvSpPr>
        <p:spPr>
          <a:xfrm>
            <a:off x="9550400" y="4588934"/>
            <a:ext cx="2066098" cy="2015066"/>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alpha val="90000"/>
              <a:hueOff val="72337"/>
              <a:satOff val="-2780"/>
              <a:lumOff val="9770"/>
              <a:alphaOff val="-40000"/>
            </a:schemeClr>
          </a:effectRef>
          <a:fontRef idx="minor">
            <a:schemeClr val="lt1">
              <a:hueOff val="0"/>
              <a:satOff val="0"/>
              <a:lumOff val="0"/>
              <a:alphaOff val="0"/>
            </a:schemeClr>
          </a:fontRef>
        </p:style>
      </p:sp>
    </p:spTree>
    <p:extLst>
      <p:ext uri="{BB962C8B-B14F-4D97-AF65-F5344CB8AC3E}">
        <p14:creationId xmlns:p14="http://schemas.microsoft.com/office/powerpoint/2010/main" val="27941343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438400" y="685800"/>
            <a:ext cx="8001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6000"/>
              </a:lnSpc>
              <a:buClr>
                <a:srgbClr val="FFFF00"/>
              </a:buClr>
              <a:buFont typeface="Arial" panose="020B0604020202020204" pitchFamily="34" charset="0"/>
              <a:buNone/>
            </a:pPr>
            <a:r>
              <a:rPr lang="en-GB" altLang="pl-PL" sz="2200" b="1">
                <a:solidFill>
                  <a:srgbClr val="004A4A"/>
                </a:solidFill>
              </a:rPr>
              <a:t>…</a:t>
            </a:r>
            <a:r>
              <a:rPr lang="en-GB" altLang="pl-PL" sz="2600" b="1">
                <a:solidFill>
                  <a:srgbClr val="004A4A"/>
                </a:solidFill>
                <a:latin typeface="Arial" panose="020B0604020202020204" pitchFamily="34" charset="0"/>
              </a:rPr>
              <a:t> i zawsze znajduj dla nich czas… </a:t>
            </a:r>
            <a:br>
              <a:rPr lang="en-GB" altLang="pl-PL" sz="2200" b="1">
                <a:solidFill>
                  <a:srgbClr val="FFFF00"/>
                </a:solidFill>
                <a:effectLst>
                  <a:outerShdw blurRad="38100" dist="38100" dir="2700000" algn="tl">
                    <a:srgbClr val="C0C0C0"/>
                  </a:outerShdw>
                </a:effectLst>
                <a:latin typeface="Arial" panose="020B0604020202020204" pitchFamily="34" charset="0"/>
              </a:rPr>
            </a:br>
            <a:endParaRPr lang="en-GB" altLang="pl-PL" sz="2200" b="1">
              <a:solidFill>
                <a:srgbClr val="FFFF00"/>
              </a:solidFill>
              <a:effectLst>
                <a:outerShdw blurRad="38100" dist="38100" dir="2700000" algn="tl">
                  <a:srgbClr val="C0C0C0"/>
                </a:outerShdw>
              </a:effectLst>
              <a:latin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00201"/>
            <a:ext cx="5842000" cy="4367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2978437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down)">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985"/>
                                        </p:tgtEl>
                                        <p:attrNameLst>
                                          <p:attrName>style.visibility</p:attrName>
                                        </p:attrNameLst>
                                      </p:cBhvr>
                                      <p:to>
                                        <p:strVal val="visible"/>
                                      </p:to>
                                    </p:set>
                                    <p:animEffect transition="in" filter="wipe(down)">
                                      <p:cBhvr>
                                        <p:cTn id="12" dur="500"/>
                                        <p:tgtEl>
                                          <p:spTgt spid="41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422400" y="2895600"/>
            <a:ext cx="3556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6000"/>
              </a:lnSpc>
              <a:buClr>
                <a:srgbClr val="FFFF00"/>
              </a:buClr>
              <a:buFont typeface="Arial" panose="020B0604020202020204" pitchFamily="34" charset="0"/>
              <a:buNone/>
            </a:pPr>
            <a:r>
              <a:rPr lang="en-GB" altLang="pl-PL" sz="2600" b="1" dirty="0" err="1">
                <a:solidFill>
                  <a:srgbClr val="800000"/>
                </a:solidFill>
                <a:latin typeface="Arial" panose="020B0604020202020204" pitchFamily="34" charset="0"/>
              </a:rPr>
              <a:t>Zrelaksuj</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się</a:t>
            </a:r>
            <a:r>
              <a:rPr lang="en-GB" altLang="pl-PL" sz="2600" b="1" dirty="0">
                <a:solidFill>
                  <a:srgbClr val="800000"/>
                </a:solidFill>
                <a:latin typeface="Arial" panose="020B0604020202020204" pitchFamily="34" charset="0"/>
              </a:rPr>
              <a:t> od </a:t>
            </a:r>
          </a:p>
          <a:p>
            <a:pPr>
              <a:lnSpc>
                <a:spcPct val="86000"/>
              </a:lnSpc>
              <a:buClr>
                <a:srgbClr val="FFFF00"/>
              </a:buClr>
              <a:buFont typeface="Arial" panose="020B0604020202020204" pitchFamily="34" charset="0"/>
              <a:buNone/>
            </a:pPr>
            <a:r>
              <a:rPr lang="en-GB" altLang="pl-PL" sz="2600" b="1" dirty="0" err="1">
                <a:solidFill>
                  <a:srgbClr val="800000"/>
                </a:solidFill>
                <a:latin typeface="Arial" panose="020B0604020202020204" pitchFamily="34" charset="0"/>
              </a:rPr>
              <a:t>czasu</a:t>
            </a:r>
            <a:r>
              <a:rPr lang="en-GB" altLang="pl-PL" sz="2600" b="1" dirty="0">
                <a:solidFill>
                  <a:srgbClr val="800000"/>
                </a:solidFill>
                <a:latin typeface="Arial" panose="020B0604020202020204" pitchFamily="34" charset="0"/>
              </a:rPr>
              <a:t> do </a:t>
            </a:r>
            <a:r>
              <a:rPr lang="en-GB" altLang="pl-PL" sz="2600" b="1" dirty="0" err="1">
                <a:solidFill>
                  <a:srgbClr val="800000"/>
                </a:solidFill>
                <a:latin typeface="Arial" panose="020B0604020202020204" pitchFamily="34" charset="0"/>
              </a:rPr>
              <a:t>czasu</a:t>
            </a:r>
            <a:r>
              <a:rPr lang="en-GB" altLang="pl-PL" sz="2600" b="1" dirty="0">
                <a:solidFill>
                  <a:srgbClr val="800000"/>
                </a:solidFill>
                <a:latin typeface="Arial" panose="020B0604020202020204" pitchFamily="34" charset="0"/>
              </a:rPr>
              <a:t>… </a:t>
            </a:r>
            <a:endParaRPr lang="en-GB" altLang="pl-PL" sz="2200" b="1" dirty="0">
              <a:solidFill>
                <a:srgbClr val="FFFF00"/>
              </a:solidFill>
              <a:effectLst>
                <a:outerShdw blurRad="38100" dist="38100" dir="2700000" algn="tl">
                  <a:srgbClr val="C0C0C0"/>
                </a:outerShdw>
              </a:effectLst>
              <a:latin typeface="Arial" panose="020B0604020202020204" pitchFamily="34" charset="0"/>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t="6407"/>
          <a:stretch>
            <a:fillRect/>
          </a:stretch>
        </p:blipFill>
        <p:spPr bwMode="auto">
          <a:xfrm>
            <a:off x="5165626" y="825500"/>
            <a:ext cx="3605312" cy="5156200"/>
          </a:xfrm>
          <a:prstGeom prst="rect">
            <a:avLst/>
          </a:prstGeom>
          <a:noFill/>
          <a:ln>
            <a:noFill/>
          </a:ln>
          <a:effectLst/>
          <a:extLst>
            <a:ext uri="{909E8E84-426E-40DD-AFC4-6F175D3DCCD1}">
              <a14:hiddenFill xmlns:a14="http://schemas.microsoft.com/office/drawing/2010/main">
                <a:blipFill dpi="0" rotWithShape="0">
                  <a:blip/>
                  <a:srcRect t="640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237793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down)">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3009"/>
                                        </p:tgtEl>
                                        <p:attrNameLst>
                                          <p:attrName>style.visibility</p:attrName>
                                        </p:attrNameLst>
                                      </p:cBhvr>
                                      <p:to>
                                        <p:strVal val="visible"/>
                                      </p:to>
                                    </p:set>
                                    <p:animEffect transition="in" filter="wipe(down)">
                                      <p:cBhvr>
                                        <p:cTn id="12" dur="5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667000" y="677863"/>
            <a:ext cx="80010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6000"/>
              </a:lnSpc>
              <a:buClr>
                <a:srgbClr val="FFFF00"/>
              </a:buClr>
              <a:buFont typeface="Arial" panose="020B0604020202020204" pitchFamily="34" charset="0"/>
              <a:buNone/>
            </a:pPr>
            <a:r>
              <a:rPr lang="en-GB" altLang="pl-PL" sz="2600" b="1">
                <a:solidFill>
                  <a:srgbClr val="004A4A"/>
                </a:solidFill>
                <a:latin typeface="Arial" panose="020B0604020202020204" pitchFamily="34" charset="0"/>
              </a:rPr>
              <a:t>… wspominając miłe chwile… </a:t>
            </a:r>
            <a:br>
              <a:rPr lang="en-GB" altLang="pl-PL" sz="2200" b="1">
                <a:solidFill>
                  <a:srgbClr val="FFFF00"/>
                </a:solidFill>
                <a:effectLst>
                  <a:outerShdw blurRad="38100" dist="38100" dir="2700000" algn="tl">
                    <a:srgbClr val="C0C0C0"/>
                  </a:outerShdw>
                </a:effectLst>
                <a:latin typeface="Arial" panose="020B0604020202020204" pitchFamily="34" charset="0"/>
              </a:rPr>
            </a:br>
            <a:endParaRPr lang="en-GB" altLang="pl-PL" sz="2200" b="1">
              <a:solidFill>
                <a:srgbClr val="FFFF00"/>
              </a:solidFill>
              <a:effectLst>
                <a:outerShdw blurRad="38100" dist="38100" dir="2700000" algn="tl">
                  <a:srgbClr val="C0C0C0"/>
                </a:outerShdw>
              </a:effectLst>
              <a:latin typeface="Arial" panose="020B0604020202020204" pitchFamily="34" charset="0"/>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l="11809" r="-116" b="23763"/>
          <a:stretch>
            <a:fillRect/>
          </a:stretch>
        </p:blipFill>
        <p:spPr bwMode="auto">
          <a:xfrm>
            <a:off x="2870200" y="1687627"/>
            <a:ext cx="6337301" cy="4097224"/>
          </a:xfrm>
          <a:prstGeom prst="rect">
            <a:avLst/>
          </a:prstGeom>
          <a:noFill/>
          <a:ln>
            <a:noFill/>
          </a:ln>
          <a:effectLst/>
          <a:extLst>
            <a:ext uri="{909E8E84-426E-40DD-AFC4-6F175D3DCCD1}">
              <a14:hiddenFill xmlns:a14="http://schemas.microsoft.com/office/drawing/2010/main">
                <a:blipFill dpi="0" rotWithShape="0">
                  <a:blip/>
                  <a:srcRect l="11809" r="-116" b="2376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8512778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4033"/>
                                        </p:tgtEl>
                                        <p:attrNameLst>
                                          <p:attrName>style.visibility</p:attrName>
                                        </p:attrNameLst>
                                      </p:cBhvr>
                                      <p:to>
                                        <p:strVal val="visible"/>
                                      </p:to>
                                    </p:set>
                                    <p:animEffect transition="in" filter="wipe(down)">
                                      <p:cBhvr>
                                        <p:cTn id="12" dur="5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342900" y="2698751"/>
            <a:ext cx="5459413" cy="2547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0000"/>
              </a:lnSpc>
            </a:pPr>
            <a:r>
              <a:rPr lang="en-GB" altLang="pl-PL" sz="2600" b="1" dirty="0">
                <a:solidFill>
                  <a:srgbClr val="800000"/>
                </a:solidFill>
                <a:latin typeface="Arial" panose="020B0604020202020204" pitchFamily="34" charset="0"/>
              </a:rPr>
              <a:t>...</a:t>
            </a:r>
            <a:r>
              <a:rPr lang="en-GB" altLang="pl-PL" sz="2600" b="1" dirty="0" err="1">
                <a:solidFill>
                  <a:srgbClr val="800000"/>
                </a:solidFill>
                <a:latin typeface="Arial" panose="020B0604020202020204" pitchFamily="34" charset="0"/>
              </a:rPr>
              <a:t>ponieważ</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wcześniej</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czy</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później</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uświadomisz</a:t>
            </a:r>
            <a:r>
              <a:rPr lang="en-GB" altLang="pl-PL" sz="2600" b="1" dirty="0">
                <a:solidFill>
                  <a:srgbClr val="800000"/>
                </a:solidFill>
                <a:latin typeface="Arial" panose="020B0604020202020204" pitchFamily="34" charset="0"/>
              </a:rPr>
              <a:t> </a:t>
            </a:r>
            <a:r>
              <a:rPr lang="en-GB" altLang="pl-PL" sz="2600" b="1" dirty="0" err="1">
                <a:solidFill>
                  <a:srgbClr val="800000"/>
                </a:solidFill>
                <a:latin typeface="Arial" panose="020B0604020202020204" pitchFamily="34" charset="0"/>
              </a:rPr>
              <a:t>sobie</a:t>
            </a:r>
            <a:r>
              <a:rPr lang="en-GB" altLang="pl-PL" sz="2600" b="1" dirty="0">
                <a:solidFill>
                  <a:srgbClr val="800000"/>
                </a:solidFill>
                <a:latin typeface="Arial" panose="020B0604020202020204" pitchFamily="34" charset="0"/>
              </a:rPr>
              <a:t>...</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1" y="679451"/>
            <a:ext cx="4246563" cy="5095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Text Box 3"/>
          <p:cNvSpPr txBox="1">
            <a:spLocks noChangeArrowheads="1"/>
          </p:cNvSpPr>
          <p:nvPr/>
        </p:nvSpPr>
        <p:spPr bwMode="auto">
          <a:xfrm>
            <a:off x="5334000" y="6096001"/>
            <a:ext cx="5029200" cy="96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gn="r">
              <a:lnSpc>
                <a:spcPct val="86000"/>
              </a:lnSpc>
              <a:buClr>
                <a:srgbClr val="FFFF00"/>
              </a:buClr>
              <a:buFont typeface="Arial" panose="020B0604020202020204" pitchFamily="34" charset="0"/>
              <a:buNone/>
            </a:pPr>
            <a:r>
              <a:rPr lang="en-GB" altLang="pl-PL" sz="2600" b="1">
                <a:solidFill>
                  <a:srgbClr val="004A4A"/>
                </a:solidFill>
                <a:latin typeface="Arial" panose="020B0604020202020204" pitchFamily="34" charset="0"/>
              </a:rPr>
              <a:t>że pieniądze to nie wszystko...</a:t>
            </a:r>
          </a:p>
          <a:p>
            <a:pPr>
              <a:lnSpc>
                <a:spcPct val="86000"/>
              </a:lnSpc>
              <a:spcBef>
                <a:spcPts val="1375"/>
              </a:spcBef>
              <a:buClr>
                <a:srgbClr val="FFFF00"/>
              </a:buClr>
            </a:pPr>
            <a:endParaRPr lang="en-GB" altLang="pl-PL" sz="2600" b="1">
              <a:solidFill>
                <a:srgbClr val="004A4A"/>
              </a:solidFill>
              <a:latin typeface="Arial" panose="020B0604020202020204" pitchFamily="34" charset="0"/>
            </a:endParaRPr>
          </a:p>
        </p:txBody>
      </p:sp>
    </p:spTree>
    <p:extLst>
      <p:ext uri="{BB962C8B-B14F-4D97-AF65-F5344CB8AC3E}">
        <p14:creationId xmlns:p14="http://schemas.microsoft.com/office/powerpoint/2010/main" val="255727554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5057"/>
                                        </p:tgtEl>
                                        <p:attrNameLst>
                                          <p:attrName>style.visibility</p:attrName>
                                        </p:attrNameLst>
                                      </p:cBhvr>
                                      <p:to>
                                        <p:strVal val="visible"/>
                                      </p:to>
                                    </p:set>
                                    <p:animEffect transition="in" filter="wipe(down)">
                                      <p:cBhvr>
                                        <p:cTn id="12" dur="500"/>
                                        <p:tgtEl>
                                          <p:spTgt spid="45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ipe(down)">
                                      <p:cBhvr>
                                        <p:cTn id="1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17057" y="4446165"/>
            <a:ext cx="6513324" cy="1331700"/>
          </a:xfrm>
        </p:spPr>
        <p:txBody>
          <a:bodyPr/>
          <a:lstStyle/>
          <a:p>
            <a:r>
              <a:rPr lang="pl-PL" b="1" dirty="0"/>
              <a:t>Dziękuję za uwagę ;)</a:t>
            </a:r>
          </a:p>
        </p:txBody>
      </p:sp>
      <p:sp>
        <p:nvSpPr>
          <p:cNvPr id="4" name="Owal 3"/>
          <p:cNvSpPr/>
          <p:nvPr/>
        </p:nvSpPr>
        <p:spPr>
          <a:xfrm>
            <a:off x="9074989" y="4209691"/>
            <a:ext cx="2355392" cy="2158559"/>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alpha val="90000"/>
              <a:hueOff val="54253"/>
              <a:satOff val="-2085"/>
              <a:lumOff val="7327"/>
              <a:alphaOff val="-30000"/>
            </a:schemeClr>
          </a:effectRef>
          <a:fontRef idx="minor">
            <a:schemeClr val="lt1">
              <a:hueOff val="0"/>
              <a:satOff val="0"/>
              <a:lumOff val="0"/>
              <a:alphaOff val="0"/>
            </a:schemeClr>
          </a:fontRef>
        </p:style>
      </p:sp>
    </p:spTree>
    <p:extLst>
      <p:ext uri="{BB962C8B-B14F-4D97-AF65-F5344CB8AC3E}">
        <p14:creationId xmlns:p14="http://schemas.microsoft.com/office/powerpoint/2010/main" val="40686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224" y="499533"/>
            <a:ext cx="10772775" cy="364067"/>
          </a:xfrm>
        </p:spPr>
        <p:txBody>
          <a:bodyPr>
            <a:noAutofit/>
          </a:bodyPr>
          <a:lstStyle/>
          <a:p>
            <a:r>
              <a:rPr lang="pl-PL" sz="3200" b="1" dirty="0">
                <a:solidFill>
                  <a:srgbClr val="002060"/>
                </a:solidFill>
              </a:rPr>
              <a:t>Jak rozwijać się zawodowo?</a:t>
            </a:r>
          </a:p>
        </p:txBody>
      </p:sp>
      <p:sp>
        <p:nvSpPr>
          <p:cNvPr id="3" name="Symbol zastępczy zawartości 2"/>
          <p:cNvSpPr>
            <a:spLocks noGrp="1"/>
          </p:cNvSpPr>
          <p:nvPr>
            <p:ph idx="1"/>
          </p:nvPr>
        </p:nvSpPr>
        <p:spPr>
          <a:xfrm>
            <a:off x="4244196" y="1503681"/>
            <a:ext cx="7422870" cy="4448546"/>
          </a:xfrm>
        </p:spPr>
        <p:txBody>
          <a:bodyPr>
            <a:normAutofit/>
          </a:bodyPr>
          <a:lstStyle/>
          <a:p>
            <a:pPr marL="457200" indent="-457200">
              <a:buFont typeface="+mj-lt"/>
              <a:buAutoNum type="arabicPeriod"/>
            </a:pPr>
            <a:r>
              <a:rPr lang="pl-PL" sz="2000" dirty="0"/>
              <a:t>Planowanie rozwoju zawodowego (rozwój kompetencji miękkich i twardych)</a:t>
            </a:r>
          </a:p>
          <a:p>
            <a:pPr marL="457200" indent="-457200">
              <a:buFont typeface="+mj-lt"/>
              <a:buAutoNum type="arabicPeriod"/>
            </a:pPr>
            <a:r>
              <a:rPr lang="pl-PL" sz="2000" dirty="0"/>
              <a:t>Portfolio - to zbiór materiałów, które dokumentują nasz rozwój zawodowy jako nauczycieli.</a:t>
            </a:r>
          </a:p>
          <a:p>
            <a:pPr marL="457200" indent="-457200">
              <a:buFont typeface="+mj-lt"/>
              <a:buAutoNum type="arabicPeriod"/>
            </a:pPr>
            <a:r>
              <a:rPr lang="pl-PL" sz="2000" dirty="0"/>
              <a:t>Prowadzenie własnego dziennika kariery</a:t>
            </a:r>
          </a:p>
          <a:p>
            <a:pPr marL="457200" indent="-457200">
              <a:buFont typeface="+mj-lt"/>
              <a:buAutoNum type="arabicPeriod"/>
            </a:pPr>
            <a:r>
              <a:rPr lang="pl-PL" sz="2000" dirty="0"/>
              <a:t>Obserwowanie innych nauczycieli</a:t>
            </a:r>
          </a:p>
          <a:p>
            <a:pPr marL="457200" indent="-457200">
              <a:buFont typeface="+mj-lt"/>
              <a:buAutoNum type="arabicPeriod"/>
            </a:pPr>
            <a:r>
              <a:rPr lang="pl-PL" sz="2000" dirty="0" err="1"/>
              <a:t>Reflective</a:t>
            </a:r>
            <a:r>
              <a:rPr lang="pl-PL" sz="2000" dirty="0"/>
              <a:t> </a:t>
            </a:r>
            <a:r>
              <a:rPr lang="pl-PL" sz="2000" dirty="0" err="1"/>
              <a:t>teaching</a:t>
            </a:r>
            <a:r>
              <a:rPr lang="pl-PL" sz="2000" dirty="0"/>
              <a:t> – refleksje na temat uczenia – oznaczają, że analizujemy to co dzieje się w klasie, zastanawiamy się nad tym co robimy, jak i dlaczego, jakie są tego efekty, czy są jakieś elementy naszej pracy, które możemy udoskonalić.</a:t>
            </a:r>
          </a:p>
          <a:p>
            <a:pPr marL="457200" indent="-457200">
              <a:buFont typeface="+mj-lt"/>
              <a:buAutoNum type="arabicPeriod"/>
            </a:pPr>
            <a:r>
              <a:rPr lang="pl-PL" sz="2000" dirty="0"/>
              <a:t>Korzystanie z Internetu i wykorzystywanie go do dokształcania, poszerzania wiedzy ogólnodostępnej budowania wizerunku.</a:t>
            </a:r>
          </a:p>
          <a:p>
            <a:pPr marL="457200" indent="-457200">
              <a:buFont typeface="+mj-lt"/>
              <a:buAutoNum type="arabicPeriod"/>
            </a:pPr>
            <a:endParaRPr lang="pl-PL" sz="2000" dirty="0"/>
          </a:p>
        </p:txBody>
      </p:sp>
      <p:pic>
        <p:nvPicPr>
          <p:cNvPr id="4" name="Picture 30" descr="C:\Users\Marek\Pictures\2091624_success_succeed_business_money_sign.jpg"/>
          <p:cNvPicPr>
            <a:picLocks noChangeAspect="1" noChangeArrowheads="1"/>
          </p:cNvPicPr>
          <p:nvPr/>
        </p:nvPicPr>
        <p:blipFill>
          <a:blip r:embed="rId2" cstate="print"/>
          <a:srcRect/>
          <a:stretch>
            <a:fillRect/>
          </a:stretch>
        </p:blipFill>
        <p:spPr bwMode="auto">
          <a:xfrm>
            <a:off x="1000664" y="2497102"/>
            <a:ext cx="2692399" cy="1797574"/>
          </a:xfrm>
          <a:prstGeom prst="rect">
            <a:avLst/>
          </a:prstGeom>
          <a:noFill/>
          <a:ln w="9525">
            <a:noFill/>
            <a:miter lim="800000"/>
            <a:headEnd/>
            <a:tailEnd/>
          </a:ln>
        </p:spPr>
      </p:pic>
    </p:spTree>
    <p:extLst>
      <p:ext uri="{BB962C8B-B14F-4D97-AF65-F5344CB8AC3E}">
        <p14:creationId xmlns:p14="http://schemas.microsoft.com/office/powerpoint/2010/main" val="382118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8558" y="313266"/>
            <a:ext cx="10772775" cy="601134"/>
          </a:xfrm>
        </p:spPr>
        <p:txBody>
          <a:bodyPr>
            <a:normAutofit/>
          </a:bodyPr>
          <a:lstStyle/>
          <a:p>
            <a:r>
              <a:rPr lang="pl-PL" sz="3200" b="1" dirty="0">
                <a:solidFill>
                  <a:srgbClr val="002060"/>
                </a:solidFill>
              </a:rPr>
              <a:t>Rozwój zawodowy a wypalenie zawodowe</a:t>
            </a:r>
          </a:p>
        </p:txBody>
      </p:sp>
      <p:sp>
        <p:nvSpPr>
          <p:cNvPr id="3" name="Symbol zastępczy zawartości 2"/>
          <p:cNvSpPr>
            <a:spLocks noGrp="1"/>
          </p:cNvSpPr>
          <p:nvPr>
            <p:ph idx="1"/>
          </p:nvPr>
        </p:nvSpPr>
        <p:spPr>
          <a:xfrm>
            <a:off x="318558" y="1066801"/>
            <a:ext cx="11670242" cy="5571066"/>
          </a:xfrm>
        </p:spPr>
        <p:txBody>
          <a:bodyPr>
            <a:normAutofit lnSpcReduction="10000"/>
          </a:bodyPr>
          <a:lstStyle/>
          <a:p>
            <a:r>
              <a:rPr lang="pl-PL" sz="2000" dirty="0"/>
              <a:t>Brak motywacji do pracy odbija się na zdrowiu fizycznym i psychicznym nauczycieli. Badania wskazują, że nauczyciele dwa razy częściej cierpią na wypalenie zawodowe niż inni pracownicy wykonujący usługi społeczne. Biorąc pod uwagę teorię Herzberga, aby poprawić tę sytuację należy wyeliminować czynniki demotywujące. </a:t>
            </a:r>
          </a:p>
          <a:p>
            <a:r>
              <a:rPr lang="pl-PL" sz="2000" dirty="0"/>
              <a:t>W przypadku nauczycieli w Polsce są to następujące czynniki:</a:t>
            </a:r>
          </a:p>
          <a:p>
            <a:r>
              <a:rPr lang="pl-PL" sz="2000" dirty="0"/>
              <a:t>1) niskie zarobki</a:t>
            </a:r>
          </a:p>
          <a:p>
            <a:r>
              <a:rPr lang="pl-PL" sz="2000" dirty="0"/>
              <a:t>2) nieprawidłowe zarządzanie/ brak wsparcia ze strony dyrekcji</a:t>
            </a:r>
          </a:p>
          <a:p>
            <a:r>
              <a:rPr lang="pl-PL" sz="2000" dirty="0"/>
              <a:t>3) zachowanie uczniów</a:t>
            </a:r>
          </a:p>
          <a:p>
            <a:r>
              <a:rPr lang="pl-PL" sz="2000" dirty="0"/>
              <a:t>4) brak stabilizacji i bezpieczeństwa zawodowego.</a:t>
            </a:r>
          </a:p>
          <a:p>
            <a:endParaRPr lang="pl-PL" sz="2000" dirty="0"/>
          </a:p>
          <a:p>
            <a:r>
              <a:rPr lang="pl-PL" sz="2000" dirty="0"/>
              <a:t>Dopiero po usunięciu tych czynników należałoby wprowadzić czynniki motywujące.</a:t>
            </a:r>
          </a:p>
          <a:p>
            <a:r>
              <a:rPr lang="pl-PL" sz="2000" dirty="0"/>
              <a:t>Przytoczę tu ponownie wyniki badań nad Polską Mapą Motywacji. Byłyby to więc:</a:t>
            </a:r>
          </a:p>
          <a:p>
            <a:r>
              <a:rPr lang="pl-PL" sz="2000" dirty="0"/>
              <a:t>1) dobra atmosfera w pracy</a:t>
            </a:r>
          </a:p>
          <a:p>
            <a:r>
              <a:rPr lang="pl-PL" sz="2000" dirty="0"/>
              <a:t>2) docenianie zaangażowania i sukcesów</a:t>
            </a:r>
          </a:p>
          <a:p>
            <a:r>
              <a:rPr lang="pl-PL" sz="2000" dirty="0"/>
              <a:t>3) podnoszenie kwalifikacji</a:t>
            </a:r>
          </a:p>
          <a:p>
            <a:r>
              <a:rPr lang="pl-PL" sz="2000" dirty="0"/>
              <a:t>4) pewność zatrudnienia.</a:t>
            </a:r>
          </a:p>
          <a:p>
            <a:endParaRPr lang="pl-PL" sz="2000" dirty="0"/>
          </a:p>
        </p:txBody>
      </p:sp>
    </p:spTree>
    <p:extLst>
      <p:ext uri="{BB962C8B-B14F-4D97-AF65-F5344CB8AC3E}">
        <p14:creationId xmlns:p14="http://schemas.microsoft.com/office/powerpoint/2010/main" val="124185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7090" y="163405"/>
            <a:ext cx="10772775" cy="668867"/>
          </a:xfrm>
        </p:spPr>
        <p:txBody>
          <a:bodyPr>
            <a:noAutofit/>
          </a:bodyPr>
          <a:lstStyle/>
          <a:p>
            <a:r>
              <a:rPr lang="pl-PL" sz="3200" b="1" dirty="0">
                <a:solidFill>
                  <a:srgbClr val="002060"/>
                </a:solidFill>
              </a:rPr>
              <a:t>Analiza systemu motywowania pracowników oświaty</a:t>
            </a:r>
          </a:p>
        </p:txBody>
      </p:sp>
      <p:sp>
        <p:nvSpPr>
          <p:cNvPr id="3" name="Symbol zastępczy zawartości 2"/>
          <p:cNvSpPr>
            <a:spLocks noGrp="1"/>
          </p:cNvSpPr>
          <p:nvPr>
            <p:ph idx="1"/>
          </p:nvPr>
        </p:nvSpPr>
        <p:spPr>
          <a:xfrm>
            <a:off x="167427" y="815340"/>
            <a:ext cx="11855240" cy="3898053"/>
          </a:xfrm>
        </p:spPr>
        <p:txBody>
          <a:bodyPr>
            <a:normAutofit/>
          </a:bodyPr>
          <a:lstStyle/>
          <a:p>
            <a:r>
              <a:rPr lang="pl-PL" sz="2000" b="1" dirty="0"/>
              <a:t>Opis problemu i metodyka badań</a:t>
            </a:r>
            <a:endParaRPr lang="pl-PL" sz="2000" dirty="0"/>
          </a:p>
          <a:p>
            <a:r>
              <a:rPr lang="pl-PL" sz="2000" dirty="0"/>
              <a:t>System motywowania pracowników oświatowych składa się z pięciu podstawowych obszarów: wynagrodzenia zasadniczego, dodatków do wynagrodzenia, możliwości rozwoju osobistego i zawodowego, środowiska pracy oraz nagród i kar, przewidzianych w przepisach ustawowych. Do najbardziej kontrowersyjnych elementów należy wynagrodzenie zasadnicze, które zgodnie z licznymi badaniami postrzegane jest jako najważniejszy czynnik, mający wpływ na wszystkie pozostałe, oraz sfera dodatków, a dokładnie dodatku motywacyjnego, który nauczyciel otrzymuje jako gratyfikację za podejmowanie dodatkowej działalności dydaktycznej, wychowawczej bądź opiekuńczej, wyszczególnionej w regulaminach przyznawania dodatku motywacyjnego, opracowywanych przez odpowiednie jednostki organizacyjne organów prowadzących szkoły.</a:t>
            </a:r>
          </a:p>
          <a:p>
            <a:r>
              <a:rPr lang="pl-PL" sz="2000" dirty="0"/>
              <a:t>Na rys. 1 przedstawiono ogólny schemat systemu motywacyjnego nauczycieli, uwzględniający czynniki, których modyfikacja jest możliwa na poziomie danej szkoły, a w związku z tym proponowane zmiany, będące wynikiem badań własnych mają realny charakter i mogą zostać zrealizowane w praktyce. Obszary, o których mowa powyżej, tj. możliwe do zmodyfikowania, zostały zakreślone na rys. 1.</a:t>
            </a:r>
          </a:p>
          <a:p>
            <a:endParaRPr lang="pl-PL" sz="2000" dirty="0"/>
          </a:p>
        </p:txBody>
      </p:sp>
      <p:pic>
        <p:nvPicPr>
          <p:cNvPr id="4" name="Obraz 3"/>
          <p:cNvPicPr/>
          <p:nvPr/>
        </p:nvPicPr>
        <p:blipFill>
          <a:blip r:embed="rId2"/>
          <a:stretch>
            <a:fillRect/>
          </a:stretch>
        </p:blipFill>
        <p:spPr>
          <a:xfrm>
            <a:off x="167427" y="4713393"/>
            <a:ext cx="3791796" cy="2117936"/>
          </a:xfrm>
          <a:prstGeom prst="rect">
            <a:avLst/>
          </a:prstGeom>
        </p:spPr>
      </p:pic>
      <p:pic>
        <p:nvPicPr>
          <p:cNvPr id="5" name="Obraz 4"/>
          <p:cNvPicPr/>
          <p:nvPr/>
        </p:nvPicPr>
        <p:blipFill>
          <a:blip r:embed="rId3"/>
          <a:stretch>
            <a:fillRect/>
          </a:stretch>
        </p:blipFill>
        <p:spPr>
          <a:xfrm>
            <a:off x="8405601" y="4713392"/>
            <a:ext cx="3786399" cy="2117937"/>
          </a:xfrm>
          <a:prstGeom prst="rect">
            <a:avLst/>
          </a:prstGeom>
        </p:spPr>
      </p:pic>
      <p:pic>
        <p:nvPicPr>
          <p:cNvPr id="6" name="Obraz 5">
            <a:extLst>
              <a:ext uri="{FF2B5EF4-FFF2-40B4-BE49-F238E27FC236}">
                <a16:creationId xmlns:a16="http://schemas.microsoft.com/office/drawing/2014/main" id="{400EA8DB-23E9-4B09-845F-175CE06A113B}"/>
              </a:ext>
            </a:extLst>
          </p:cNvPr>
          <p:cNvPicPr>
            <a:picLocks noChangeAspect="1"/>
          </p:cNvPicPr>
          <p:nvPr/>
        </p:nvPicPr>
        <p:blipFill>
          <a:blip r:embed="rId4"/>
          <a:stretch>
            <a:fillRect/>
          </a:stretch>
        </p:blipFill>
        <p:spPr>
          <a:xfrm>
            <a:off x="4754880" y="4809749"/>
            <a:ext cx="2997960" cy="2021580"/>
          </a:xfrm>
          <a:prstGeom prst="rect">
            <a:avLst/>
          </a:prstGeom>
        </p:spPr>
      </p:pic>
    </p:spTree>
    <p:extLst>
      <p:ext uri="{BB962C8B-B14F-4D97-AF65-F5344CB8AC3E}">
        <p14:creationId xmlns:p14="http://schemas.microsoft.com/office/powerpoint/2010/main" val="424343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83571" y="3164340"/>
            <a:ext cx="12192000" cy="3355848"/>
          </a:xfrm>
        </p:spPr>
        <p:txBody>
          <a:bodyPr>
            <a:normAutofit/>
          </a:bodyPr>
          <a:lstStyle/>
          <a:p>
            <a:pPr lvl="0" algn="ctr"/>
            <a:r>
              <a:rPr lang="pl-PL" sz="3600" b="1" dirty="0">
                <a:solidFill>
                  <a:srgbClr val="002060"/>
                </a:solidFill>
              </a:rPr>
              <a:t>2. Autorytet i kompetencje nauczyciela </a:t>
            </a:r>
            <a:br>
              <a:rPr lang="pl-PL" sz="3600" b="1" dirty="0">
                <a:solidFill>
                  <a:srgbClr val="002060"/>
                </a:solidFill>
              </a:rPr>
            </a:br>
            <a:r>
              <a:rPr lang="pl-PL" sz="3600" b="1" dirty="0">
                <a:solidFill>
                  <a:srgbClr val="002060"/>
                </a:solidFill>
              </a:rPr>
              <a:t>i ich wpływ na motywacje.</a:t>
            </a:r>
            <a:br>
              <a:rPr lang="pl-PL" sz="3600" dirty="0">
                <a:solidFill>
                  <a:srgbClr val="002060"/>
                </a:solidFill>
              </a:rPr>
            </a:br>
            <a:endParaRPr lang="pl-PL" sz="3600" b="1" dirty="0">
              <a:solidFill>
                <a:srgbClr val="002060"/>
              </a:solidFill>
            </a:endParaRPr>
          </a:p>
        </p:txBody>
      </p:sp>
      <p:pic>
        <p:nvPicPr>
          <p:cNvPr id="5" name="Picture 8" descr="Wypalenie zawodowe freelancera – powody i sposoby na przełama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571" y="977900"/>
            <a:ext cx="4849328" cy="350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83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1090854" y="545498"/>
            <a:ext cx="9321577" cy="1142225"/>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Autorytet definiowanie …</a:t>
            </a:r>
          </a:p>
        </p:txBody>
      </p:sp>
      <p:sp>
        <p:nvSpPr>
          <p:cNvPr id="7" name="Symbol zastępczy zawartości 6"/>
          <p:cNvSpPr>
            <a:spLocks noGrp="1"/>
          </p:cNvSpPr>
          <p:nvPr>
            <p:ph idx="1"/>
          </p:nvPr>
        </p:nvSpPr>
        <p:spPr>
          <a:xfrm>
            <a:off x="1061837" y="2162753"/>
            <a:ext cx="9043943" cy="4236962"/>
          </a:xfrm>
        </p:spPr>
        <p:txBody>
          <a:bodyPr/>
          <a:lstStyle/>
          <a:p>
            <a:r>
              <a:rPr lang="pl-PL" dirty="0"/>
              <a:t>Autorytet to wzory i swoiste przymioty i kompetencje wychowawców, zwiększających ich możliwości oddziaływania na wychowanków, przekazywania im wiedzy, postaw, wartości i formowania określonych umiejętności.</a:t>
            </a:r>
          </a:p>
          <a:p>
            <a:r>
              <a:rPr lang="pl-PL" dirty="0"/>
              <a:t>Autorytet pedagogiczny staje się koniecznym warunkiem właściwego przebiegu procesu edukacji.</a:t>
            </a:r>
          </a:p>
        </p:txBody>
      </p:sp>
      <p:sp>
        <p:nvSpPr>
          <p:cNvPr id="4" name="Symbol zastępczy numeru slajdu 3"/>
          <p:cNvSpPr>
            <a:spLocks noGrp="1"/>
          </p:cNvSpPr>
          <p:nvPr>
            <p:ph type="sldNum" sz="quarter" idx="10"/>
          </p:nvPr>
        </p:nvSpPr>
        <p:spPr/>
        <p:txBody>
          <a:bodyPr/>
          <a:lstStyle/>
          <a:p>
            <a:pPr>
              <a:defRPr/>
            </a:pPr>
            <a:fld id="{95C4D945-B9D4-4740-8FCE-C503A9E7FE55}" type="slidenum">
              <a:rPr lang="pl-PL" altLang="pl-PL" smtClean="0"/>
              <a:pPr>
                <a:defRPr/>
              </a:pPr>
              <a:t>17</a:t>
            </a:fld>
            <a:endParaRPr lang="pl-PL" altLang="pl-PL"/>
          </a:p>
        </p:txBody>
      </p:sp>
      <p:cxnSp>
        <p:nvCxnSpPr>
          <p:cNvPr id="8" name="Łącznik prosty 5"/>
          <p:cNvCxnSpPr/>
          <p:nvPr/>
        </p:nvCxnSpPr>
        <p:spPr>
          <a:xfrm>
            <a:off x="3496385" y="1704331"/>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58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30200"/>
            <a:ext cx="10772775" cy="1658198"/>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Rodzaje autorytetów…</a:t>
            </a:r>
          </a:p>
        </p:txBody>
      </p:sp>
      <p:sp>
        <p:nvSpPr>
          <p:cNvPr id="3" name="Symbol zastępczy zawartości 2"/>
          <p:cNvSpPr>
            <a:spLocks noGrp="1"/>
          </p:cNvSpPr>
          <p:nvPr>
            <p:ph idx="1"/>
          </p:nvPr>
        </p:nvSpPr>
        <p:spPr>
          <a:xfrm>
            <a:off x="1045075" y="1740672"/>
            <a:ext cx="9321577" cy="4799205"/>
          </a:xfrm>
        </p:spPr>
        <p:txBody>
          <a:bodyPr/>
          <a:lstStyle/>
          <a:p>
            <a:pPr lvl="0"/>
            <a:r>
              <a:rPr lang="pl-PL" sz="2345" b="1" dirty="0">
                <a:solidFill>
                  <a:srgbClr val="0070C0"/>
                </a:solidFill>
              </a:rPr>
              <a:t>autorytet oparty na doświadczeniu życiowym wychowawcy</a:t>
            </a:r>
            <a:r>
              <a:rPr lang="pl-PL" sz="2345" dirty="0"/>
              <a:t>, czyli na jego wiedzy, wykształceniu, zdolnościach i mądrości;</a:t>
            </a:r>
          </a:p>
          <a:p>
            <a:pPr lvl="0"/>
            <a:r>
              <a:rPr lang="pl-PL" sz="2345" b="1" dirty="0">
                <a:solidFill>
                  <a:srgbClr val="0070C0"/>
                </a:solidFill>
              </a:rPr>
              <a:t>autorytet desygnowany</a:t>
            </a:r>
            <a:r>
              <a:rPr lang="pl-PL" sz="2345" dirty="0"/>
              <a:t>, odnoszący się do pozycji społecznej wychowawcy, wynikający z uznania dla jego stanowiska bądź funkcji (autorytet zewnętrzny);</a:t>
            </a:r>
          </a:p>
          <a:p>
            <a:pPr lvl="0"/>
            <a:r>
              <a:rPr lang="pl-PL" sz="2345" b="1" dirty="0">
                <a:solidFill>
                  <a:srgbClr val="0070C0"/>
                </a:solidFill>
              </a:rPr>
              <a:t>autorytet oparty na nieformalnych umowach, zaufaniu, kontraktach</a:t>
            </a:r>
            <a:r>
              <a:rPr lang="pl-PL" sz="2345" dirty="0"/>
              <a:t>, które wychowawcy zawierają w codziennych interakcjach ze swoimi wychowankami;</a:t>
            </a:r>
          </a:p>
          <a:p>
            <a:pPr lvl="0"/>
            <a:r>
              <a:rPr lang="pl-PL" sz="2345" b="1" dirty="0">
                <a:solidFill>
                  <a:srgbClr val="0070C0"/>
                </a:solidFill>
              </a:rPr>
              <a:t>autorytet wypływający z władzy</a:t>
            </a:r>
            <a:r>
              <a:rPr lang="pl-PL" sz="2345" dirty="0"/>
              <a:t>, którą posiada osoba sprawująca zwierzchnictwo nad innymi ludźmi (autorytet zewnętrzny);</a:t>
            </a:r>
          </a:p>
          <a:p>
            <a:pPr lvl="0"/>
            <a:r>
              <a:rPr lang="pl-PL" sz="2345" b="1" dirty="0">
                <a:solidFill>
                  <a:srgbClr val="0070C0"/>
                </a:solidFill>
              </a:rPr>
              <a:t>autorytet emocjonalny</a:t>
            </a:r>
            <a:r>
              <a:rPr lang="pl-PL" sz="2345" dirty="0"/>
              <a:t>, wynikający z uczuć szacunku, miłości bądź też obawy czy lęku wobec wychowawcy.</a:t>
            </a:r>
          </a:p>
          <a:p>
            <a:endParaRPr lang="pl-PL" sz="2345"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18</a:t>
            </a:fld>
            <a:endParaRPr lang="pl-PL" altLang="pl-PL"/>
          </a:p>
        </p:txBody>
      </p:sp>
      <p:cxnSp>
        <p:nvCxnSpPr>
          <p:cNvPr id="6" name="Łącznik prosty 5"/>
          <p:cNvCxnSpPr/>
          <p:nvPr/>
        </p:nvCxnSpPr>
        <p:spPr>
          <a:xfrm>
            <a:off x="4588308" y="1441043"/>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634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55098"/>
            <a:ext cx="10772775" cy="1658198"/>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Rodzaje autorytetów…</a:t>
            </a:r>
          </a:p>
        </p:txBody>
      </p:sp>
      <p:sp>
        <p:nvSpPr>
          <p:cNvPr id="3" name="Symbol zastępczy zawartości 2"/>
          <p:cNvSpPr>
            <a:spLocks noGrp="1"/>
          </p:cNvSpPr>
          <p:nvPr>
            <p:ph idx="1"/>
          </p:nvPr>
        </p:nvSpPr>
        <p:spPr>
          <a:xfrm>
            <a:off x="1090854" y="1846192"/>
            <a:ext cx="9321577" cy="3904260"/>
          </a:xfrm>
        </p:spPr>
        <p:txBody>
          <a:bodyPr/>
          <a:lstStyle/>
          <a:p>
            <a:r>
              <a:rPr lang="pl-PL" sz="2345" b="1" dirty="0"/>
              <a:t>Autorytet wyzwalający</a:t>
            </a:r>
            <a:r>
              <a:rPr lang="pl-PL" sz="2345" dirty="0"/>
              <a:t> inspiruje i konstruktywnie wpływa na postępowanie uczniów, mobilizując ich do inicjatywy i podejmowania samodzielnych działań, stymulując ich zapał, wyobraźnię i intelekt, czy pomagając im w osiąganiu cywilnej odwagi i krytycznej wiedzy. </a:t>
            </a:r>
          </a:p>
          <a:p>
            <a:endParaRPr lang="pl-PL" sz="2345" dirty="0"/>
          </a:p>
          <a:p>
            <a:r>
              <a:rPr lang="pl-PL" sz="2345" b="1" dirty="0"/>
              <a:t>Autorytet ujarzmiający</a:t>
            </a:r>
            <a:r>
              <a:rPr lang="pl-PL" sz="2345" dirty="0"/>
              <a:t> pochodzi nie tyle z osobistych zalet czy zasług, ile z wygórowanych ambicji i żądzy władzy jego "dysponenta" dążącego do podporządkowania sobie wychowanków poprzez stosowanie aparatu przymusu i ustanawianie arbitralnych zakazów bądź nakazów. </a:t>
            </a:r>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19</a:t>
            </a:fld>
            <a:endParaRPr lang="pl-PL" altLang="pl-PL"/>
          </a:p>
        </p:txBody>
      </p:sp>
      <p:cxnSp>
        <p:nvCxnSpPr>
          <p:cNvPr id="6" name="Łącznik prosty 5"/>
          <p:cNvCxnSpPr/>
          <p:nvPr/>
        </p:nvCxnSpPr>
        <p:spPr>
          <a:xfrm>
            <a:off x="4588308" y="1457977"/>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40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224" y="499533"/>
            <a:ext cx="10772775" cy="668867"/>
          </a:xfrm>
        </p:spPr>
        <p:txBody>
          <a:bodyPr>
            <a:noAutofit/>
          </a:bodyPr>
          <a:lstStyle/>
          <a:p>
            <a:r>
              <a:rPr lang="pl-PL" sz="3600" b="1" dirty="0">
                <a:solidFill>
                  <a:srgbClr val="002060"/>
                </a:solidFill>
              </a:rPr>
              <a:t>Program szkolenia</a:t>
            </a:r>
          </a:p>
        </p:txBody>
      </p:sp>
      <p:sp>
        <p:nvSpPr>
          <p:cNvPr id="3" name="Symbol zastępczy zawartości 2"/>
          <p:cNvSpPr>
            <a:spLocks noGrp="1"/>
          </p:cNvSpPr>
          <p:nvPr>
            <p:ph idx="1"/>
          </p:nvPr>
        </p:nvSpPr>
        <p:spPr>
          <a:xfrm>
            <a:off x="676274" y="1706880"/>
            <a:ext cx="11007726" cy="3766185"/>
          </a:xfrm>
        </p:spPr>
        <p:txBody>
          <a:bodyPr/>
          <a:lstStyle/>
          <a:p>
            <a:pPr marL="457200" lvl="0" indent="-457200">
              <a:buFont typeface="+mj-lt"/>
              <a:buAutoNum type="arabicPeriod"/>
            </a:pPr>
            <a:r>
              <a:rPr lang="pl-PL" b="1" dirty="0"/>
              <a:t>Motywacja nauczycieli a rozwój zawodowy.</a:t>
            </a:r>
            <a:endParaRPr lang="pl-PL" dirty="0"/>
          </a:p>
          <a:p>
            <a:pPr marL="457200" lvl="0" indent="-457200">
              <a:buFont typeface="+mj-lt"/>
              <a:buAutoNum type="arabicPeriod"/>
            </a:pPr>
            <a:r>
              <a:rPr lang="pl-PL" b="1" dirty="0"/>
              <a:t>Autorytet i kompetencje nauczyciela – rozwój osobisty nauczyciela.</a:t>
            </a:r>
            <a:endParaRPr lang="pl-PL" dirty="0"/>
          </a:p>
          <a:p>
            <a:pPr marL="457200" lvl="0" indent="-457200">
              <a:buFont typeface="+mj-lt"/>
              <a:buAutoNum type="arabicPeriod"/>
            </a:pPr>
            <a:r>
              <a:rPr lang="pl-PL" b="1" dirty="0"/>
              <a:t>Klasyczny nauczyciel, tutor, </a:t>
            </a:r>
            <a:r>
              <a:rPr lang="pl-PL" b="1" dirty="0" err="1"/>
              <a:t>coach</a:t>
            </a:r>
            <a:r>
              <a:rPr lang="pl-PL" b="1" dirty="0"/>
              <a:t>, mentor – rozwój zawodowy nauczyciela.</a:t>
            </a:r>
          </a:p>
          <a:p>
            <a:pPr marL="457200" lvl="0" indent="-457200">
              <a:buFont typeface="+mj-lt"/>
              <a:buAutoNum type="arabicPeriod"/>
            </a:pPr>
            <a:r>
              <a:rPr lang="pl-PL" b="1" dirty="0"/>
              <a:t>Awans zawodowy nauczyciela. Przepisy prawne i praktyczne.</a:t>
            </a:r>
          </a:p>
          <a:p>
            <a:pPr marL="457200" lvl="0" indent="-457200">
              <a:buFont typeface="+mj-lt"/>
              <a:buAutoNum type="arabicPeriod"/>
            </a:pPr>
            <a:r>
              <a:rPr lang="pl-PL" b="1" dirty="0"/>
              <a:t>Wypalenie zawodowe nauczyciela.</a:t>
            </a:r>
            <a:endParaRPr lang="pl-PL" dirty="0"/>
          </a:p>
          <a:p>
            <a:pPr marL="457200" indent="-457200">
              <a:buFont typeface="+mj-lt"/>
              <a:buAutoNum type="arabicPeriod"/>
            </a:pPr>
            <a:endParaRPr lang="pl-PL" dirty="0"/>
          </a:p>
        </p:txBody>
      </p:sp>
      <p:sp>
        <p:nvSpPr>
          <p:cNvPr id="4" name="Owal 3"/>
          <p:cNvSpPr/>
          <p:nvPr/>
        </p:nvSpPr>
        <p:spPr>
          <a:xfrm>
            <a:off x="8009468" y="3911600"/>
            <a:ext cx="3420532" cy="2853517"/>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6243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364066"/>
            <a:ext cx="10772775" cy="1658198"/>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Budowanie autorytetu nauczyciela… </a:t>
            </a:r>
          </a:p>
        </p:txBody>
      </p:sp>
      <p:sp>
        <p:nvSpPr>
          <p:cNvPr id="3" name="Symbol zastępczy zawartości 2"/>
          <p:cNvSpPr>
            <a:spLocks noGrp="1"/>
          </p:cNvSpPr>
          <p:nvPr>
            <p:ph idx="1"/>
          </p:nvPr>
        </p:nvSpPr>
        <p:spPr>
          <a:xfrm>
            <a:off x="1045075" y="1740672"/>
            <a:ext cx="9321577" cy="4799205"/>
          </a:xfrm>
        </p:spPr>
        <p:txBody>
          <a:bodyPr/>
          <a:lstStyle/>
          <a:p>
            <a:r>
              <a:rPr lang="pl-PL" sz="2345" u="sng" dirty="0"/>
              <a:t>Lista czynników zależnych od nauczyciela</a:t>
            </a:r>
            <a:r>
              <a:rPr lang="pl-PL" sz="2345" dirty="0"/>
              <a:t>:</a:t>
            </a:r>
          </a:p>
          <a:p>
            <a:pPr lvl="1"/>
            <a:r>
              <a:rPr lang="pl-PL" sz="2345" dirty="0"/>
              <a:t>osobowość, </a:t>
            </a:r>
          </a:p>
          <a:p>
            <a:pPr lvl="1"/>
            <a:r>
              <a:rPr lang="pl-PL" sz="2345" dirty="0"/>
              <a:t>wiedza, </a:t>
            </a:r>
          </a:p>
          <a:p>
            <a:pPr lvl="1"/>
            <a:r>
              <a:rPr lang="pl-PL" sz="2345" dirty="0"/>
              <a:t>metodyka, </a:t>
            </a:r>
          </a:p>
          <a:p>
            <a:pPr lvl="1"/>
            <a:r>
              <a:rPr lang="pl-PL" sz="2345" dirty="0"/>
              <a:t>przedmiot, </a:t>
            </a:r>
          </a:p>
          <a:p>
            <a:pPr lvl="1"/>
            <a:r>
              <a:rPr lang="pl-PL" sz="2345" dirty="0"/>
              <a:t>atmosfera, </a:t>
            </a:r>
          </a:p>
          <a:p>
            <a:pPr lvl="1"/>
            <a:r>
              <a:rPr lang="pl-PL" sz="2345" dirty="0"/>
              <a:t>pozycja szkoły.</a:t>
            </a:r>
          </a:p>
          <a:p>
            <a:r>
              <a:rPr lang="pl-PL" sz="2345" u="sng" dirty="0"/>
              <a:t>Lista czynników niezależnych od nauczyciela</a:t>
            </a:r>
            <a:r>
              <a:rPr lang="pl-PL" sz="2345" dirty="0"/>
              <a:t>:</a:t>
            </a:r>
          </a:p>
          <a:p>
            <a:pPr lvl="1"/>
            <a:r>
              <a:rPr lang="pl-PL" sz="2345" dirty="0"/>
              <a:t>uznanie władz;</a:t>
            </a:r>
          </a:p>
          <a:p>
            <a:pPr lvl="1"/>
            <a:r>
              <a:rPr lang="pl-PL" sz="2345" dirty="0"/>
              <a:t>uwarunkowania społeczno-polityczne.</a:t>
            </a:r>
          </a:p>
          <a:p>
            <a:endParaRPr lang="pl-PL"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20</a:t>
            </a:fld>
            <a:endParaRPr lang="pl-PL" altLang="pl-PL"/>
          </a:p>
        </p:txBody>
      </p:sp>
      <p:cxnSp>
        <p:nvCxnSpPr>
          <p:cNvPr id="6" name="Łącznik prosty 5"/>
          <p:cNvCxnSpPr/>
          <p:nvPr/>
        </p:nvCxnSpPr>
        <p:spPr>
          <a:xfrm>
            <a:off x="4588308" y="1542643"/>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50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Człowiek i jego prawo do wolności!</a:t>
            </a:r>
          </a:p>
        </p:txBody>
      </p:sp>
      <p:sp>
        <p:nvSpPr>
          <p:cNvPr id="3" name="Symbol zastępczy zawartości 2"/>
          <p:cNvSpPr>
            <a:spLocks noGrp="1"/>
          </p:cNvSpPr>
          <p:nvPr>
            <p:ph idx="1"/>
          </p:nvPr>
        </p:nvSpPr>
        <p:spPr/>
        <p:txBody>
          <a:bodyPr/>
          <a:lstStyle/>
          <a:p>
            <a:r>
              <a:rPr lang="pl-PL" b="1" dirty="0"/>
              <a:t>Szanując osobowość ucznia, nauczyciel powinien wskazywać mu drogę do pełnej wolności.</a:t>
            </a:r>
            <a:endParaRPr lang="pl-PL" dirty="0"/>
          </a:p>
          <a:p>
            <a:r>
              <a:rPr lang="pl-PL" dirty="0"/>
              <a:t>Człowiek nie może być kształtowany na posłusznego, bezrefleksyjnego wykonawcę cudzych poleceń, bo to prowadzi do nieszczęść, wojen zaczepnych i masowych zbrodni. </a:t>
            </a:r>
          </a:p>
          <a:p>
            <a:r>
              <a:rPr lang="pl-PL" dirty="0"/>
              <a:t>Każdy od wczesnego dzieciństwa musi uczyć się życia w wolności - krytycyzmu i odpowiedzialności za własne decyzje .</a:t>
            </a:r>
          </a:p>
          <a:p>
            <a:r>
              <a:rPr lang="pl-PL" b="1" dirty="0"/>
              <a:t>Autorytet to ktoś, kto pokazuje drogę</a:t>
            </a:r>
            <a:r>
              <a:rPr lang="pl-PL" dirty="0"/>
              <a:t>, jednocześnie przypominając, że każdy musi ją przejść na własnych nogach.</a:t>
            </a:r>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21</a:t>
            </a:fld>
            <a:endParaRPr lang="pl-PL" altLang="pl-PL"/>
          </a:p>
        </p:txBody>
      </p:sp>
      <p:cxnSp>
        <p:nvCxnSpPr>
          <p:cNvPr id="6" name="Łącznik prosty 5"/>
          <p:cNvCxnSpPr/>
          <p:nvPr/>
        </p:nvCxnSpPr>
        <p:spPr>
          <a:xfrm>
            <a:off x="4559732" y="1678110"/>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38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2053" y="281886"/>
            <a:ext cx="9813410" cy="1142225"/>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Warunki dające nauczycielowi szansę stania się autorytetem </a:t>
            </a:r>
            <a:br>
              <a:rPr lang="pl-PL" sz="2931" b="1" dirty="0">
                <a:solidFill>
                  <a:schemeClr val="bg1">
                    <a:lumMod val="50000"/>
                  </a:schemeClr>
                </a:solidFill>
                <a:latin typeface="Calibri" pitchFamily="34" charset="0"/>
                <a:ea typeface="Cambria Math" pitchFamily="18" charset="0"/>
                <a:cs typeface="Arial" pitchFamily="34" charset="0"/>
              </a:rPr>
            </a:br>
            <a:endParaRPr lang="pl-PL" sz="2931" b="1" dirty="0">
              <a:solidFill>
                <a:schemeClr val="bg1">
                  <a:lumMod val="50000"/>
                </a:schemeClr>
              </a:solidFill>
              <a:latin typeface="Calibri" pitchFamily="34" charset="0"/>
              <a:ea typeface="Cambria Math" pitchFamily="18" charset="0"/>
              <a:cs typeface="Arial" pitchFamily="34" charset="0"/>
            </a:endParaRPr>
          </a:p>
        </p:txBody>
      </p:sp>
      <p:sp>
        <p:nvSpPr>
          <p:cNvPr id="3" name="Symbol zastępczy zawartości 2"/>
          <p:cNvSpPr>
            <a:spLocks noGrp="1"/>
          </p:cNvSpPr>
          <p:nvPr>
            <p:ph idx="1"/>
          </p:nvPr>
        </p:nvSpPr>
        <p:spPr>
          <a:xfrm>
            <a:off x="819973" y="1424111"/>
            <a:ext cx="9719322" cy="4482643"/>
          </a:xfrm>
        </p:spPr>
        <p:txBody>
          <a:bodyPr>
            <a:normAutofit lnSpcReduction="10000"/>
          </a:bodyPr>
          <a:lstStyle/>
          <a:p>
            <a:pPr lvl="0"/>
            <a:r>
              <a:rPr lang="pl-PL" dirty="0"/>
              <a:t>traktowanie ucznia z szacunkiem, bez uwłaczania jego godności osobistej,</a:t>
            </a:r>
          </a:p>
          <a:p>
            <a:pPr lvl="0"/>
            <a:r>
              <a:rPr lang="pl-PL" dirty="0"/>
              <a:t>zasób posiadanej przez nauczyciela wiedzy i sposób jej przekazywania,</a:t>
            </a:r>
          </a:p>
          <a:p>
            <a:pPr lvl="0"/>
            <a:r>
              <a:rPr lang="pl-PL" dirty="0"/>
              <a:t>pasja i zaangażowanie,</a:t>
            </a:r>
          </a:p>
          <a:p>
            <a:pPr lvl="0"/>
            <a:r>
              <a:rPr lang="pl-PL" dirty="0"/>
              <a:t>umiejętność dostosowania oczekiwań do możliwości uczniów; oczekiwania te powinny być dokładnie wyważone,</a:t>
            </a:r>
          </a:p>
          <a:p>
            <a:pPr lvl="0"/>
            <a:r>
              <a:rPr lang="pl-PL" dirty="0"/>
              <a:t>dobry kontakt emocjonalny,</a:t>
            </a:r>
          </a:p>
          <a:p>
            <a:pPr lvl="0"/>
            <a:r>
              <a:rPr lang="pl-PL" dirty="0"/>
              <a:t>takt pedagogiczny,</a:t>
            </a:r>
          </a:p>
          <a:p>
            <a:pPr lvl="0"/>
            <a:r>
              <a:rPr lang="pl-PL" dirty="0"/>
              <a:t>obiektywizm przy indywidualnym podejściu do każdego ucznia,</a:t>
            </a:r>
          </a:p>
          <a:p>
            <a:pPr lvl="0"/>
            <a:r>
              <a:rPr lang="pl-PL" dirty="0"/>
              <a:t>umiejętność słuchania,</a:t>
            </a:r>
          </a:p>
          <a:p>
            <a:pPr lvl="0"/>
            <a:r>
              <a:rPr lang="pl-PL" dirty="0"/>
              <a:t>indywidualne zalety osobowości nauczyciela, takie jak otwartość, życzliwość, empatia, poczucie humoru</a:t>
            </a:r>
          </a:p>
          <a:p>
            <a:endParaRPr lang="pl-PL"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22</a:t>
            </a:fld>
            <a:endParaRPr lang="pl-PL" altLang="pl-PL"/>
          </a:p>
        </p:txBody>
      </p:sp>
      <p:cxnSp>
        <p:nvCxnSpPr>
          <p:cNvPr id="6" name="Łącznik prosty 5"/>
          <p:cNvCxnSpPr/>
          <p:nvPr/>
        </p:nvCxnSpPr>
        <p:spPr>
          <a:xfrm>
            <a:off x="2743200" y="1066800"/>
            <a:ext cx="8778229" cy="27736"/>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64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606" y="228599"/>
            <a:ext cx="10772775" cy="1658198"/>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Autorytet nauczyciela buduje się poprzez:</a:t>
            </a:r>
            <a:br>
              <a:rPr lang="pl-PL" sz="2931" b="1" dirty="0">
                <a:solidFill>
                  <a:schemeClr val="bg1">
                    <a:lumMod val="50000"/>
                  </a:schemeClr>
                </a:solidFill>
                <a:latin typeface="Calibri" pitchFamily="34" charset="0"/>
                <a:ea typeface="Cambria Math" pitchFamily="18" charset="0"/>
                <a:cs typeface="Arial" pitchFamily="34" charset="0"/>
              </a:rPr>
            </a:br>
            <a:endParaRPr lang="pl-PL" sz="2931" b="1" dirty="0">
              <a:solidFill>
                <a:schemeClr val="bg1">
                  <a:lumMod val="50000"/>
                </a:schemeClr>
              </a:solidFill>
              <a:latin typeface="Calibri" pitchFamily="34" charset="0"/>
              <a:ea typeface="Cambria Math" pitchFamily="18" charset="0"/>
              <a:cs typeface="Arial" pitchFamily="34" charset="0"/>
            </a:endParaRPr>
          </a:p>
        </p:txBody>
      </p:sp>
      <p:sp>
        <p:nvSpPr>
          <p:cNvPr id="3" name="Symbol zastępczy zawartości 2"/>
          <p:cNvSpPr>
            <a:spLocks noGrp="1"/>
          </p:cNvSpPr>
          <p:nvPr>
            <p:ph idx="1"/>
          </p:nvPr>
        </p:nvSpPr>
        <p:spPr/>
        <p:txBody>
          <a:bodyPr/>
          <a:lstStyle/>
          <a:p>
            <a:pPr>
              <a:buFont typeface="Wingdings" panose="05000000000000000000" pitchFamily="2" charset="2"/>
              <a:buChar char="§"/>
            </a:pPr>
            <a:r>
              <a:rPr lang="pl-PL" dirty="0"/>
              <a:t>podmiotowe traktowanie ucznia</a:t>
            </a:r>
          </a:p>
          <a:p>
            <a:pPr>
              <a:buFont typeface="Wingdings" panose="05000000000000000000" pitchFamily="2" charset="2"/>
              <a:buChar char="§"/>
            </a:pPr>
            <a:r>
              <a:rPr lang="pl-PL" dirty="0"/>
              <a:t>wrażliwość pedagogiczną (prawidłową ocenę sytuacji)</a:t>
            </a:r>
          </a:p>
          <a:p>
            <a:pPr>
              <a:buFont typeface="Wingdings" panose="05000000000000000000" pitchFamily="2" charset="2"/>
              <a:buChar char="§"/>
            </a:pPr>
            <a:r>
              <a:rPr lang="pl-PL" dirty="0"/>
              <a:t>takt pedagogiczny</a:t>
            </a:r>
          </a:p>
          <a:p>
            <a:pPr>
              <a:buFont typeface="Wingdings" panose="05000000000000000000" pitchFamily="2" charset="2"/>
              <a:buChar char="§"/>
            </a:pPr>
            <a:r>
              <a:rPr lang="pl-PL" dirty="0"/>
              <a:t>dbałość o informację zwrotną</a:t>
            </a:r>
          </a:p>
          <a:p>
            <a:pPr>
              <a:buFont typeface="Wingdings" panose="05000000000000000000" pitchFamily="2" charset="2"/>
              <a:buChar char="§"/>
            </a:pPr>
            <a:r>
              <a:rPr lang="pl-PL" dirty="0"/>
              <a:t>zgodność własnego postępowania z głoszonymi ideami</a:t>
            </a:r>
          </a:p>
          <a:p>
            <a:pPr>
              <a:buFont typeface="Wingdings" panose="05000000000000000000" pitchFamily="2" charset="2"/>
              <a:buChar char="§"/>
            </a:pPr>
            <a:r>
              <a:rPr lang="pl-PL" dirty="0"/>
              <a:t>równorzędne traktowanie wszystkich uczniów (sprawiedliwość, obiektywne kryteria oceny zgodne z akceptowanymi, jednolitymi normami)</a:t>
            </a:r>
          </a:p>
          <a:p>
            <a:pPr>
              <a:buFont typeface="Wingdings" panose="05000000000000000000" pitchFamily="2" charset="2"/>
              <a:buChar char="§"/>
            </a:pPr>
            <a:endParaRPr lang="pl-PL"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23</a:t>
            </a:fld>
            <a:endParaRPr lang="pl-PL" altLang="pl-PL"/>
          </a:p>
        </p:txBody>
      </p:sp>
      <p:cxnSp>
        <p:nvCxnSpPr>
          <p:cNvPr id="7" name="Łącznik prosty 5"/>
          <p:cNvCxnSpPr/>
          <p:nvPr/>
        </p:nvCxnSpPr>
        <p:spPr>
          <a:xfrm>
            <a:off x="3669028" y="1213069"/>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80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4024" y="36191"/>
            <a:ext cx="10772775" cy="1658198"/>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Autorytet umacniają:</a:t>
            </a:r>
          </a:p>
        </p:txBody>
      </p:sp>
      <p:sp>
        <p:nvSpPr>
          <p:cNvPr id="3" name="Symbol zastępczy zawartości 2"/>
          <p:cNvSpPr>
            <a:spLocks noGrp="1"/>
          </p:cNvSpPr>
          <p:nvPr>
            <p:ph idx="1"/>
          </p:nvPr>
        </p:nvSpPr>
        <p:spPr/>
        <p:txBody>
          <a:bodyPr>
            <a:normAutofit fontScale="92500" lnSpcReduction="10000"/>
          </a:bodyPr>
          <a:lstStyle/>
          <a:p>
            <a:pPr>
              <a:buFont typeface="Arial" panose="020B0604020202020204" pitchFamily="34" charset="0"/>
              <a:buChar char="•"/>
            </a:pPr>
            <a:r>
              <a:rPr lang="pl-PL" dirty="0"/>
              <a:t>wysokie kwalifikacje moralne</a:t>
            </a:r>
          </a:p>
          <a:p>
            <a:pPr>
              <a:buFont typeface="Arial" panose="020B0604020202020204" pitchFamily="34" charset="0"/>
              <a:buChar char="•"/>
            </a:pPr>
            <a:r>
              <a:rPr lang="pl-PL" dirty="0"/>
              <a:t>życzliwość</a:t>
            </a:r>
          </a:p>
          <a:p>
            <a:pPr>
              <a:buFont typeface="Arial" panose="020B0604020202020204" pitchFamily="34" charset="0"/>
              <a:buChar char="•"/>
            </a:pPr>
            <a:r>
              <a:rPr lang="pl-PL" dirty="0"/>
              <a:t>ogólne doświadczenie</a:t>
            </a:r>
          </a:p>
          <a:p>
            <a:pPr>
              <a:buFont typeface="Arial" panose="020B0604020202020204" pitchFamily="34" charset="0"/>
              <a:buChar char="•"/>
            </a:pPr>
            <a:r>
              <a:rPr lang="pl-PL" dirty="0"/>
              <a:t>mądrość życiowa</a:t>
            </a:r>
          </a:p>
          <a:p>
            <a:pPr>
              <a:buFont typeface="Arial" panose="020B0604020202020204" pitchFamily="34" charset="0"/>
              <a:buChar char="•"/>
            </a:pPr>
            <a:r>
              <a:rPr lang="pl-PL" dirty="0"/>
              <a:t>zrównoważenie emocjonalne</a:t>
            </a:r>
          </a:p>
          <a:p>
            <a:pPr>
              <a:buFont typeface="Arial" panose="020B0604020202020204" pitchFamily="34" charset="0"/>
              <a:buChar char="•"/>
            </a:pPr>
            <a:endParaRPr lang="pl-PL" dirty="0"/>
          </a:p>
          <a:p>
            <a:pPr>
              <a:buFont typeface="Arial" panose="020B0604020202020204" pitchFamily="34" charset="0"/>
              <a:buChar char="•"/>
            </a:pPr>
            <a:endParaRPr lang="pl-PL" dirty="0"/>
          </a:p>
          <a:p>
            <a:pPr marL="0" indent="0">
              <a:buNone/>
            </a:pPr>
            <a:r>
              <a:rPr lang="pl-PL" dirty="0"/>
              <a:t>Autorytetem człowiek nie staje się z dnia na dzień. </a:t>
            </a:r>
          </a:p>
          <a:p>
            <a:pPr marL="0" indent="0">
              <a:buNone/>
            </a:pPr>
            <a:r>
              <a:rPr lang="pl-PL" dirty="0"/>
              <a:t>To długa droga człowieka inteligentnego emocjonalnie"</a:t>
            </a:r>
          </a:p>
          <a:p>
            <a:pPr>
              <a:buFont typeface="Arial" panose="020B0604020202020204" pitchFamily="34" charset="0"/>
              <a:buChar char="•"/>
            </a:pPr>
            <a:endParaRPr lang="pl-PL" dirty="0"/>
          </a:p>
          <a:p>
            <a:pPr>
              <a:buFont typeface="Arial" panose="020B0604020202020204" pitchFamily="34" charset="0"/>
              <a:buChar char="•"/>
            </a:pPr>
            <a:endParaRPr lang="pl-PL"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24</a:t>
            </a:fld>
            <a:endParaRPr lang="pl-PL" altLang="pl-PL"/>
          </a:p>
        </p:txBody>
      </p:sp>
      <p:cxnSp>
        <p:nvCxnSpPr>
          <p:cNvPr id="6" name="Łącznik prosty 5"/>
          <p:cNvCxnSpPr/>
          <p:nvPr/>
        </p:nvCxnSpPr>
        <p:spPr>
          <a:xfrm>
            <a:off x="3669028" y="1213069"/>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15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9973" y="3323480"/>
            <a:ext cx="11084160" cy="1168400"/>
          </a:xfrm>
        </p:spPr>
        <p:txBody>
          <a:bodyPr>
            <a:noAutofit/>
          </a:bodyPr>
          <a:lstStyle/>
          <a:p>
            <a:pPr>
              <a:defRPr/>
            </a:pPr>
            <a:br>
              <a:rPr lang="pl-PL" sz="4000" b="1" dirty="0">
                <a:solidFill>
                  <a:srgbClr val="002060"/>
                </a:solidFill>
              </a:rPr>
            </a:br>
            <a:r>
              <a:rPr lang="pl-PL" sz="4000" b="1" dirty="0">
                <a:solidFill>
                  <a:srgbClr val="002060"/>
                </a:solidFill>
              </a:rPr>
              <a:t>3. Klasyczny Nauczyciel, tutor, </a:t>
            </a:r>
            <a:r>
              <a:rPr lang="pl-PL" sz="4000" b="1" dirty="0" err="1">
                <a:solidFill>
                  <a:srgbClr val="002060"/>
                </a:solidFill>
              </a:rPr>
              <a:t>coach</a:t>
            </a:r>
            <a:r>
              <a:rPr lang="pl-PL" sz="4000" b="1" dirty="0">
                <a:solidFill>
                  <a:srgbClr val="002060"/>
                </a:solidFill>
              </a:rPr>
              <a:t>, mentor </a:t>
            </a:r>
            <a:br>
              <a:rPr lang="pl-PL" sz="4000" b="1" dirty="0">
                <a:solidFill>
                  <a:srgbClr val="002060"/>
                </a:solidFill>
              </a:rPr>
            </a:br>
            <a:r>
              <a:rPr lang="pl-PL" sz="4000" b="1" dirty="0">
                <a:solidFill>
                  <a:srgbClr val="002060"/>
                </a:solidFill>
              </a:rPr>
              <a:t>–  wybór i dostosowanie roli nauczyciela do osobowości</a:t>
            </a:r>
            <a:br>
              <a:rPr lang="pl-PL" sz="4000" b="1" dirty="0">
                <a:solidFill>
                  <a:srgbClr val="002060"/>
                </a:solidFill>
              </a:rPr>
            </a:br>
            <a:r>
              <a:rPr lang="pl-PL" sz="4000" b="1" dirty="0">
                <a:solidFill>
                  <a:srgbClr val="002060"/>
                </a:solidFill>
              </a:rPr>
              <a:t>- rozwój zawodowy nauczyciela</a:t>
            </a:r>
            <a:endParaRPr lang="pl-PL" sz="4000" dirty="0">
              <a:solidFill>
                <a:srgbClr val="002060"/>
              </a:solidFill>
            </a:endParaRPr>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25</a:t>
            </a:fld>
            <a:endParaRPr lang="pl-PL" altLang="pl-PL"/>
          </a:p>
        </p:txBody>
      </p:sp>
      <p:cxnSp>
        <p:nvCxnSpPr>
          <p:cNvPr id="7" name="Łącznik prosty 5"/>
          <p:cNvCxnSpPr/>
          <p:nvPr/>
        </p:nvCxnSpPr>
        <p:spPr>
          <a:xfrm>
            <a:off x="819973" y="4748548"/>
            <a:ext cx="9496849"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pic>
        <p:nvPicPr>
          <p:cNvPr id="5" name="Picture 4" descr="MCj043004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787" y="5125617"/>
            <a:ext cx="1941827" cy="153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70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64129" y="562106"/>
            <a:ext cx="6081263" cy="1142225"/>
          </a:xfrm>
        </p:spPr>
        <p:txBody>
          <a:bodyPr>
            <a:normAutofit fontScale="90000"/>
          </a:bodyPr>
          <a:lstStyle/>
          <a:p>
            <a:pPr algn="r"/>
            <a:r>
              <a:rPr lang="pl-PL" sz="2931" b="1" dirty="0">
                <a:solidFill>
                  <a:schemeClr val="bg1">
                    <a:lumMod val="50000"/>
                  </a:schemeClr>
                </a:solidFill>
                <a:latin typeface="Calibri" pitchFamily="34" charset="0"/>
                <a:ea typeface="Cambria Math" pitchFamily="18" charset="0"/>
                <a:cs typeface="Arial" pitchFamily="34" charset="0"/>
              </a:rPr>
              <a:t>Pragmatyka współcześnie stosowanych metod nauczania - uczenia się</a:t>
            </a:r>
            <a:br>
              <a:rPr lang="pl-PL" sz="2931" b="1" dirty="0">
                <a:solidFill>
                  <a:schemeClr val="bg1">
                    <a:lumMod val="50000"/>
                  </a:schemeClr>
                </a:solidFill>
                <a:latin typeface="Calibri" pitchFamily="34" charset="0"/>
                <a:ea typeface="Cambria Math" pitchFamily="18" charset="0"/>
                <a:cs typeface="Arial" pitchFamily="34" charset="0"/>
              </a:rPr>
            </a:br>
            <a:endParaRPr lang="pl-PL" sz="2931" b="1" dirty="0">
              <a:solidFill>
                <a:schemeClr val="bg1">
                  <a:lumMod val="50000"/>
                </a:schemeClr>
              </a:solidFill>
              <a:latin typeface="Calibri" pitchFamily="34" charset="0"/>
              <a:ea typeface="Cambria Math" pitchFamily="18" charset="0"/>
              <a:cs typeface="Arial" pitchFamily="34" charset="0"/>
            </a:endParaRPr>
          </a:p>
        </p:txBody>
      </p:sp>
      <p:sp>
        <p:nvSpPr>
          <p:cNvPr id="3" name="Symbol zastępczy zawartości 2"/>
          <p:cNvSpPr>
            <a:spLocks noGrp="1"/>
          </p:cNvSpPr>
          <p:nvPr>
            <p:ph idx="1"/>
          </p:nvPr>
        </p:nvSpPr>
        <p:spPr>
          <a:xfrm>
            <a:off x="714452" y="2057233"/>
            <a:ext cx="9918931" cy="4131441"/>
          </a:xfrm>
        </p:spPr>
        <p:txBody>
          <a:bodyPr>
            <a:normAutofit lnSpcReduction="10000"/>
          </a:bodyPr>
          <a:lstStyle/>
          <a:p>
            <a:pPr marL="130274" indent="0">
              <a:buNone/>
            </a:pPr>
            <a:r>
              <a:rPr lang="pl-PL" dirty="0"/>
              <a:t>Dynamika zmian na rynku usług edukacyjnych – na każdym poziomie edukacji powoduje rozwój i różnicowanie się metod stosowanych w procesie nauczania - uczenia się.</a:t>
            </a:r>
          </a:p>
          <a:p>
            <a:pPr marL="130274" indent="0">
              <a:buNone/>
            </a:pPr>
            <a:r>
              <a:rPr lang="pl-PL" dirty="0"/>
              <a:t>Do metod najczęściej stosowanych należą: </a:t>
            </a:r>
          </a:p>
          <a:p>
            <a:pPr lvl="0"/>
            <a:r>
              <a:rPr lang="pl-PL" dirty="0"/>
              <a:t>- nauczanie klasyczne, </a:t>
            </a:r>
          </a:p>
          <a:p>
            <a:pPr lvl="0"/>
            <a:r>
              <a:rPr lang="pl-PL" dirty="0"/>
              <a:t>- </a:t>
            </a:r>
            <a:r>
              <a:rPr lang="pl-PL" dirty="0" err="1"/>
              <a:t>tutoring</a:t>
            </a:r>
            <a:r>
              <a:rPr lang="pl-PL" dirty="0"/>
              <a:t>, </a:t>
            </a:r>
          </a:p>
          <a:p>
            <a:pPr lvl="0"/>
            <a:r>
              <a:rPr lang="pl-PL" dirty="0"/>
              <a:t>- mentoring,</a:t>
            </a:r>
          </a:p>
          <a:p>
            <a:pPr lvl="0"/>
            <a:r>
              <a:rPr lang="pl-PL" dirty="0"/>
              <a:t>- coaching. </a:t>
            </a:r>
          </a:p>
          <a:p>
            <a:pPr marL="130274" indent="0">
              <a:buNone/>
            </a:pPr>
            <a:r>
              <a:rPr lang="pl-PL" dirty="0"/>
              <a:t>Metody te, w aspekcie pragmatycznym, różnią się głównie akcentowaniem wpływu procesów nauczania i uczenia się na efektywność edukowania. </a:t>
            </a:r>
          </a:p>
          <a:p>
            <a:endParaRPr lang="pl-PL"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26</a:t>
            </a:fld>
            <a:endParaRPr lang="pl-PL" altLang="pl-PL"/>
          </a:p>
        </p:txBody>
      </p:sp>
      <p:cxnSp>
        <p:nvCxnSpPr>
          <p:cNvPr id="6" name="Łącznik prosty 5"/>
          <p:cNvCxnSpPr/>
          <p:nvPr/>
        </p:nvCxnSpPr>
        <p:spPr>
          <a:xfrm>
            <a:off x="3496385" y="1704331"/>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15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457987" y="474426"/>
            <a:ext cx="6894604" cy="1142225"/>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Proces  nauczania - uczenia się a złożoność zadania i warunków jego realizacji</a:t>
            </a:r>
            <a:endParaRPr lang="pl-PL" dirty="0"/>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27</a:t>
            </a:fld>
            <a:endParaRPr lang="pl-PL" altLang="pl-PL"/>
          </a:p>
        </p:txBody>
      </p:sp>
      <p:sp>
        <p:nvSpPr>
          <p:cNvPr id="5" name="Symbol zastępczy stopki 4"/>
          <p:cNvSpPr>
            <a:spLocks noGrp="1"/>
          </p:cNvSpPr>
          <p:nvPr>
            <p:ph type="ftr" sz="quarter" idx="11"/>
          </p:nvPr>
        </p:nvSpPr>
        <p:spPr/>
        <p:txBody>
          <a:bodyPr/>
          <a:lstStyle/>
          <a:p>
            <a:pPr>
              <a:defRPr/>
            </a:pPr>
            <a:r>
              <a:rPr lang="pl-PL" altLang="pl-PL"/>
              <a:t>www.simplygrow.pl</a:t>
            </a:r>
          </a:p>
        </p:txBody>
      </p:sp>
      <p:cxnSp>
        <p:nvCxnSpPr>
          <p:cNvPr id="6" name="Łącznik prosty 5"/>
          <p:cNvCxnSpPr/>
          <p:nvPr/>
        </p:nvCxnSpPr>
        <p:spPr>
          <a:xfrm>
            <a:off x="3496385" y="1704331"/>
            <a:ext cx="6870267"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pic>
        <p:nvPicPr>
          <p:cNvPr id="7" name="Obraz 6"/>
          <p:cNvPicPr/>
          <p:nvPr/>
        </p:nvPicPr>
        <p:blipFill>
          <a:blip r:embed="rId2"/>
          <a:stretch>
            <a:fillRect/>
          </a:stretch>
        </p:blipFill>
        <p:spPr>
          <a:xfrm>
            <a:off x="1136534" y="2201104"/>
            <a:ext cx="9230117" cy="3817460"/>
          </a:xfrm>
          <a:prstGeom prst="rect">
            <a:avLst/>
          </a:prstGeom>
        </p:spPr>
      </p:pic>
    </p:spTree>
    <p:extLst>
      <p:ext uri="{BB962C8B-B14F-4D97-AF65-F5344CB8AC3E}">
        <p14:creationId xmlns:p14="http://schemas.microsoft.com/office/powerpoint/2010/main" val="828274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19343" y="274507"/>
            <a:ext cx="7664071" cy="1142225"/>
          </a:xfrm>
        </p:spPr>
        <p:txBody>
          <a:bodyPr/>
          <a:lstStyle/>
          <a:p>
            <a:pPr algn="r"/>
            <a:r>
              <a:rPr lang="pl-PL" sz="2931" b="1" dirty="0">
                <a:solidFill>
                  <a:schemeClr val="bg1">
                    <a:lumMod val="50000"/>
                  </a:schemeClr>
                </a:solidFill>
                <a:latin typeface="Calibri" pitchFamily="34" charset="0"/>
                <a:ea typeface="Cambria Math" pitchFamily="18" charset="0"/>
                <a:cs typeface="Arial" pitchFamily="34" charset="0"/>
              </a:rPr>
              <a:t>Procesowo-personalne wyznaczniki metod nauczania - uczenia się w aspekcie ich efek­tywności.</a:t>
            </a:r>
          </a:p>
        </p:txBody>
      </p:sp>
      <p:sp>
        <p:nvSpPr>
          <p:cNvPr id="4" name="Symbol zastępczy numeru slajdu 3"/>
          <p:cNvSpPr>
            <a:spLocks noGrp="1"/>
          </p:cNvSpPr>
          <p:nvPr>
            <p:ph type="sldNum" sz="quarter" idx="10"/>
          </p:nvPr>
        </p:nvSpPr>
        <p:spPr/>
        <p:txBody>
          <a:bodyPr/>
          <a:lstStyle/>
          <a:p>
            <a:pPr>
              <a:defRPr/>
            </a:pPr>
            <a:fld id="{1186C204-4D5D-40AA-BF69-1AAB7E50161D}" type="slidenum">
              <a:rPr lang="pl-PL" altLang="pl-PL" smtClean="0"/>
              <a:pPr>
                <a:defRPr/>
              </a:pPr>
              <a:t>28</a:t>
            </a:fld>
            <a:endParaRPr lang="pl-PL" altLang="pl-PL"/>
          </a:p>
        </p:txBody>
      </p:sp>
      <p:sp>
        <p:nvSpPr>
          <p:cNvPr id="5" name="Symbol zastępczy stopki 4"/>
          <p:cNvSpPr>
            <a:spLocks noGrp="1"/>
          </p:cNvSpPr>
          <p:nvPr>
            <p:ph type="ftr" sz="quarter" idx="11"/>
          </p:nvPr>
        </p:nvSpPr>
        <p:spPr/>
        <p:txBody>
          <a:bodyPr/>
          <a:lstStyle/>
          <a:p>
            <a:pPr>
              <a:defRPr/>
            </a:pPr>
            <a:r>
              <a:rPr lang="pl-PL" altLang="pl-PL"/>
              <a:t>www.simplygrow.pl</a:t>
            </a:r>
          </a:p>
        </p:txBody>
      </p:sp>
      <p:pic>
        <p:nvPicPr>
          <p:cNvPr id="6" name="Obraz 5"/>
          <p:cNvPicPr/>
          <p:nvPr/>
        </p:nvPicPr>
        <p:blipFill>
          <a:blip r:embed="rId2">
            <a:extLst>
              <a:ext uri="{28A0092B-C50C-407E-A947-70E740481C1C}">
                <a14:useLocalDpi xmlns:a14="http://schemas.microsoft.com/office/drawing/2010/main" val="0"/>
              </a:ext>
            </a:extLst>
          </a:blip>
          <a:stretch>
            <a:fillRect/>
          </a:stretch>
        </p:blipFill>
        <p:spPr>
          <a:xfrm>
            <a:off x="1835483" y="2268274"/>
            <a:ext cx="8531169" cy="3587698"/>
          </a:xfrm>
          <a:prstGeom prst="rect">
            <a:avLst/>
          </a:prstGeom>
        </p:spPr>
      </p:pic>
      <p:cxnSp>
        <p:nvCxnSpPr>
          <p:cNvPr id="7" name="Łącznik prosty 5"/>
          <p:cNvCxnSpPr/>
          <p:nvPr/>
        </p:nvCxnSpPr>
        <p:spPr>
          <a:xfrm>
            <a:off x="2824863" y="1704331"/>
            <a:ext cx="7541788" cy="0"/>
          </a:xfrm>
          <a:prstGeom prst="line">
            <a:avLst/>
          </a:prstGeom>
          <a:ln w="38100" cmpd="sng">
            <a:solidFill>
              <a:srgbClr val="008FD5"/>
            </a:solidFill>
          </a:ln>
        </p:spPr>
        <p:style>
          <a:lnRef idx="1">
            <a:schemeClr val="accent1"/>
          </a:lnRef>
          <a:fillRef idx="0">
            <a:schemeClr val="accent1"/>
          </a:fillRef>
          <a:effectRef idx="0">
            <a:schemeClr val="accent1"/>
          </a:effectRef>
          <a:fontRef idx="minor">
            <a:schemeClr val="tx1"/>
          </a:fontRef>
        </p:style>
      </p:cxnSp>
      <p:pic>
        <p:nvPicPr>
          <p:cNvPr id="8" name="Picture 8" descr="MCj042982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38" y="386406"/>
            <a:ext cx="1078302" cy="13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2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6" presetClass="emph" presetSubtype="0" fill="hold" nodeType="withEffect">
                                  <p:stCondLst>
                                    <p:cond delay="0"/>
                                  </p:stCondLst>
                                  <p:childTnLst>
                                    <p:animScale>
                                      <p:cBhvr>
                                        <p:cTn id="10"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091" y="0"/>
            <a:ext cx="10772775" cy="1405467"/>
          </a:xfrm>
        </p:spPr>
        <p:txBody>
          <a:bodyPr>
            <a:normAutofit/>
          </a:bodyPr>
          <a:lstStyle/>
          <a:p>
            <a:r>
              <a:rPr lang="pl-PL" sz="3600" b="1" dirty="0">
                <a:solidFill>
                  <a:srgbClr val="002060"/>
                </a:solidFill>
              </a:rPr>
              <a:t>Coaching </a:t>
            </a:r>
          </a:p>
        </p:txBody>
      </p:sp>
      <p:sp>
        <p:nvSpPr>
          <p:cNvPr id="3" name="Symbol zastępczy zawartości 2"/>
          <p:cNvSpPr>
            <a:spLocks noGrp="1"/>
          </p:cNvSpPr>
          <p:nvPr>
            <p:ph idx="1"/>
          </p:nvPr>
        </p:nvSpPr>
        <p:spPr>
          <a:xfrm>
            <a:off x="625856" y="1405467"/>
            <a:ext cx="10753725" cy="4656666"/>
          </a:xfrm>
        </p:spPr>
        <p:txBody>
          <a:bodyPr>
            <a:normAutofit/>
          </a:bodyPr>
          <a:lstStyle/>
          <a:p>
            <a:r>
              <a:rPr lang="pl-PL" sz="2000" dirty="0"/>
              <a:t>Coaching jako metoda jest układem partnerskim, w którym kompetentny </a:t>
            </a:r>
            <a:r>
              <a:rPr lang="pl-PL" sz="2000" dirty="0" err="1"/>
              <a:t>coach</a:t>
            </a:r>
            <a:r>
              <a:rPr lang="pl-PL" sz="2000" dirty="0"/>
              <a:t> wspiera </a:t>
            </a:r>
            <a:r>
              <a:rPr lang="pl-PL" sz="2000" dirty="0" err="1"/>
              <a:t>coachowaną</a:t>
            </a:r>
            <a:r>
              <a:rPr lang="pl-PL" sz="2000" dirty="0"/>
              <a:t> osobę w rozwoju prywatnym lub zawodowym, a także </a:t>
            </a:r>
            <a:r>
              <a:rPr lang="pl-PL" sz="2000" dirty="0" err="1"/>
              <a:t>coachowany</a:t>
            </a:r>
            <a:r>
              <a:rPr lang="pl-PL" sz="2000" dirty="0"/>
              <a:t> zespół w rozwoju relacji organizacyjnych i grupowych.</a:t>
            </a:r>
          </a:p>
          <a:p>
            <a:r>
              <a:rPr lang="pl-PL" sz="2000" dirty="0"/>
              <a:t>Proces coachingu powoduje, że </a:t>
            </a:r>
            <a:r>
              <a:rPr lang="pl-PL" sz="2000" dirty="0" err="1"/>
              <a:t>coachowani</a:t>
            </a:r>
            <a:r>
              <a:rPr lang="pl-PL" sz="2000" dirty="0"/>
              <a:t> koncentrują się na własnych poten­cjalnych kompetencjach umożliwiających indywidualnie lub zespołowo osiąganie subiektywnie ważnych celów. </a:t>
            </a:r>
          </a:p>
          <a:p>
            <a:r>
              <a:rPr lang="pl-PL" sz="2000" dirty="0" err="1"/>
              <a:t>Coachowany</a:t>
            </a:r>
            <a:r>
              <a:rPr lang="pl-PL" sz="2000" dirty="0"/>
              <a:t>, tj. osoba lub zespół, określa przedmiot coachingu, czyli zakres zainteresowań i kompetencji, na których skoncentruje pro­ces samorozwoju, i wyznacza strukturę procesu uczenia się. </a:t>
            </a:r>
            <a:r>
              <a:rPr lang="pl-PL" sz="2000" dirty="0" err="1"/>
              <a:t>Coach</a:t>
            </a:r>
            <a:r>
              <a:rPr lang="pl-PL" sz="2000" dirty="0"/>
              <a:t> zadaje pytania, słucha odpowiedzi, przedstawia pomysły, sugeruje rozwiązania, które mogą pomóc </a:t>
            </a:r>
            <a:r>
              <a:rPr lang="pl-PL" sz="2000" dirty="0" err="1"/>
              <a:t>coachowanemu</a:t>
            </a:r>
            <a:r>
              <a:rPr lang="pl-PL" sz="2000" dirty="0"/>
              <a:t> w identyfikacji oraz zaspokajaniu potrzeb i kompetencji. </a:t>
            </a:r>
          </a:p>
          <a:p>
            <a:r>
              <a:rPr lang="pl-PL" sz="2000" dirty="0"/>
              <a:t>W węższym znaczeniu coaching rozumiany jest zatem jako wyznaczany przez </a:t>
            </a:r>
            <a:r>
              <a:rPr lang="pl-PL" sz="2000" dirty="0" err="1"/>
              <a:t>coachowanego</a:t>
            </a:r>
            <a:r>
              <a:rPr lang="pl-PL" sz="2000" dirty="0"/>
              <a:t> pro­ces, w którym </a:t>
            </a:r>
            <a:r>
              <a:rPr lang="pl-PL" sz="2000" dirty="0" err="1"/>
              <a:t>coach</a:t>
            </a:r>
            <a:r>
              <a:rPr lang="pl-PL" sz="2000" dirty="0"/>
              <a:t> zwiększa efektywność samorozwoju kompetencji </a:t>
            </a:r>
            <a:r>
              <a:rPr lang="pl-PL" sz="2000" dirty="0" err="1"/>
              <a:t>coachowanego</a:t>
            </a:r>
            <a:r>
              <a:rPr lang="pl-PL" sz="2000" dirty="0"/>
              <a:t> przez interaktywne, intelektualnie i emocjonalnie, inspirowanie i wspieranie samo- uczenia się </a:t>
            </a:r>
            <a:r>
              <a:rPr lang="pl-PL" sz="2000" dirty="0" err="1"/>
              <a:t>coachowanego</a:t>
            </a:r>
            <a:r>
              <a:rPr lang="pl-PL" sz="2000" dirty="0"/>
              <a:t> (osoby lub zespołu).</a:t>
            </a:r>
          </a:p>
          <a:p>
            <a:endParaRPr lang="pl-PL" sz="1800" dirty="0"/>
          </a:p>
        </p:txBody>
      </p:sp>
    </p:spTree>
    <p:extLst>
      <p:ext uri="{BB962C8B-B14F-4D97-AF65-F5344CB8AC3E}">
        <p14:creationId xmlns:p14="http://schemas.microsoft.com/office/powerpoint/2010/main" val="350516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r>
              <a:rPr lang="pl-PL" sz="4000" b="1" dirty="0">
                <a:solidFill>
                  <a:schemeClr val="bg1"/>
                </a:solidFill>
              </a:rPr>
              <a:t>1. Motywacja nauczycieli, a rozwój zawodowy.</a:t>
            </a:r>
          </a:p>
        </p:txBody>
      </p:sp>
      <p:pic>
        <p:nvPicPr>
          <p:cNvPr id="6" name="Picture 5" descr="jak się zmotywować do nau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4" y="1076855"/>
            <a:ext cx="35052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012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2291" y="143933"/>
            <a:ext cx="10772775" cy="719667"/>
          </a:xfrm>
        </p:spPr>
        <p:txBody>
          <a:bodyPr/>
          <a:lstStyle/>
          <a:p>
            <a:r>
              <a:rPr lang="pl-PL" sz="3200" b="1" dirty="0" err="1">
                <a:solidFill>
                  <a:srgbClr val="002060"/>
                </a:solidFill>
              </a:rPr>
              <a:t>Tutoring</a:t>
            </a:r>
            <a:endParaRPr lang="pl-PL" dirty="0"/>
          </a:p>
        </p:txBody>
      </p:sp>
      <p:sp>
        <p:nvSpPr>
          <p:cNvPr id="3" name="Symbol zastępczy zawartości 2"/>
          <p:cNvSpPr>
            <a:spLocks noGrp="1"/>
          </p:cNvSpPr>
          <p:nvPr>
            <p:ph idx="1"/>
          </p:nvPr>
        </p:nvSpPr>
        <p:spPr>
          <a:xfrm>
            <a:off x="132291" y="863600"/>
            <a:ext cx="11839576" cy="4287732"/>
          </a:xfrm>
        </p:spPr>
        <p:txBody>
          <a:bodyPr>
            <a:noAutofit/>
          </a:bodyPr>
          <a:lstStyle/>
          <a:p>
            <a:r>
              <a:rPr lang="pl-PL" sz="2000" dirty="0" err="1"/>
              <a:t>Tutoring</a:t>
            </a:r>
            <a:r>
              <a:rPr lang="pl-PL" sz="2000" dirty="0"/>
              <a:t> sprzyja indywidualizowaniu organizacji pracy ucznia i motywuje do stałego rozwoju, daje także możliwość regularnego konsulto­wania wyników pracy ucznia z tutorem. Współpraca z tutorem rozwija umiejętność analizy materiału oraz interpretacji faktów, wzmacnia umiejętności rozwiązywania problemów oraz uczy asertywności w prezentacji własnego punktu widzenia. </a:t>
            </a:r>
            <a:r>
              <a:rPr lang="pl-PL" sz="2000" dirty="0" err="1"/>
              <a:t>Tutoring</a:t>
            </a:r>
            <a:r>
              <a:rPr lang="pl-PL" sz="2000" dirty="0"/>
              <a:t>, zgodnie z koncepcją autora, jest procesem realizowanym według re­guł „5 I”. Reguły te określają zakres instrumentów stosowanych w tym procesie. Poszczególne reguły wyznaczają pojęcia rozpoczynające się na literę: „I”:</a:t>
            </a:r>
          </a:p>
          <a:p>
            <a:pPr lvl="0"/>
            <a:r>
              <a:rPr lang="pl-PL" sz="2000" dirty="0"/>
              <a:t>1) indywidualizacja procesu edukowania to zasada podstawowa, która oznacza, że tutor dostrzega odrębność osobniczą uczniów i dostosowuje do tego zróżnicowa­nia proces kształcenia, zgodnie z zasadą </a:t>
            </a:r>
            <a:r>
              <a:rPr lang="pl-PL" sz="2000" dirty="0" err="1"/>
              <a:t>ekwifinalizmu</a:t>
            </a:r>
            <a:r>
              <a:rPr lang="pl-PL" sz="2000" dirty="0"/>
              <a:t> dydaktycznego;</a:t>
            </a:r>
          </a:p>
          <a:p>
            <a:pPr lvl="0"/>
            <a:r>
              <a:rPr lang="pl-PL" sz="2000" dirty="0"/>
              <a:t>2) identyfikacja osoby edukowanej oznacza zdefiniowanie jej potrzeb, silnych i sła­bych stron, a więc możliwości rozwojowych;</a:t>
            </a:r>
          </a:p>
          <a:p>
            <a:pPr lvl="0"/>
            <a:r>
              <a:rPr lang="pl-PL" sz="2000" dirty="0"/>
              <a:t>3) intelektualizacja procesu edukowania oznacza, że tutor, uwzględniając profil in­telektualny ucznia, dostosowuje instrumenty edukacyjne, kładąc nacisk na rozwój twórczego myślenia;</a:t>
            </a:r>
          </a:p>
          <a:p>
            <a:pPr lvl="0"/>
            <a:r>
              <a:rPr lang="pl-PL" sz="2000" dirty="0"/>
              <a:t>4) integracja środków nauczania, wynikająca z holistycznego postrzegania dyspo­zycji osobniczych </a:t>
            </a:r>
            <a:r>
              <a:rPr lang="pl-PL" sz="2000" dirty="0" err="1"/>
              <a:t>tutorowanego</a:t>
            </a:r>
            <a:r>
              <a:rPr lang="pl-PL" sz="2000" dirty="0"/>
              <a:t>, oznacza konieczność integrowania procesu na­uczania - uczenia się z praktyką;</a:t>
            </a:r>
          </a:p>
          <a:p>
            <a:pPr lvl="0"/>
            <a:r>
              <a:rPr lang="pl-PL" sz="2000" dirty="0"/>
              <a:t>5) instytucjonalizacja wynikająca z faktu, że </a:t>
            </a:r>
            <a:r>
              <a:rPr lang="pl-PL" sz="2000" dirty="0" err="1"/>
              <a:t>tutoring</a:t>
            </a:r>
            <a:r>
              <a:rPr lang="pl-PL" sz="2000" dirty="0"/>
              <a:t> jest realizowany w obrębie instytucji edukacyjnych, a ostatnio coraz częściej w obrębie firm biznesowych.</a:t>
            </a:r>
          </a:p>
          <a:p>
            <a:r>
              <a:rPr lang="pl-PL" sz="2000" dirty="0"/>
              <a:t>Efektywny </a:t>
            </a:r>
            <a:r>
              <a:rPr lang="pl-PL" sz="2000" dirty="0" err="1"/>
              <a:t>tutoring</a:t>
            </a:r>
            <a:r>
              <a:rPr lang="pl-PL" sz="2000" dirty="0"/>
              <a:t> może przynieść kilka korzyści: zapewnia podmiotowe trakto­wanie ucznia, wysoką jakość zindywidualizowanego kształcenia młodych elit, wpro­wadza ucznia w świat samodzielności.</a:t>
            </a:r>
          </a:p>
          <a:p>
            <a:endParaRPr lang="pl-PL" sz="2000" dirty="0"/>
          </a:p>
        </p:txBody>
      </p:sp>
    </p:spTree>
    <p:extLst>
      <p:ext uri="{BB962C8B-B14F-4D97-AF65-F5344CB8AC3E}">
        <p14:creationId xmlns:p14="http://schemas.microsoft.com/office/powerpoint/2010/main" val="37858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224" y="499533"/>
            <a:ext cx="10772775" cy="516467"/>
          </a:xfrm>
        </p:spPr>
        <p:txBody>
          <a:bodyPr>
            <a:normAutofit/>
          </a:bodyPr>
          <a:lstStyle/>
          <a:p>
            <a:r>
              <a:rPr lang="pl-PL" sz="3200" b="1" dirty="0">
                <a:solidFill>
                  <a:srgbClr val="002060"/>
                </a:solidFill>
              </a:rPr>
              <a:t>Mentoring…</a:t>
            </a:r>
          </a:p>
        </p:txBody>
      </p:sp>
      <p:sp>
        <p:nvSpPr>
          <p:cNvPr id="3" name="Symbol zastępczy zawartości 2"/>
          <p:cNvSpPr>
            <a:spLocks noGrp="1"/>
          </p:cNvSpPr>
          <p:nvPr>
            <p:ph idx="1"/>
          </p:nvPr>
        </p:nvSpPr>
        <p:spPr>
          <a:xfrm>
            <a:off x="657224" y="1435946"/>
            <a:ext cx="10891309" cy="5066453"/>
          </a:xfrm>
        </p:spPr>
        <p:txBody>
          <a:bodyPr>
            <a:normAutofit/>
          </a:bodyPr>
          <a:lstStyle/>
          <a:p>
            <a:r>
              <a:rPr lang="pl-PL" sz="2000" dirty="0"/>
              <a:t>Mentor wykorzystuje w procesie nauczania - uczenia się unikalną wiedzę i umiejętności wynikające z wieloletniego doświadczenia zawo­dowego. </a:t>
            </a:r>
          </a:p>
          <a:p>
            <a:r>
              <a:rPr lang="pl-PL" sz="2000" dirty="0"/>
              <a:t>Mianem mentora określa się człowieka, który dzięki swoim kompetencjom i doświadczeniu w danej dziedzinie życia jest zawodowym wzorem do naśladowa­nia. Jego zadanie to wspieranie rozwoju osobistego podopiecznego przez przedsta­wianie mu sprawdzonych pomysłów i rozwiązań. </a:t>
            </a:r>
          </a:p>
          <a:p>
            <a:r>
              <a:rPr lang="pl-PL" sz="2000" dirty="0"/>
              <a:t>Mentor ma być przewodnikiem pomagającym podopiecznym w znajdywaniu kierunku rozwoju, wspiera ten rozwój przez udzielanie odpowiedzi na zadawane pytania, pomaga w rozwiązywaniu trud­nych sytuacji, delikatnie podpowiada, dzięki czemu podopieczny sam może znaleźć rozwiązanie. </a:t>
            </a:r>
          </a:p>
          <a:p>
            <a:r>
              <a:rPr lang="pl-PL" sz="2000" dirty="0"/>
              <a:t>Mentoring to narzędzie wspierające rozwój kariery zawodowej. Jest on osobistą relacją między mentorem a podopiecznym. Opiera się na wzajemnym za­ufaniu i szacunku. </a:t>
            </a:r>
          </a:p>
          <a:p>
            <a:r>
              <a:rPr lang="pl-PL" sz="2000" dirty="0"/>
              <a:t>Mentoring to relacja oparta na spotkaniu dwóch indywidualności. W procesie mentoringu uczeń świadomie korzysta z doświadczeń i wiedzy mentora dla własnego rozwoju. </a:t>
            </a:r>
          </a:p>
          <a:p>
            <a:r>
              <a:rPr lang="pl-PL" sz="2000" dirty="0"/>
              <a:t>Mentor przekazuje wiedzę o tym, jak samemu się rozwijać i doskonalić, jednocześnie aktywnie słuchając podopiecznego, który swoim zaanga­żowaniem wzbogaca i dynamizuje proces rozwoju zawodowych kompetencji. </a:t>
            </a:r>
          </a:p>
          <a:p>
            <a:endParaRPr lang="pl-PL" sz="2000" dirty="0"/>
          </a:p>
        </p:txBody>
      </p:sp>
    </p:spTree>
    <p:extLst>
      <p:ext uri="{BB962C8B-B14F-4D97-AF65-F5344CB8AC3E}">
        <p14:creationId xmlns:p14="http://schemas.microsoft.com/office/powerpoint/2010/main" val="255246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46100" y="1069976"/>
            <a:ext cx="9144000" cy="2387600"/>
          </a:xfrm>
        </p:spPr>
        <p:txBody>
          <a:bodyPr/>
          <a:lstStyle/>
          <a:p>
            <a:r>
              <a:rPr lang="pl-PL" sz="4000" b="1" dirty="0"/>
              <a:t>Opiekun stażu</a:t>
            </a:r>
          </a:p>
        </p:txBody>
      </p:sp>
      <p:sp>
        <p:nvSpPr>
          <p:cNvPr id="5" name="Podtytuł 4"/>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157151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6DB5C4-EAAA-4701-9937-5F0FE46E151A}"/>
              </a:ext>
            </a:extLst>
          </p:cNvPr>
          <p:cNvSpPr>
            <a:spLocks noGrp="1"/>
          </p:cNvSpPr>
          <p:nvPr>
            <p:ph type="title"/>
          </p:nvPr>
        </p:nvSpPr>
        <p:spPr>
          <a:xfrm>
            <a:off x="657224" y="499533"/>
            <a:ext cx="10772775" cy="580602"/>
          </a:xfrm>
        </p:spPr>
        <p:txBody>
          <a:bodyPr>
            <a:normAutofit/>
          </a:bodyPr>
          <a:lstStyle/>
          <a:p>
            <a:r>
              <a:rPr lang="pl-PL" sz="3600" dirty="0">
                <a:solidFill>
                  <a:srgbClr val="002060"/>
                </a:solidFill>
              </a:rPr>
              <a:t>Predyspozycje jakie powinien posiadać opiekun stażu</a:t>
            </a:r>
          </a:p>
        </p:txBody>
      </p:sp>
      <p:sp>
        <p:nvSpPr>
          <p:cNvPr id="3" name="Symbol zastępczy zawartości 2">
            <a:extLst>
              <a:ext uri="{FF2B5EF4-FFF2-40B4-BE49-F238E27FC236}">
                <a16:creationId xmlns:a16="http://schemas.microsoft.com/office/drawing/2014/main" id="{8D11433B-8EBF-4B7C-BB7D-11E810DAF457}"/>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3F48F3B5-DA6D-41FE-B711-606ADA2A3803}"/>
              </a:ext>
            </a:extLst>
          </p:cNvPr>
          <p:cNvPicPr>
            <a:picLocks noChangeAspect="1"/>
          </p:cNvPicPr>
          <p:nvPr/>
        </p:nvPicPr>
        <p:blipFill>
          <a:blip r:embed="rId2"/>
          <a:stretch>
            <a:fillRect/>
          </a:stretch>
        </p:blipFill>
        <p:spPr>
          <a:xfrm>
            <a:off x="1185448" y="1080135"/>
            <a:ext cx="7824899" cy="5465009"/>
          </a:xfrm>
          <a:prstGeom prst="rect">
            <a:avLst/>
          </a:prstGeom>
        </p:spPr>
      </p:pic>
    </p:spTree>
    <p:extLst>
      <p:ext uri="{BB962C8B-B14F-4D97-AF65-F5344CB8AC3E}">
        <p14:creationId xmlns:p14="http://schemas.microsoft.com/office/powerpoint/2010/main" val="3087370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F482D6-0639-4505-9DF3-5B0199F6A7A8}"/>
              </a:ext>
            </a:extLst>
          </p:cNvPr>
          <p:cNvSpPr>
            <a:spLocks noGrp="1"/>
          </p:cNvSpPr>
          <p:nvPr>
            <p:ph type="title"/>
          </p:nvPr>
        </p:nvSpPr>
        <p:spPr>
          <a:xfrm>
            <a:off x="657224" y="499533"/>
            <a:ext cx="10772775" cy="580602"/>
          </a:xfrm>
        </p:spPr>
        <p:txBody>
          <a:bodyPr>
            <a:normAutofit/>
          </a:bodyPr>
          <a:lstStyle/>
          <a:p>
            <a:r>
              <a:rPr lang="pl-PL" sz="3600" dirty="0">
                <a:solidFill>
                  <a:srgbClr val="002060"/>
                </a:solidFill>
              </a:rPr>
              <a:t>Predyspozycje jakie powinien posiadać opiekun stażu</a:t>
            </a:r>
          </a:p>
        </p:txBody>
      </p:sp>
      <p:sp>
        <p:nvSpPr>
          <p:cNvPr id="3" name="Symbol zastępczy zawartości 2">
            <a:extLst>
              <a:ext uri="{FF2B5EF4-FFF2-40B4-BE49-F238E27FC236}">
                <a16:creationId xmlns:a16="http://schemas.microsoft.com/office/drawing/2014/main" id="{10C735A6-B670-48DE-BC04-17730589965F}"/>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445AFC9C-47F7-44C5-BAA9-1ECAD0DD7355}"/>
              </a:ext>
            </a:extLst>
          </p:cNvPr>
          <p:cNvPicPr>
            <a:picLocks noChangeAspect="1"/>
          </p:cNvPicPr>
          <p:nvPr/>
        </p:nvPicPr>
        <p:blipFill>
          <a:blip r:embed="rId2"/>
          <a:stretch>
            <a:fillRect/>
          </a:stretch>
        </p:blipFill>
        <p:spPr>
          <a:xfrm>
            <a:off x="1103880" y="1575881"/>
            <a:ext cx="8447669" cy="2836221"/>
          </a:xfrm>
          <a:prstGeom prst="rect">
            <a:avLst/>
          </a:prstGeom>
        </p:spPr>
      </p:pic>
    </p:spTree>
    <p:extLst>
      <p:ext uri="{BB962C8B-B14F-4D97-AF65-F5344CB8AC3E}">
        <p14:creationId xmlns:p14="http://schemas.microsoft.com/office/powerpoint/2010/main" val="424406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C2AC10-0FD3-47B5-A625-4FE35155A60D}"/>
              </a:ext>
            </a:extLst>
          </p:cNvPr>
          <p:cNvSpPr>
            <a:spLocks noGrp="1"/>
          </p:cNvSpPr>
          <p:nvPr>
            <p:ph type="title"/>
          </p:nvPr>
        </p:nvSpPr>
        <p:spPr>
          <a:xfrm>
            <a:off x="657224" y="499533"/>
            <a:ext cx="10772775" cy="1037437"/>
          </a:xfrm>
        </p:spPr>
        <p:txBody>
          <a:bodyPr>
            <a:normAutofit/>
          </a:bodyPr>
          <a:lstStyle/>
          <a:p>
            <a:r>
              <a:rPr lang="pl-PL" sz="3600" dirty="0">
                <a:solidFill>
                  <a:srgbClr val="002060"/>
                </a:solidFill>
              </a:rPr>
              <a:t>Podstawy formalno-prawne pełnienia funkcji opiekuna stażu</a:t>
            </a:r>
          </a:p>
        </p:txBody>
      </p:sp>
      <p:sp>
        <p:nvSpPr>
          <p:cNvPr id="3" name="Symbol zastępczy zawartości 2">
            <a:extLst>
              <a:ext uri="{FF2B5EF4-FFF2-40B4-BE49-F238E27FC236}">
                <a16:creationId xmlns:a16="http://schemas.microsoft.com/office/drawing/2014/main" id="{34854B7D-C256-4650-8AD3-87E636D055CB}"/>
              </a:ext>
            </a:extLst>
          </p:cNvPr>
          <p:cNvSpPr>
            <a:spLocks noGrp="1"/>
          </p:cNvSpPr>
          <p:nvPr>
            <p:ph idx="1"/>
          </p:nvPr>
        </p:nvSpPr>
        <p:spPr/>
        <p:txBody>
          <a:bodyPr/>
          <a:lstStyle/>
          <a:p>
            <a:endParaRPr lang="pl-PL" dirty="0"/>
          </a:p>
        </p:txBody>
      </p:sp>
      <p:pic>
        <p:nvPicPr>
          <p:cNvPr id="4" name="Obraz 3">
            <a:extLst>
              <a:ext uri="{FF2B5EF4-FFF2-40B4-BE49-F238E27FC236}">
                <a16:creationId xmlns:a16="http://schemas.microsoft.com/office/drawing/2014/main" id="{8D18167F-2500-4152-91DF-4469C4E85767}"/>
              </a:ext>
            </a:extLst>
          </p:cNvPr>
          <p:cNvPicPr>
            <a:picLocks noChangeAspect="1"/>
          </p:cNvPicPr>
          <p:nvPr/>
        </p:nvPicPr>
        <p:blipFill>
          <a:blip r:embed="rId2"/>
          <a:stretch>
            <a:fillRect/>
          </a:stretch>
        </p:blipFill>
        <p:spPr>
          <a:xfrm>
            <a:off x="993079" y="1536970"/>
            <a:ext cx="9543716" cy="4066161"/>
          </a:xfrm>
          <a:prstGeom prst="rect">
            <a:avLst/>
          </a:prstGeom>
        </p:spPr>
      </p:pic>
    </p:spTree>
    <p:extLst>
      <p:ext uri="{BB962C8B-B14F-4D97-AF65-F5344CB8AC3E}">
        <p14:creationId xmlns:p14="http://schemas.microsoft.com/office/powerpoint/2010/main" val="93764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D86D51B-C6B0-44E2-9F4F-F2B03588CD98}"/>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F4376E61-0431-4351-8FF5-6DD1D6E63FFD}"/>
              </a:ext>
            </a:extLst>
          </p:cNvPr>
          <p:cNvPicPr>
            <a:picLocks noChangeAspect="1"/>
          </p:cNvPicPr>
          <p:nvPr/>
        </p:nvPicPr>
        <p:blipFill>
          <a:blip r:embed="rId2"/>
          <a:stretch>
            <a:fillRect/>
          </a:stretch>
        </p:blipFill>
        <p:spPr>
          <a:xfrm>
            <a:off x="1381328" y="2238158"/>
            <a:ext cx="8810625" cy="3539707"/>
          </a:xfrm>
          <a:prstGeom prst="rect">
            <a:avLst/>
          </a:prstGeom>
        </p:spPr>
      </p:pic>
      <p:sp>
        <p:nvSpPr>
          <p:cNvPr id="5" name="Tytuł 1">
            <a:extLst>
              <a:ext uri="{FF2B5EF4-FFF2-40B4-BE49-F238E27FC236}">
                <a16:creationId xmlns:a16="http://schemas.microsoft.com/office/drawing/2014/main" id="{8F31DA90-C1A0-4168-BDF1-948B9A9698B9}"/>
              </a:ext>
            </a:extLst>
          </p:cNvPr>
          <p:cNvSpPr>
            <a:spLocks noGrp="1"/>
          </p:cNvSpPr>
          <p:nvPr>
            <p:ph type="title"/>
          </p:nvPr>
        </p:nvSpPr>
        <p:spPr/>
        <p:txBody>
          <a:bodyPr>
            <a:normAutofit/>
          </a:bodyPr>
          <a:lstStyle/>
          <a:p>
            <a:r>
              <a:rPr lang="pl-PL" sz="3600" dirty="0">
                <a:solidFill>
                  <a:srgbClr val="002060"/>
                </a:solidFill>
              </a:rPr>
              <a:t>Podstawy formalno-prawne pełnienia funkcji opiekuna stażu</a:t>
            </a:r>
          </a:p>
        </p:txBody>
      </p:sp>
    </p:spTree>
    <p:extLst>
      <p:ext uri="{BB962C8B-B14F-4D97-AF65-F5344CB8AC3E}">
        <p14:creationId xmlns:p14="http://schemas.microsoft.com/office/powerpoint/2010/main" val="1185169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46100" y="1069976"/>
            <a:ext cx="9144000" cy="2387600"/>
          </a:xfrm>
        </p:spPr>
        <p:txBody>
          <a:bodyPr/>
          <a:lstStyle/>
          <a:p>
            <a:r>
              <a:rPr lang="pl-PL" sz="4000" b="1" dirty="0"/>
              <a:t>Awans zawodowy nauczyciela</a:t>
            </a:r>
          </a:p>
        </p:txBody>
      </p:sp>
      <p:sp>
        <p:nvSpPr>
          <p:cNvPr id="5" name="Podtytuł 4"/>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4271182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5DAB5D-A48E-4A3C-872E-2E9666947F24}"/>
              </a:ext>
            </a:extLst>
          </p:cNvPr>
          <p:cNvSpPr>
            <a:spLocks noGrp="1"/>
          </p:cNvSpPr>
          <p:nvPr>
            <p:ph type="title"/>
          </p:nvPr>
        </p:nvSpPr>
        <p:spPr/>
        <p:txBody>
          <a:bodyPr>
            <a:normAutofit fontScale="90000"/>
          </a:bodyPr>
          <a:lstStyle/>
          <a:p>
            <a:r>
              <a:rPr lang="pl-PL" sz="4400" dirty="0"/>
              <a:t>Przepisy prawne dotyczące uzyskiwania stopni awansu zawodowego przez nauczycieli: </a:t>
            </a:r>
            <a:br>
              <a:rPr lang="pl-PL" sz="4400" dirty="0"/>
            </a:br>
            <a:endParaRPr lang="pl-PL" dirty="0"/>
          </a:p>
        </p:txBody>
      </p:sp>
      <p:sp>
        <p:nvSpPr>
          <p:cNvPr id="3" name="Symbol zastępczy zawartości 2">
            <a:extLst>
              <a:ext uri="{FF2B5EF4-FFF2-40B4-BE49-F238E27FC236}">
                <a16:creationId xmlns:a16="http://schemas.microsoft.com/office/drawing/2014/main" id="{D9C712EE-08D6-4F36-AAF7-BE867B7EBBE5}"/>
              </a:ext>
            </a:extLst>
          </p:cNvPr>
          <p:cNvSpPr>
            <a:spLocks noGrp="1"/>
          </p:cNvSpPr>
          <p:nvPr>
            <p:ph idx="1"/>
          </p:nvPr>
        </p:nvSpPr>
        <p:spPr>
          <a:xfrm>
            <a:off x="228600" y="1661160"/>
            <a:ext cx="11811000" cy="5059680"/>
          </a:xfrm>
        </p:spPr>
        <p:txBody>
          <a:bodyPr>
            <a:normAutofit lnSpcReduction="10000"/>
          </a:bodyPr>
          <a:lstStyle/>
          <a:p>
            <a:r>
              <a:rPr lang="pl-PL" sz="2000" dirty="0"/>
              <a:t> </a:t>
            </a:r>
          </a:p>
          <a:p>
            <a:r>
              <a:rPr lang="pl-PL" sz="2000" dirty="0"/>
              <a:t>1. Ustawa z dnia 26 stycznia 1982 r. – Karta Nauczyciela – w szczególności rozdział 3a Awans zawodowy nauczycieli (</a:t>
            </a:r>
            <a:r>
              <a:rPr lang="pl-PL" sz="2000" dirty="0" err="1"/>
              <a:t>t.j</a:t>
            </a:r>
            <a:r>
              <a:rPr lang="pl-PL" sz="2000" dirty="0"/>
              <a:t>. z 2017 r. poz.1189). </a:t>
            </a:r>
          </a:p>
          <a:p>
            <a:r>
              <a:rPr lang="pl-PL" sz="2000" dirty="0"/>
              <a:t>2. Rozporządzenie Ministra Edukacji Narodowej z dnia 1 marca 2013 r. w sprawie uzyskiwania stopni awansu zawodowego przez nauczycieli (Dz. U. z 2013 r., poz. 393) – obowiązujące z dniem następującym po dniu ogłoszenia (ogłoszono 26 marca 2013 r.) tj. z dniem 27 marca 2013 r.  </a:t>
            </a:r>
          </a:p>
          <a:p>
            <a:r>
              <a:rPr lang="pl-PL" sz="2000" dirty="0"/>
              <a:t>3. Ustawa z dnia 14 czerwca 1960 r. – Kodeks postępowania administracyjnego (j. t. Dz. U. z 2016 r., poz. 23 z późn.zm.). </a:t>
            </a:r>
          </a:p>
          <a:p>
            <a:r>
              <a:rPr lang="pl-PL" sz="2000" dirty="0"/>
              <a:t>Zgodnie z powyższym rozporządzeniem - organ powołujący komisję kwalifikacyjną lub komisję egzaminacyjną dla nauczyciela ubiegającego się o stopień awansu zawodowego, ustalając skład komisji, zapewnia w niej udział ekspertów posiadających kwalifikacje do zajmowania stanowiska nauczyciela w szkole tego samego typu i rodzaju co szkoła, w której nauczyciel jest zatrudniony, z których co najmniej jeden naucza tego samego przedmiotu lub prowadzi ten sam rodzaj zajęć co nauczyciel - § 10 ust. 1 rozporządzenia., </a:t>
            </a:r>
          </a:p>
          <a:p>
            <a:r>
              <a:rPr lang="pl-PL" sz="2000" dirty="0"/>
              <a:t>System awansu zawodowego nauczycieli realizowany jest od 6 kwietnia 2000 r., tj. od dnia wejścia w życie ustawy z dnia 18 lutego  2000 r. o zmianie ustawy – Karta Nauczyciela oraz o zmianie niektórych innych ustaw (Dz. U. z 2000 r. nr 19, poz. 239 z </a:t>
            </a:r>
            <a:r>
              <a:rPr lang="pl-PL" sz="2000" dirty="0" err="1"/>
              <a:t>poźn</a:t>
            </a:r>
            <a:r>
              <a:rPr lang="pl-PL" sz="2000" dirty="0"/>
              <a:t>. zm.). </a:t>
            </a:r>
          </a:p>
          <a:p>
            <a:r>
              <a:rPr lang="pl-PL" sz="2000" dirty="0"/>
              <a:t> </a:t>
            </a:r>
          </a:p>
        </p:txBody>
      </p:sp>
    </p:spTree>
    <p:extLst>
      <p:ext uri="{BB962C8B-B14F-4D97-AF65-F5344CB8AC3E}">
        <p14:creationId xmlns:p14="http://schemas.microsoft.com/office/powerpoint/2010/main" val="666831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34D68E-59ED-4C99-B2C0-938876C1E2C4}"/>
              </a:ext>
            </a:extLst>
          </p:cNvPr>
          <p:cNvSpPr>
            <a:spLocks noGrp="1"/>
          </p:cNvSpPr>
          <p:nvPr>
            <p:ph type="title"/>
          </p:nvPr>
        </p:nvSpPr>
        <p:spPr/>
        <p:txBody>
          <a:bodyPr>
            <a:normAutofit fontScale="90000"/>
          </a:bodyPr>
          <a:lstStyle/>
          <a:p>
            <a:r>
              <a:rPr lang="pl-PL" sz="4000" dirty="0">
                <a:solidFill>
                  <a:srgbClr val="002060"/>
                </a:solidFill>
              </a:rPr>
              <a:t>Przepisy art. 9a ust. 1 KN ustalają następujące stopnie awansu zawodowego nauczycieli </a:t>
            </a:r>
            <a:br>
              <a:rPr lang="pl-PL" sz="4000"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E6BBC2ED-45DF-4BFE-8F22-5861997C5AA8}"/>
              </a:ext>
            </a:extLst>
          </p:cNvPr>
          <p:cNvSpPr>
            <a:spLocks noGrp="1"/>
          </p:cNvSpPr>
          <p:nvPr>
            <p:ph idx="1"/>
          </p:nvPr>
        </p:nvSpPr>
        <p:spPr/>
        <p:txBody>
          <a:bodyPr/>
          <a:lstStyle/>
          <a:p>
            <a:r>
              <a:rPr lang="pl-PL" dirty="0"/>
              <a:t> </a:t>
            </a:r>
          </a:p>
          <a:p>
            <a:r>
              <a:rPr lang="pl-PL" dirty="0"/>
              <a:t>1. nauczyciel stażysta, </a:t>
            </a:r>
          </a:p>
          <a:p>
            <a:r>
              <a:rPr lang="pl-PL" dirty="0"/>
              <a:t>2. nauczyciel kontraktowy, </a:t>
            </a:r>
          </a:p>
          <a:p>
            <a:r>
              <a:rPr lang="pl-PL" dirty="0"/>
              <a:t>3. nauczyciel mianowany, </a:t>
            </a:r>
          </a:p>
          <a:p>
            <a:r>
              <a:rPr lang="pl-PL" dirty="0"/>
              <a:t>4. nauczyciel dyplomowany. </a:t>
            </a:r>
          </a:p>
        </p:txBody>
      </p:sp>
    </p:spTree>
    <p:extLst>
      <p:ext uri="{BB962C8B-B14F-4D97-AF65-F5344CB8AC3E}">
        <p14:creationId xmlns:p14="http://schemas.microsoft.com/office/powerpoint/2010/main" val="422257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385399" y="645585"/>
            <a:ext cx="3445404" cy="1325562"/>
          </a:xfrm>
        </p:spPr>
        <p:txBody>
          <a:bodyPr>
            <a:normAutofit/>
          </a:bodyPr>
          <a:lstStyle/>
          <a:p>
            <a:pPr>
              <a:defRPr/>
            </a:pPr>
            <a:r>
              <a:rPr lang="pl-PL" sz="3200" b="1" dirty="0">
                <a:solidFill>
                  <a:srgbClr val="002060"/>
                </a:solidFill>
              </a:rPr>
              <a:t>MOTYWACJA</a:t>
            </a:r>
          </a:p>
        </p:txBody>
      </p:sp>
      <p:sp>
        <p:nvSpPr>
          <p:cNvPr id="10243" name="Rectangle 3"/>
          <p:cNvSpPr>
            <a:spLocks noGrp="1" noChangeArrowheads="1"/>
          </p:cNvSpPr>
          <p:nvPr>
            <p:ph idx="1"/>
          </p:nvPr>
        </p:nvSpPr>
        <p:spPr>
          <a:xfrm>
            <a:off x="233464" y="1817680"/>
            <a:ext cx="5597339" cy="4846320"/>
          </a:xfrm>
        </p:spPr>
        <p:txBody>
          <a:bodyPr>
            <a:normAutofit fontScale="70000" lnSpcReduction="20000"/>
          </a:bodyPr>
          <a:lstStyle/>
          <a:p>
            <a:pPr eaLnBrk="1" hangingPunct="1">
              <a:buFontTx/>
              <a:buNone/>
            </a:pPr>
            <a:r>
              <a:rPr lang="pl-PL" altLang="pl-PL" dirty="0"/>
              <a:t>	</a:t>
            </a:r>
          </a:p>
          <a:p>
            <a:pPr eaLnBrk="1" hangingPunct="1">
              <a:buFontTx/>
              <a:buNone/>
            </a:pPr>
            <a:r>
              <a:rPr lang="pl-PL" altLang="pl-PL" dirty="0"/>
              <a:t>		</a:t>
            </a:r>
          </a:p>
          <a:p>
            <a:pPr eaLnBrk="1" hangingPunct="1">
              <a:buFontTx/>
              <a:buNone/>
            </a:pPr>
            <a:r>
              <a:rPr lang="pl-PL" altLang="pl-PL" dirty="0"/>
              <a:t>	Termin ten pochodzi z łaciny, w którym </a:t>
            </a:r>
            <a:r>
              <a:rPr lang="pl-PL" altLang="pl-PL" dirty="0" err="1"/>
              <a:t>moveo</a:t>
            </a:r>
            <a:r>
              <a:rPr lang="pl-PL" altLang="pl-PL" dirty="0"/>
              <a:t> (</a:t>
            </a:r>
            <a:r>
              <a:rPr lang="pl-PL" altLang="pl-PL" dirty="0" err="1"/>
              <a:t>movere</a:t>
            </a:r>
            <a:r>
              <a:rPr lang="pl-PL" altLang="pl-PL" dirty="0"/>
              <a:t>, </a:t>
            </a:r>
            <a:r>
              <a:rPr lang="pl-PL" altLang="pl-PL" dirty="0" err="1"/>
              <a:t>movi</a:t>
            </a:r>
            <a:r>
              <a:rPr lang="pl-PL" altLang="pl-PL" dirty="0"/>
              <a:t>, motu) oznacza : wprawiać w ruch, popychać, pobudzać, zachęcać.</a:t>
            </a:r>
          </a:p>
          <a:p>
            <a:pPr eaLnBrk="1" hangingPunct="1">
              <a:buFontTx/>
              <a:buNone/>
            </a:pPr>
            <a:r>
              <a:rPr lang="pl-PL" altLang="pl-PL" dirty="0"/>
              <a:t>Proces motywowania może zostać określony według zjawisk:</a:t>
            </a:r>
          </a:p>
          <a:p>
            <a:pPr eaLnBrk="1" hangingPunct="1">
              <a:buFontTx/>
              <a:buChar char="-"/>
            </a:pPr>
            <a:r>
              <a:rPr lang="pl-PL" altLang="pl-PL" dirty="0"/>
              <a:t>Wzbudzenie energii,</a:t>
            </a:r>
          </a:p>
          <a:p>
            <a:pPr eaLnBrk="1" hangingPunct="1">
              <a:buFontTx/>
              <a:buChar char="-"/>
            </a:pPr>
            <a:r>
              <a:rPr lang="pl-PL" altLang="pl-PL" dirty="0"/>
              <a:t> ukierunkowanie wysiłku na określony cel;</a:t>
            </a:r>
          </a:p>
          <a:p>
            <a:pPr eaLnBrk="1" hangingPunct="1">
              <a:buFontTx/>
              <a:buChar char="-"/>
            </a:pPr>
            <a:r>
              <a:rPr lang="pl-PL" altLang="pl-PL" dirty="0"/>
              <a:t>selektywność uwagi czyli zwiększenie uwagi na bodźce istotne, a zmniejszenie na te, postrzegane jako nieistotne</a:t>
            </a:r>
          </a:p>
          <a:p>
            <a:pPr eaLnBrk="1" hangingPunct="1">
              <a:buFontTx/>
              <a:buChar char="-"/>
            </a:pPr>
            <a:r>
              <a:rPr lang="pl-PL" altLang="pl-PL" dirty="0"/>
              <a:t>Zorganizowanie reakcji i emocji tak aby tworzyły jeden wzorzec,</a:t>
            </a:r>
          </a:p>
          <a:p>
            <a:pPr eaLnBrk="1" hangingPunct="1">
              <a:buFontTx/>
              <a:buChar char="-"/>
            </a:pPr>
            <a:r>
              <a:rPr lang="pl-PL" altLang="pl-PL" dirty="0"/>
              <a:t> konsekwentne kontynuowanie ukształtowanej czynności dopóki warunki które ją zapoczątkowały nie ulegną zmianie</a:t>
            </a:r>
          </a:p>
          <a:p>
            <a:pPr marL="0" indent="0" eaLnBrk="1" hangingPunct="1">
              <a:buNone/>
            </a:pPr>
            <a:r>
              <a:rPr lang="pl-PL" altLang="pl-PL" dirty="0"/>
              <a:t>- Pobudzenie emocjonalne – pozytywne lub negatywne, w zależności od wyników działania..</a:t>
            </a:r>
          </a:p>
          <a:p>
            <a:pPr eaLnBrk="1" hangingPunct="1">
              <a:buFontTx/>
              <a:buNone/>
            </a:pPr>
            <a:r>
              <a:rPr lang="pl-PL" altLang="pl-PL" dirty="0"/>
              <a:t> </a:t>
            </a:r>
          </a:p>
        </p:txBody>
      </p:sp>
      <p:pic>
        <p:nvPicPr>
          <p:cNvPr id="10244" name="Picture 2" descr="C:\Documents and Settings\brs\Pulpit\1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5257" y="228059"/>
            <a:ext cx="1174750" cy="19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933" y="1630892"/>
            <a:ext cx="6280151" cy="487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ytuł 1"/>
          <p:cNvSpPr txBox="1">
            <a:spLocks/>
          </p:cNvSpPr>
          <p:nvPr/>
        </p:nvSpPr>
        <p:spPr>
          <a:xfrm>
            <a:off x="6874933" y="836613"/>
            <a:ext cx="5164667" cy="794279"/>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defRPr/>
            </a:pPr>
            <a:r>
              <a:rPr lang="pl-PL" sz="2800" b="1" i="1" dirty="0">
                <a:solidFill>
                  <a:schemeClr val="tx1">
                    <a:lumMod val="95000"/>
                    <a:lumOff val="5000"/>
                  </a:schemeClr>
                </a:solidFill>
              </a:rPr>
              <a:t>Piramida potrzeb według Maslowa</a:t>
            </a:r>
          </a:p>
        </p:txBody>
      </p:sp>
    </p:spTree>
    <p:extLst>
      <p:ext uri="{BB962C8B-B14F-4D97-AF65-F5344CB8AC3E}">
        <p14:creationId xmlns:p14="http://schemas.microsoft.com/office/powerpoint/2010/main" val="1901802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E49E5D-518E-469D-9D11-266879E9B28D}"/>
              </a:ext>
            </a:extLst>
          </p:cNvPr>
          <p:cNvSpPr>
            <a:spLocks noGrp="1"/>
          </p:cNvSpPr>
          <p:nvPr>
            <p:ph type="title"/>
          </p:nvPr>
        </p:nvSpPr>
        <p:spPr/>
        <p:txBody>
          <a:bodyPr>
            <a:normAutofit/>
          </a:bodyPr>
          <a:lstStyle/>
          <a:p>
            <a:r>
              <a:rPr lang="pl-PL" sz="3600" dirty="0"/>
              <a:t>Awans zawodowy - Zmiany - Od 1 września 2017 r.</a:t>
            </a:r>
          </a:p>
        </p:txBody>
      </p:sp>
      <p:sp>
        <p:nvSpPr>
          <p:cNvPr id="3" name="Symbol zastępczy zawartości 2">
            <a:extLst>
              <a:ext uri="{FF2B5EF4-FFF2-40B4-BE49-F238E27FC236}">
                <a16:creationId xmlns:a16="http://schemas.microsoft.com/office/drawing/2014/main" id="{1D057ECC-25DE-4BD6-ABFF-73E954AD459F}"/>
              </a:ext>
            </a:extLst>
          </p:cNvPr>
          <p:cNvSpPr>
            <a:spLocks noGrp="1"/>
          </p:cNvSpPr>
          <p:nvPr>
            <p:ph idx="1"/>
          </p:nvPr>
        </p:nvSpPr>
        <p:spPr>
          <a:xfrm>
            <a:off x="676656" y="2575560"/>
            <a:ext cx="10753725" cy="3202305"/>
          </a:xfrm>
        </p:spPr>
        <p:txBody>
          <a:bodyPr/>
          <a:lstStyle/>
          <a:p>
            <a:r>
              <a:rPr lang="pl-PL" b="1" dirty="0">
                <a:solidFill>
                  <a:srgbClr val="002060"/>
                </a:solidFill>
              </a:rPr>
              <a:t>Przepisy wprowadzające ustawę – Prawo oświatowe </a:t>
            </a:r>
            <a:r>
              <a:rPr lang="pl-PL" dirty="0"/>
              <a:t>wprowadziły  pewne zmiany w zakresie awansu zawodowego nauczycieli. </a:t>
            </a:r>
          </a:p>
          <a:p>
            <a:r>
              <a:rPr lang="pl-PL" dirty="0"/>
              <a:t>Warto zwrócić uwagę na modyfikację zasad przedłużania stażu.</a:t>
            </a:r>
          </a:p>
          <a:p>
            <a:endParaRPr lang="pl-PL" dirty="0"/>
          </a:p>
          <a:p>
            <a:endParaRPr lang="pl-PL" dirty="0"/>
          </a:p>
          <a:p>
            <a:r>
              <a:rPr lang="pl-PL" dirty="0">
                <a:hlinkClick r:id="rId2" tooltip="Ustawa z dnia 14 grudnia 2016 r. Przepisy wprowadzające ustawę - Prawo oświatowe (Dz.U. z 2017 r., poz. 60)"/>
              </a:rPr>
              <a:t>Ustawa z 14 grudnia 2016 r. Przepisy wprowadzające ustawę – Prawo oświatowe (Dz.U. z 2017 r. poz. 60)</a:t>
            </a:r>
            <a:r>
              <a:rPr lang="pl-PL" dirty="0"/>
              <a:t> - </a:t>
            </a:r>
            <a:r>
              <a:rPr lang="pl-PL" dirty="0">
                <a:hlinkClick r:id="rId3" tooltip="Ustawa z dnia 14 grudnia 2016 r. Przepisy wprowadzające ustawę - Prawo oświatowe (Dz.U. z 2017 r., poz. 60)"/>
              </a:rPr>
              <a:t>art. 4 pkt 3-4.</a:t>
            </a:r>
            <a:endParaRPr lang="pl-PL" dirty="0"/>
          </a:p>
          <a:p>
            <a:endParaRPr lang="pl-PL" dirty="0"/>
          </a:p>
        </p:txBody>
      </p:sp>
    </p:spTree>
    <p:extLst>
      <p:ext uri="{BB962C8B-B14F-4D97-AF65-F5344CB8AC3E}">
        <p14:creationId xmlns:p14="http://schemas.microsoft.com/office/powerpoint/2010/main" val="98410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CF925E-8E8D-4568-B149-0B0245882E83}"/>
              </a:ext>
            </a:extLst>
          </p:cNvPr>
          <p:cNvSpPr>
            <a:spLocks noGrp="1"/>
          </p:cNvSpPr>
          <p:nvPr>
            <p:ph type="title"/>
          </p:nvPr>
        </p:nvSpPr>
        <p:spPr/>
        <p:txBody>
          <a:bodyPr>
            <a:normAutofit/>
          </a:bodyPr>
          <a:lstStyle/>
          <a:p>
            <a:r>
              <a:rPr lang="pl-PL" sz="3600" b="1" dirty="0">
                <a:solidFill>
                  <a:srgbClr val="002060"/>
                </a:solidFill>
              </a:rPr>
              <a:t>Tylko 3 zmiany</a:t>
            </a:r>
            <a:br>
              <a:rPr lang="pl-PL" sz="3600" b="1" dirty="0">
                <a:solidFill>
                  <a:srgbClr val="002060"/>
                </a:solidFill>
              </a:rPr>
            </a:br>
            <a:endParaRPr lang="pl-PL" sz="3600" dirty="0">
              <a:solidFill>
                <a:srgbClr val="002060"/>
              </a:solidFill>
            </a:endParaRPr>
          </a:p>
        </p:txBody>
      </p:sp>
      <p:sp>
        <p:nvSpPr>
          <p:cNvPr id="3" name="Symbol zastępczy zawartości 2">
            <a:extLst>
              <a:ext uri="{FF2B5EF4-FFF2-40B4-BE49-F238E27FC236}">
                <a16:creationId xmlns:a16="http://schemas.microsoft.com/office/drawing/2014/main" id="{97D72E20-C224-499C-A4F2-ED68C32916D2}"/>
              </a:ext>
            </a:extLst>
          </p:cNvPr>
          <p:cNvSpPr>
            <a:spLocks noGrp="1"/>
          </p:cNvSpPr>
          <p:nvPr>
            <p:ph idx="1"/>
          </p:nvPr>
        </p:nvSpPr>
        <p:spPr>
          <a:xfrm>
            <a:off x="657224" y="2011680"/>
            <a:ext cx="10773157" cy="4465320"/>
          </a:xfrm>
        </p:spPr>
        <p:txBody>
          <a:bodyPr>
            <a:normAutofit fontScale="92500"/>
          </a:bodyPr>
          <a:lstStyle/>
          <a:p>
            <a:r>
              <a:rPr lang="pl-PL" dirty="0"/>
              <a:t>W dniu 1 września 2017 r. weszły w życie dwie zmiany w zakresie awansu zawodowego nauczycieli:</a:t>
            </a:r>
          </a:p>
          <a:p>
            <a:r>
              <a:rPr lang="pl-PL" dirty="0"/>
              <a:t>1. Do katalogu przyczyn nieobecności w pracy skutkujących przedłużeniem stażu (jeżeli nieobecność przekracza miesiąc) dodany został stan nieczynny.</a:t>
            </a:r>
          </a:p>
          <a:p>
            <a:r>
              <a:rPr lang="pl-PL" dirty="0"/>
              <a:t>2. Wskazanie, że komisję kwalifikacyjną dla nauczycieli mianowanych ubiegających się o stopień dyplomowanego, zatrudnionych w urzędzie ministra właściwego do spraw zdrowia oraz publicznej placówce doskonalenia nauczycieli przedmiotów zawodowych, o zasięgu ogólnokrajowym – powołuje minister właściwy do spraw zdrowia.</a:t>
            </a:r>
          </a:p>
          <a:p>
            <a:r>
              <a:rPr lang="pl-PL" dirty="0"/>
              <a:t>3. Zmiany porządkujące w zakresie kwalifikacji eksperta wpisywanego na listę ekspertów (wynikające z wejścia w życie nowej ustawy – Prawo oświatowe)</a:t>
            </a:r>
          </a:p>
          <a:p>
            <a:r>
              <a:rPr lang="pl-PL" dirty="0"/>
              <a:t>Docierające informacje o planach wprowadzenia dodatkowego stopnia awansu zawodowego, czy modyfikacji w zakresie stażu pozostają w sferze medialnej i dotychczas </a:t>
            </a:r>
            <a:r>
              <a:rPr lang="pl-PL" b="1" dirty="0"/>
              <a:t>nie zostały skonkretyzowane w jakimkolwiek projekcie ustawy</a:t>
            </a:r>
            <a:r>
              <a:rPr lang="pl-PL" dirty="0"/>
              <a:t>.</a:t>
            </a:r>
          </a:p>
          <a:p>
            <a:endParaRPr lang="pl-PL" dirty="0"/>
          </a:p>
        </p:txBody>
      </p:sp>
    </p:spTree>
    <p:extLst>
      <p:ext uri="{BB962C8B-B14F-4D97-AF65-F5344CB8AC3E}">
        <p14:creationId xmlns:p14="http://schemas.microsoft.com/office/powerpoint/2010/main" val="2586120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A570C8-C337-4C71-9849-57520770332F}"/>
              </a:ext>
            </a:extLst>
          </p:cNvPr>
          <p:cNvSpPr>
            <a:spLocks noGrp="1"/>
          </p:cNvSpPr>
          <p:nvPr>
            <p:ph type="title"/>
          </p:nvPr>
        </p:nvSpPr>
        <p:spPr/>
        <p:txBody>
          <a:bodyPr>
            <a:normAutofit/>
          </a:bodyPr>
          <a:lstStyle/>
          <a:p>
            <a:r>
              <a:rPr lang="pl-PL" sz="3600" b="1" dirty="0"/>
              <a:t>Awans zawodowy zmiany – od 1 września 2018 r.</a:t>
            </a:r>
            <a:endParaRPr lang="pl-PL" sz="3600" dirty="0"/>
          </a:p>
        </p:txBody>
      </p:sp>
      <p:sp>
        <p:nvSpPr>
          <p:cNvPr id="3" name="Symbol zastępczy zawartości 2">
            <a:extLst>
              <a:ext uri="{FF2B5EF4-FFF2-40B4-BE49-F238E27FC236}">
                <a16:creationId xmlns:a16="http://schemas.microsoft.com/office/drawing/2014/main" id="{993C96CC-8D3B-48FD-8DE5-AE4DC4A685D5}"/>
              </a:ext>
            </a:extLst>
          </p:cNvPr>
          <p:cNvSpPr>
            <a:spLocks noGrp="1"/>
          </p:cNvSpPr>
          <p:nvPr>
            <p:ph idx="1"/>
          </p:nvPr>
        </p:nvSpPr>
        <p:spPr/>
        <p:txBody>
          <a:bodyPr>
            <a:normAutofit fontScale="92500" lnSpcReduction="10000"/>
          </a:bodyPr>
          <a:lstStyle/>
          <a:p>
            <a:r>
              <a:rPr lang="pl-PL" b="1" dirty="0"/>
              <a:t>Zmiany w Karcie Nauczyciela planowane w 2018 r. – </a:t>
            </a:r>
          </a:p>
          <a:p>
            <a:r>
              <a:rPr lang="pl-PL" b="1" dirty="0"/>
              <a:t>- urlop zdrowotny, </a:t>
            </a:r>
          </a:p>
          <a:p>
            <a:r>
              <a:rPr lang="pl-PL" b="1" dirty="0"/>
              <a:t>- ocena pracy, </a:t>
            </a:r>
          </a:p>
          <a:p>
            <a:r>
              <a:rPr lang="pl-PL" b="1" dirty="0"/>
              <a:t>- awans zawodowy</a:t>
            </a:r>
          </a:p>
          <a:p>
            <a:endParaRPr lang="pl-PL" dirty="0"/>
          </a:p>
          <a:p>
            <a:r>
              <a:rPr lang="pl-PL" dirty="0"/>
              <a:t>Planowane zmiany w Karcie Nauczyciela – awans zawodowy - obejmą m.in. </a:t>
            </a:r>
          </a:p>
          <a:p>
            <a:r>
              <a:rPr lang="pl-PL" dirty="0"/>
              <a:t>- wydłużenie stażu na stopień nauczyciela kontraktowego oraz okresu przerwy pomiędzy uzyskaniem jednego stopnia a rozpoczęciem stażu na kolejny stopień awansu zawodowego a także </a:t>
            </a:r>
          </a:p>
          <a:p>
            <a:r>
              <a:rPr lang="pl-PL" dirty="0"/>
              <a:t>- wprowadzenie do komisji na stopień nauczyciela kontraktowego także osób spoza szkoły.</a:t>
            </a:r>
          </a:p>
          <a:p>
            <a:endParaRPr lang="pl-PL" dirty="0"/>
          </a:p>
          <a:p>
            <a:endParaRPr lang="pl-PL" dirty="0"/>
          </a:p>
        </p:txBody>
      </p:sp>
    </p:spTree>
    <p:extLst>
      <p:ext uri="{BB962C8B-B14F-4D97-AF65-F5344CB8AC3E}">
        <p14:creationId xmlns:p14="http://schemas.microsoft.com/office/powerpoint/2010/main" val="3388328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2774E4-533B-40E4-9A10-E265D0882A91}"/>
              </a:ext>
            </a:extLst>
          </p:cNvPr>
          <p:cNvSpPr>
            <a:spLocks noGrp="1"/>
          </p:cNvSpPr>
          <p:nvPr>
            <p:ph type="title"/>
          </p:nvPr>
        </p:nvSpPr>
        <p:spPr>
          <a:xfrm>
            <a:off x="535304" y="263524"/>
            <a:ext cx="10772775" cy="816611"/>
          </a:xfrm>
        </p:spPr>
        <p:txBody>
          <a:bodyPr>
            <a:normAutofit/>
          </a:bodyPr>
          <a:lstStyle/>
          <a:p>
            <a:r>
              <a:rPr lang="pl-PL" sz="3600" dirty="0">
                <a:solidFill>
                  <a:srgbClr val="00B0F0"/>
                </a:solidFill>
              </a:rPr>
              <a:t>Urlop zdrowotny</a:t>
            </a:r>
          </a:p>
        </p:txBody>
      </p:sp>
      <p:sp>
        <p:nvSpPr>
          <p:cNvPr id="3" name="Symbol zastępczy zawartości 2">
            <a:extLst>
              <a:ext uri="{FF2B5EF4-FFF2-40B4-BE49-F238E27FC236}">
                <a16:creationId xmlns:a16="http://schemas.microsoft.com/office/drawing/2014/main" id="{BD2476E8-BC49-4156-8C2A-51E41107EAED}"/>
              </a:ext>
            </a:extLst>
          </p:cNvPr>
          <p:cNvSpPr>
            <a:spLocks noGrp="1"/>
          </p:cNvSpPr>
          <p:nvPr>
            <p:ph idx="1"/>
          </p:nvPr>
        </p:nvSpPr>
        <p:spPr>
          <a:xfrm>
            <a:off x="265176" y="1280160"/>
            <a:ext cx="11606784" cy="5314316"/>
          </a:xfrm>
        </p:spPr>
        <p:txBody>
          <a:bodyPr>
            <a:normAutofit lnSpcReduction="10000"/>
          </a:bodyPr>
          <a:lstStyle/>
          <a:p>
            <a:r>
              <a:rPr lang="pl-PL" b="1" dirty="0">
                <a:solidFill>
                  <a:srgbClr val="002060"/>
                </a:solidFill>
                <a:latin typeface="Open Sans"/>
              </a:rPr>
              <a:t>Obniżka wymiaru zajęć nie wykluczy skorzystania z urlopu zdrowotnego</a:t>
            </a:r>
            <a:endParaRPr lang="pl-PL" dirty="0">
              <a:solidFill>
                <a:srgbClr val="002060"/>
              </a:solidFill>
            </a:endParaRPr>
          </a:p>
          <a:p>
            <a:endParaRPr lang="pl-PL" dirty="0"/>
          </a:p>
          <a:p>
            <a:r>
              <a:rPr lang="pl-PL" dirty="0"/>
              <a:t>Skorzystanie z pierwszego w karierze zawodowej urlopu dla poratowania zdrowia wymaga zrealizowania przesłanki stażowej. </a:t>
            </a:r>
          </a:p>
          <a:p>
            <a:r>
              <a:rPr lang="pl-PL" dirty="0"/>
              <a:t>W projekcie nowelizacji doprecyzowano, że warunkiem uzyskania urlopu dla poratowania zdrowia jest przepracowanie nieprzerwanie co najmniej 7 lat w szkole bezpośrednio przed rozpoczęciem urlopu dla poratowania zdrowia, tym razem jednak w wymiarze </a:t>
            </a:r>
            <a:r>
              <a:rPr lang="pl-PL" b="1" dirty="0"/>
              <a:t>co najmniej połowy obowiązkowego wymiaru zajęć</a:t>
            </a:r>
            <a:r>
              <a:rPr lang="pl-PL" dirty="0"/>
              <a:t>. </a:t>
            </a:r>
          </a:p>
          <a:p>
            <a:r>
              <a:rPr lang="pl-PL" dirty="0"/>
              <a:t>Dotychczas przesłanka ta nie wynikała wprost z przepisów, lecz była postulowana w orzecznictwie. W nowym stanie prawnym wątpliwości zostaną rozwiane. </a:t>
            </a:r>
          </a:p>
          <a:p>
            <a:r>
              <a:rPr lang="pl-PL" dirty="0"/>
              <a:t>Niemniej jednak, inaczej niż dotychczas, nieprzerwany 7-letni okres zatrudnienia w szkole nie będzie musiał być okresem zatrudnienia w pełnym wymiarze zajęć. </a:t>
            </a:r>
          </a:p>
          <a:p>
            <a:r>
              <a:rPr lang="pl-PL" dirty="0"/>
              <a:t>Wystarczające okaże się zatrudnienie w wymiarze co najmniej połowy pensum. Zachowany zostanie wymóg zatrudnienia w pełnym wymiarze zajęć w dniu rozpoczęcia urlopu.</a:t>
            </a:r>
          </a:p>
        </p:txBody>
      </p:sp>
    </p:spTree>
    <p:extLst>
      <p:ext uri="{BB962C8B-B14F-4D97-AF65-F5344CB8AC3E}">
        <p14:creationId xmlns:p14="http://schemas.microsoft.com/office/powerpoint/2010/main" val="2744079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92DC90-094B-408F-AD73-66811C883A47}"/>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76422AAF-9705-49FC-8111-ACE937C4D47D}"/>
              </a:ext>
            </a:extLst>
          </p:cNvPr>
          <p:cNvSpPr>
            <a:spLocks noGrp="1"/>
          </p:cNvSpPr>
          <p:nvPr>
            <p:ph idx="1"/>
          </p:nvPr>
        </p:nvSpPr>
        <p:spPr/>
        <p:txBody>
          <a:bodyPr/>
          <a:lstStyle/>
          <a:p>
            <a:r>
              <a:rPr lang="pl-PL" dirty="0"/>
              <a:t>Nauczyciel w okresie od 1 września 2011 r. do 31 sierpnia 2018 r. miał dwukrotnie ograniczone zatrudnienie – do wymiaru 11/18. Czy z dniem 2 lutego 2018 r. może skorzystać z urlopu zdrowotnego? Tak, pod warunkiem, że w dniu rozpoczęcia urlopu nauczyciel będzie pozostawał w pełnym wymiarze zajęć. Według nowych przepisów nauczyciel spełni wymóg nieprzerwanego co najmniej 7-letniego zatrudnienia w szkole bezpośrednio przed rozpoczęciem urlopu.</a:t>
            </a:r>
          </a:p>
          <a:p>
            <a:r>
              <a:rPr lang="pl-PL" dirty="0"/>
              <a:t>Wspomniany 7-letni okres pracy w szkole na stanowisku nauczyciela musi być nieprzerwany. Wyjątkowo za nieprzerwany uważa się okres pracy w przypadku, gdy nauczyciel </a:t>
            </a:r>
            <a:r>
              <a:rPr lang="pl-PL" b="1" dirty="0"/>
              <a:t>podjął zatrudnienie w szkole nie później niż w ciągu 3 miesięcy po ustaniu poprzedniego stosunku pracy w tej samej lub innej szkole</a:t>
            </a:r>
            <a:r>
              <a:rPr lang="pl-PL" dirty="0"/>
              <a:t>.</a:t>
            </a:r>
          </a:p>
          <a:p>
            <a:endParaRPr lang="pl-PL" dirty="0"/>
          </a:p>
        </p:txBody>
      </p:sp>
    </p:spTree>
    <p:extLst>
      <p:ext uri="{BB962C8B-B14F-4D97-AF65-F5344CB8AC3E}">
        <p14:creationId xmlns:p14="http://schemas.microsoft.com/office/powerpoint/2010/main" val="919664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8D7346-777C-4F00-95D0-CF82CC560AC4}"/>
              </a:ext>
            </a:extLst>
          </p:cNvPr>
          <p:cNvSpPr>
            <a:spLocks noGrp="1"/>
          </p:cNvSpPr>
          <p:nvPr>
            <p:ph type="title"/>
          </p:nvPr>
        </p:nvSpPr>
        <p:spPr/>
        <p:txBody>
          <a:bodyPr>
            <a:normAutofit fontScale="90000"/>
          </a:bodyPr>
          <a:lstStyle/>
          <a:p>
            <a:r>
              <a:rPr lang="pl-PL" sz="4000" b="1" dirty="0">
                <a:solidFill>
                  <a:srgbClr val="002060"/>
                </a:solidFill>
              </a:rPr>
              <a:t>Urlop zdrowotny tylko na leczenie choroby związanej z pracą lub do sanatorium</a:t>
            </a:r>
            <a:br>
              <a:rPr lang="pl-PL" sz="4000" b="1"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B59C1D53-1A0A-4DA3-A15F-A5720C2B1A10}"/>
              </a:ext>
            </a:extLst>
          </p:cNvPr>
          <p:cNvSpPr>
            <a:spLocks noGrp="1"/>
          </p:cNvSpPr>
          <p:nvPr>
            <p:ph idx="1"/>
          </p:nvPr>
        </p:nvSpPr>
        <p:spPr/>
        <p:txBody>
          <a:bodyPr/>
          <a:lstStyle/>
          <a:p>
            <a:r>
              <a:rPr lang="pl-PL" dirty="0"/>
              <a:t>Począwszy od 1 stycznia 2018 r. prawo do urlopu dla poratowania zdrowia zostanie istotnie ograniczone. Urlop zdrowotny będzie bowiem udzielany wyłącznie:</a:t>
            </a:r>
          </a:p>
          <a:p>
            <a:r>
              <a:rPr lang="pl-PL" dirty="0"/>
              <a:t>w celu przeprowadzenia zaleconego leczenia choroby zagrażającej wystąpieniem choroby zawodowej</a:t>
            </a:r>
          </a:p>
          <a:p>
            <a:r>
              <a:rPr lang="pl-PL" dirty="0"/>
              <a:t>w celu przeprowadzenia zaleconego leczenia choroby, w której powstaniu czynniki środowiska pracy lub sposób wykonywania pracy odgrywają istotną rolę,</a:t>
            </a:r>
          </a:p>
          <a:p>
            <a:r>
              <a:rPr lang="pl-PL" dirty="0"/>
              <a:t>na leczenie uzdrowiskowe lub rehabilitację uzdrowiskową.</a:t>
            </a:r>
          </a:p>
          <a:p>
            <a:endParaRPr lang="pl-PL" dirty="0"/>
          </a:p>
        </p:txBody>
      </p:sp>
    </p:spTree>
    <p:extLst>
      <p:ext uri="{BB962C8B-B14F-4D97-AF65-F5344CB8AC3E}">
        <p14:creationId xmlns:p14="http://schemas.microsoft.com/office/powerpoint/2010/main" val="177894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272575-67E9-4A75-AE42-6D80407B69F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68DF58B-292E-4A80-919A-610ABB370EE4}"/>
              </a:ext>
            </a:extLst>
          </p:cNvPr>
          <p:cNvSpPr>
            <a:spLocks noGrp="1"/>
          </p:cNvSpPr>
          <p:nvPr>
            <p:ph idx="1"/>
          </p:nvPr>
        </p:nvSpPr>
        <p:spPr/>
        <p:txBody>
          <a:bodyPr/>
          <a:lstStyle/>
          <a:p>
            <a:r>
              <a:rPr lang="pl-PL" dirty="0"/>
              <a:t>15 stycznia 2018 r. nauczyciel przedłożył dyrektorowi orzeczenie lekarza podstawowej opieki zdrowotnej o potrzebie udzielenia urlopu zdrowotnego. Z orzeczenia wynikało, że nauczyciel zmaga się z nowotworem. Niestety mimo poważnej choroby w opisywanym przypadku dyrektor nie będzie mógł udzielić urlopu dla poratowania zdrowia, ponieważ nowotwór nie jest chorobą choćby pośrednio związaną ze środowiskiem lub sposobem wykonywania pracy. Nauczycielowi pozostaje uzyskanie skierowania na leczenie lub rehabilitację uzdrowiskową.</a:t>
            </a:r>
          </a:p>
          <a:p>
            <a:r>
              <a:rPr lang="pl-PL" dirty="0"/>
              <a:t>Dyrektor nie będzie już mógł udzielić urlopu zdrowotnego w przypadku choroby niezwiązanej z pracą nauczyciela, chyba że urlop ma być wykorzystany na leczenie lub rehabilitację uzdrowiskową.</a:t>
            </a:r>
          </a:p>
          <a:p>
            <a:endParaRPr lang="pl-PL" dirty="0"/>
          </a:p>
        </p:txBody>
      </p:sp>
    </p:spTree>
    <p:extLst>
      <p:ext uri="{BB962C8B-B14F-4D97-AF65-F5344CB8AC3E}">
        <p14:creationId xmlns:p14="http://schemas.microsoft.com/office/powerpoint/2010/main" val="401791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D8455D-DD45-4F52-83EB-6BE931849E77}"/>
              </a:ext>
            </a:extLst>
          </p:cNvPr>
          <p:cNvSpPr>
            <a:spLocks noGrp="1"/>
          </p:cNvSpPr>
          <p:nvPr>
            <p:ph type="title"/>
          </p:nvPr>
        </p:nvSpPr>
        <p:spPr/>
        <p:txBody>
          <a:bodyPr>
            <a:normAutofit/>
          </a:bodyPr>
          <a:lstStyle/>
          <a:p>
            <a:r>
              <a:rPr lang="pl-PL" sz="3600" b="1" dirty="0">
                <a:solidFill>
                  <a:srgbClr val="002060"/>
                </a:solidFill>
              </a:rPr>
              <a:t>Orzeczenie wyda lekarz medycyny pracy …</a:t>
            </a:r>
            <a:br>
              <a:rPr lang="pl-PL" sz="3600" b="1"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E15D2A4C-3CD2-4497-B476-ECF413DB253F}"/>
              </a:ext>
            </a:extLst>
          </p:cNvPr>
          <p:cNvSpPr>
            <a:spLocks noGrp="1"/>
          </p:cNvSpPr>
          <p:nvPr>
            <p:ph idx="1"/>
          </p:nvPr>
        </p:nvSpPr>
        <p:spPr>
          <a:xfrm>
            <a:off x="274320" y="1310640"/>
            <a:ext cx="11917680" cy="5547360"/>
          </a:xfrm>
        </p:spPr>
        <p:txBody>
          <a:bodyPr>
            <a:normAutofit fontScale="92500" lnSpcReduction="20000"/>
          </a:bodyPr>
          <a:lstStyle/>
          <a:p>
            <a:r>
              <a:rPr lang="pl-PL" dirty="0"/>
              <a:t>W wyniku nowelizacji orzeczenie o potrzebie udzielenia urlopu dla poratowania zdrowia będzie wydawał </a:t>
            </a:r>
            <a:r>
              <a:rPr lang="pl-PL" b="1" dirty="0"/>
              <a:t>lekarz medycyny pracy</a:t>
            </a:r>
            <a:r>
              <a:rPr lang="pl-PL" dirty="0"/>
              <a:t>. Lekarz będzie mógł też zlecić wykonanie badań pomocniczych lub konsultacji specjalistycznych. W tym celu przewidziano nową procedurę, w której w pierwszej kolejności nauczyciel będzie składał pisemny wniosek o udzielenie urlopu zdrowotnego do dyrektora, a następnie dyrektor będzie kierował nauczyciela na badania do lekarza medycyny pracy. Udzielenie urlopu będzie możliwe dopiero po przedłożeniu przez nauczyciela orzeczenia lekarskiego.</a:t>
            </a:r>
          </a:p>
          <a:p>
            <a:r>
              <a:rPr lang="pl-PL" dirty="0"/>
              <a:t>Kroki w sprawie udzielenia urlopu dla poratowania zdrowia (nie dotyczy urlopu udzielanego w celu leczenia ani rehabilitacji uzdrowiskowej)</a:t>
            </a:r>
          </a:p>
          <a:p>
            <a:r>
              <a:rPr lang="pl-PL" b="1" dirty="0"/>
              <a:t>Krok 1.</a:t>
            </a:r>
            <a:r>
              <a:rPr lang="pl-PL" dirty="0"/>
              <a:t> Nauczyciel składa wniosek o udzielenie urlopu zdrowotnego.</a:t>
            </a:r>
          </a:p>
          <a:p>
            <a:r>
              <a:rPr lang="pl-PL" b="1" dirty="0"/>
              <a:t>Krok 2.</a:t>
            </a:r>
            <a:r>
              <a:rPr lang="pl-PL" dirty="0"/>
              <a:t> Dyrektor weryfikuje, czy przesłanki udzielenia urlopu są spełnione. Jeżeli nauczyciel ich nie spełnia, dyrektor odmawia udzielenia urlopu. </a:t>
            </a:r>
          </a:p>
          <a:p>
            <a:r>
              <a:rPr lang="pl-PL" b="1" dirty="0"/>
              <a:t>Krok 3.</a:t>
            </a:r>
            <a:r>
              <a:rPr lang="pl-PL" dirty="0"/>
              <a:t> Jeżeli nauczyciel nie przedłożył skierowania na leczenie lub rehabilitację uzdrowiskową, wówczas dyrektor kieruje go na badania do lekarza medycyny pracy. </a:t>
            </a:r>
          </a:p>
          <a:p>
            <a:r>
              <a:rPr lang="pl-PL" b="1" dirty="0"/>
              <a:t>Krok 4.</a:t>
            </a:r>
            <a:r>
              <a:rPr lang="pl-PL" dirty="0"/>
              <a:t> Nauczyciel przedkłada orzeczenie lekarskie. </a:t>
            </a:r>
          </a:p>
          <a:p>
            <a:r>
              <a:rPr lang="pl-PL" b="1" dirty="0"/>
              <a:t>Krok 5.</a:t>
            </a:r>
            <a:r>
              <a:rPr lang="pl-PL" dirty="0"/>
              <a:t> </a:t>
            </a:r>
            <a:r>
              <a:rPr lang="pl-PL" dirty="0" err="1"/>
              <a:t>Dyrektor:udziela</a:t>
            </a:r>
            <a:r>
              <a:rPr lang="pl-PL" dirty="0"/>
              <a:t> urlopu – jeżeli nauczyciel spełnia wszystkie przesłanki i dyrektor nie ma zastrzeżeń do zasadności orzeczenia lekarskiego,</a:t>
            </a:r>
          </a:p>
          <a:p>
            <a:r>
              <a:rPr lang="pl-PL" dirty="0"/>
              <a:t>składa odwołanie od orzeczenia lekarskiego – jeżeli nauczyciel spełnia wszystkie przesłanki, ale dyrektor ma zastrzeżenia do zasadności orzeczenia.</a:t>
            </a:r>
          </a:p>
          <a:p>
            <a:endParaRPr lang="pl-PL" dirty="0"/>
          </a:p>
        </p:txBody>
      </p:sp>
    </p:spTree>
    <p:extLst>
      <p:ext uri="{BB962C8B-B14F-4D97-AF65-F5344CB8AC3E}">
        <p14:creationId xmlns:p14="http://schemas.microsoft.com/office/powerpoint/2010/main" val="71686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C80893-2772-4C15-AF55-19E4A861E142}"/>
              </a:ext>
            </a:extLst>
          </p:cNvPr>
          <p:cNvSpPr>
            <a:spLocks noGrp="1"/>
          </p:cNvSpPr>
          <p:nvPr>
            <p:ph type="title"/>
          </p:nvPr>
        </p:nvSpPr>
        <p:spPr/>
        <p:txBody>
          <a:bodyPr/>
          <a:lstStyle/>
          <a:p>
            <a:r>
              <a:rPr lang="pl-PL" sz="3600" b="1" dirty="0">
                <a:solidFill>
                  <a:srgbClr val="002060"/>
                </a:solidFill>
              </a:rPr>
              <a:t>… a skierowanie – lekarz rodzinny</a:t>
            </a:r>
            <a:br>
              <a:rPr lang="pl-PL" sz="3600" b="1"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7EA94D95-0E07-436A-A99B-D408ACFAA347}"/>
              </a:ext>
            </a:extLst>
          </p:cNvPr>
          <p:cNvSpPr>
            <a:spLocks noGrp="1"/>
          </p:cNvSpPr>
          <p:nvPr>
            <p:ph idx="1"/>
          </p:nvPr>
        </p:nvSpPr>
        <p:spPr/>
        <p:txBody>
          <a:bodyPr/>
          <a:lstStyle/>
          <a:p>
            <a:r>
              <a:rPr lang="pl-PL" dirty="0"/>
              <a:t>Z kolei skierowanie na leczenie uzdrowiskowe lub rehabilitację uzdrowiskową wystawi lekarz podstawowej opieki zdrowotnej. Skierowanie musi być </a:t>
            </a:r>
            <a:r>
              <a:rPr lang="pl-PL" b="1" dirty="0"/>
              <a:t>potwierdzone przez oddział wojewódzki Narodowego Funduszu Zdrowia</a:t>
            </a:r>
            <a:r>
              <a:rPr lang="pl-PL" dirty="0"/>
              <a:t> właściwy ze względu na miejsce zamieszkania nauczyciela. Brak potwierdzenia na skierowaniu będzie obligował dyrektora do odmowy udzielenia nauczycielowi urlopu dla poratowania zdrowia. Jednakże prawidłowe skierowanie zawierające stosowne potwierdzenie nie może być w żaden sposób zakwestionowane przez dyrektora. Dyrektor musi wówczas udzielić urlopu zdrowotnego na okres wskazany w skierowaniu.</a:t>
            </a:r>
          </a:p>
          <a:p>
            <a:endParaRPr lang="pl-PL" dirty="0"/>
          </a:p>
        </p:txBody>
      </p:sp>
    </p:spTree>
    <p:extLst>
      <p:ext uri="{BB962C8B-B14F-4D97-AF65-F5344CB8AC3E}">
        <p14:creationId xmlns:p14="http://schemas.microsoft.com/office/powerpoint/2010/main" val="3936525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D70AB2-6EBA-4139-A3B8-A4D6B1B2B7F0}"/>
              </a:ext>
            </a:extLst>
          </p:cNvPr>
          <p:cNvSpPr>
            <a:spLocks noGrp="1"/>
          </p:cNvSpPr>
          <p:nvPr>
            <p:ph type="title"/>
          </p:nvPr>
        </p:nvSpPr>
        <p:spPr/>
        <p:txBody>
          <a:bodyPr>
            <a:noAutofit/>
          </a:bodyPr>
          <a:lstStyle/>
          <a:p>
            <a:br>
              <a:rPr lang="pl-PL" sz="4000" b="1" dirty="0"/>
            </a:br>
            <a:br>
              <a:rPr lang="pl-PL" sz="4000" b="1" dirty="0"/>
            </a:br>
            <a:r>
              <a:rPr lang="pl-PL" sz="3600" b="1" dirty="0">
                <a:solidFill>
                  <a:srgbClr val="002060"/>
                </a:solidFill>
              </a:rPr>
              <a:t>Ocena pracy nauczyciela wpłynie na możliwość awansu i wynagrodzenie</a:t>
            </a:r>
            <a:br>
              <a:rPr lang="pl-PL" sz="4000" b="1" dirty="0">
                <a:solidFill>
                  <a:srgbClr val="002060"/>
                </a:solidFill>
              </a:rPr>
            </a:br>
            <a:endParaRPr lang="pl-PL" sz="4000" dirty="0">
              <a:solidFill>
                <a:srgbClr val="002060"/>
              </a:solidFill>
            </a:endParaRPr>
          </a:p>
        </p:txBody>
      </p:sp>
      <p:sp>
        <p:nvSpPr>
          <p:cNvPr id="3" name="Symbol zastępczy zawartości 2">
            <a:extLst>
              <a:ext uri="{FF2B5EF4-FFF2-40B4-BE49-F238E27FC236}">
                <a16:creationId xmlns:a16="http://schemas.microsoft.com/office/drawing/2014/main" id="{50AC8A46-B578-4FC4-9385-4A2EBB674068}"/>
              </a:ext>
            </a:extLst>
          </p:cNvPr>
          <p:cNvSpPr>
            <a:spLocks noGrp="1"/>
          </p:cNvSpPr>
          <p:nvPr>
            <p:ph idx="1"/>
          </p:nvPr>
        </p:nvSpPr>
        <p:spPr>
          <a:xfrm>
            <a:off x="676274" y="2592282"/>
            <a:ext cx="10753725" cy="3766185"/>
          </a:xfrm>
        </p:spPr>
        <p:txBody>
          <a:bodyPr/>
          <a:lstStyle/>
          <a:p>
            <a:r>
              <a:rPr lang="pl-PL" dirty="0"/>
              <a:t>Już wkrótce ocena pracy nauczyciela zyska jeszcze większą rangę. Od oceny tej będzie zależała m.in. możliwość szybszego zdobycia stopni awansu zawodowego czy uzyskania lepszego wynagrodzenia. Dodatkowo praca nauczycieli będzie dokonywana cyklicznie – co 3 lata – niezależnie od tego, czy nauczyciele realizują staż lub chcą ubiegać się o stanowisko kierownicze. Dyrektorzy szkół będą też mieli nowy obowiązek stworzenia regulaminu oceny pracy nauczycieli. </a:t>
            </a:r>
          </a:p>
          <a:p>
            <a:endParaRPr lang="pl-PL" dirty="0"/>
          </a:p>
          <a:p>
            <a:endParaRPr lang="pl-PL" dirty="0"/>
          </a:p>
          <a:p>
            <a:r>
              <a:rPr lang="pl-PL" b="1" dirty="0"/>
              <a:t>Ustawa o finansowaniu zadań oświaty na 2018 r. – z 27 października 2017 r.</a:t>
            </a:r>
          </a:p>
        </p:txBody>
      </p:sp>
    </p:spTree>
    <p:extLst>
      <p:ext uri="{BB962C8B-B14F-4D97-AF65-F5344CB8AC3E}">
        <p14:creationId xmlns:p14="http://schemas.microsoft.com/office/powerpoint/2010/main" val="2229665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DBABDB24-AB44-4560-891D-1BE6BBB493E2}"/>
              </a:ext>
            </a:extLst>
          </p:cNvPr>
          <p:cNvPicPr>
            <a:picLocks noChangeAspect="1"/>
          </p:cNvPicPr>
          <p:nvPr/>
        </p:nvPicPr>
        <p:blipFill>
          <a:blip r:embed="rId2"/>
          <a:stretch>
            <a:fillRect/>
          </a:stretch>
        </p:blipFill>
        <p:spPr>
          <a:xfrm>
            <a:off x="761619" y="5114857"/>
            <a:ext cx="8686800" cy="1304925"/>
          </a:xfrm>
          <a:prstGeom prst="rect">
            <a:avLst/>
          </a:prstGeom>
        </p:spPr>
      </p:pic>
      <p:sp>
        <p:nvSpPr>
          <p:cNvPr id="2" name="Tytuł 1">
            <a:extLst>
              <a:ext uri="{FF2B5EF4-FFF2-40B4-BE49-F238E27FC236}">
                <a16:creationId xmlns:a16="http://schemas.microsoft.com/office/drawing/2014/main" id="{75FCDA79-C6FF-4802-BDE2-77030D779610}"/>
              </a:ext>
            </a:extLst>
          </p:cNvPr>
          <p:cNvSpPr>
            <a:spLocks noGrp="1"/>
          </p:cNvSpPr>
          <p:nvPr>
            <p:ph type="title"/>
          </p:nvPr>
        </p:nvSpPr>
        <p:spPr>
          <a:xfrm>
            <a:off x="657224" y="499533"/>
            <a:ext cx="10772775" cy="644771"/>
          </a:xfrm>
        </p:spPr>
        <p:txBody>
          <a:bodyPr>
            <a:normAutofit/>
          </a:bodyPr>
          <a:lstStyle/>
          <a:p>
            <a:r>
              <a:rPr lang="pl-PL" sz="3600" dirty="0">
                <a:solidFill>
                  <a:srgbClr val="002060"/>
                </a:solidFill>
              </a:rPr>
              <a:t>Prawo </a:t>
            </a:r>
            <a:r>
              <a:rPr lang="pl-PL" sz="3600" dirty="0" err="1">
                <a:solidFill>
                  <a:srgbClr val="002060"/>
                </a:solidFill>
              </a:rPr>
              <a:t>Yerkesa</a:t>
            </a:r>
            <a:r>
              <a:rPr lang="pl-PL" sz="3600" dirty="0">
                <a:solidFill>
                  <a:srgbClr val="002060"/>
                </a:solidFill>
              </a:rPr>
              <a:t>- Dodsona</a:t>
            </a:r>
          </a:p>
        </p:txBody>
      </p:sp>
      <p:pic>
        <p:nvPicPr>
          <p:cNvPr id="4" name="Obraz 3">
            <a:extLst>
              <a:ext uri="{FF2B5EF4-FFF2-40B4-BE49-F238E27FC236}">
                <a16:creationId xmlns:a16="http://schemas.microsoft.com/office/drawing/2014/main" id="{D9510DF0-2FE4-4CA6-A62B-4E37DD24D1CD}"/>
              </a:ext>
            </a:extLst>
          </p:cNvPr>
          <p:cNvPicPr>
            <a:picLocks noChangeAspect="1"/>
          </p:cNvPicPr>
          <p:nvPr/>
        </p:nvPicPr>
        <p:blipFill>
          <a:blip r:embed="rId3"/>
          <a:stretch>
            <a:fillRect/>
          </a:stretch>
        </p:blipFill>
        <p:spPr>
          <a:xfrm>
            <a:off x="1866797" y="1213467"/>
            <a:ext cx="5201866" cy="3832226"/>
          </a:xfrm>
          <a:prstGeom prst="rect">
            <a:avLst/>
          </a:prstGeom>
        </p:spPr>
      </p:pic>
    </p:spTree>
    <p:extLst>
      <p:ext uri="{BB962C8B-B14F-4D97-AF65-F5344CB8AC3E}">
        <p14:creationId xmlns:p14="http://schemas.microsoft.com/office/powerpoint/2010/main" val="999922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95BC0C-5B5C-4F5B-9B89-9E2DA6FDB2D0}"/>
              </a:ext>
            </a:extLst>
          </p:cNvPr>
          <p:cNvSpPr>
            <a:spLocks noGrp="1"/>
          </p:cNvSpPr>
          <p:nvPr>
            <p:ph type="title"/>
          </p:nvPr>
        </p:nvSpPr>
        <p:spPr>
          <a:xfrm>
            <a:off x="657224" y="499533"/>
            <a:ext cx="10772775" cy="872067"/>
          </a:xfrm>
        </p:spPr>
        <p:txBody>
          <a:bodyPr>
            <a:noAutofit/>
          </a:bodyPr>
          <a:lstStyle/>
          <a:p>
            <a:r>
              <a:rPr lang="pl-PL" sz="3600" b="1" dirty="0">
                <a:solidFill>
                  <a:srgbClr val="002060"/>
                </a:solidFill>
              </a:rPr>
              <a:t>Oceny pracy będzie można dokonywać nie częściej niż raz na rok</a:t>
            </a:r>
            <a:br>
              <a:rPr lang="pl-PL" sz="3600" b="1" dirty="0">
                <a:solidFill>
                  <a:srgbClr val="002060"/>
                </a:solidFill>
              </a:rPr>
            </a:br>
            <a:endParaRPr lang="pl-PL" sz="4400" dirty="0">
              <a:solidFill>
                <a:srgbClr val="002060"/>
              </a:solidFill>
            </a:endParaRPr>
          </a:p>
        </p:txBody>
      </p:sp>
      <p:sp>
        <p:nvSpPr>
          <p:cNvPr id="3" name="Symbol zastępczy zawartości 2">
            <a:extLst>
              <a:ext uri="{FF2B5EF4-FFF2-40B4-BE49-F238E27FC236}">
                <a16:creationId xmlns:a16="http://schemas.microsoft.com/office/drawing/2014/main" id="{4C09E1CC-A0C4-454C-B6C5-C1F0B7F1213C}"/>
              </a:ext>
            </a:extLst>
          </p:cNvPr>
          <p:cNvSpPr>
            <a:spLocks noGrp="1"/>
          </p:cNvSpPr>
          <p:nvPr>
            <p:ph idx="1"/>
          </p:nvPr>
        </p:nvSpPr>
        <p:spPr/>
        <p:txBody>
          <a:bodyPr>
            <a:normAutofit fontScale="92500" lnSpcReduction="10000"/>
          </a:bodyPr>
          <a:lstStyle/>
          <a:p>
            <a:r>
              <a:rPr lang="pl-PL" dirty="0"/>
              <a:t>Tak jak dotychczas, ocena pracy nauczyciela kontraktowego, mianowanego i dyplomowanego będzie mogła być dokonana w każdym czasie, nie wcześniej jednak niż po upływie roku od dokonania oceny poprzedniej, z inicjatywy dyrektora szkoły lub na wniosek:</a:t>
            </a:r>
          </a:p>
          <a:p>
            <a:r>
              <a:rPr lang="pl-PL" dirty="0"/>
              <a:t>nauczyciela</a:t>
            </a:r>
          </a:p>
          <a:p>
            <a:r>
              <a:rPr lang="pl-PL" dirty="0"/>
              <a:t>organu sprawującego nadzór pedagogiczny, a w przypadku placówek doskonalenia nauczycieli – kuratora oświaty</a:t>
            </a:r>
          </a:p>
          <a:p>
            <a:r>
              <a:rPr lang="pl-PL" dirty="0"/>
              <a:t>organu prowadzącego szkołę;</a:t>
            </a:r>
          </a:p>
          <a:p>
            <a:r>
              <a:rPr lang="pl-PL" dirty="0"/>
              <a:t>rady szkoły;</a:t>
            </a:r>
          </a:p>
          <a:p>
            <a:r>
              <a:rPr lang="pl-PL" dirty="0"/>
              <a:t>rady rodziców </a:t>
            </a:r>
            <a:br>
              <a:rPr lang="pl-PL" dirty="0"/>
            </a:br>
            <a:r>
              <a:rPr lang="pl-PL" dirty="0"/>
              <a:t>(art. 6a ust. 1d planowanego brzmienia Karty Nauczyciela).</a:t>
            </a:r>
          </a:p>
          <a:p>
            <a:endParaRPr lang="pl-PL" dirty="0"/>
          </a:p>
        </p:txBody>
      </p:sp>
    </p:spTree>
    <p:extLst>
      <p:ext uri="{BB962C8B-B14F-4D97-AF65-F5344CB8AC3E}">
        <p14:creationId xmlns:p14="http://schemas.microsoft.com/office/powerpoint/2010/main" val="3496749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98BE91-0260-4465-9804-25F76389A469}"/>
              </a:ext>
            </a:extLst>
          </p:cNvPr>
          <p:cNvSpPr>
            <a:spLocks noGrp="1"/>
          </p:cNvSpPr>
          <p:nvPr>
            <p:ph type="title"/>
          </p:nvPr>
        </p:nvSpPr>
        <p:spPr>
          <a:xfrm>
            <a:off x="459104" y="0"/>
            <a:ext cx="10772775" cy="1658198"/>
          </a:xfrm>
        </p:spPr>
        <p:txBody>
          <a:bodyPr>
            <a:normAutofit/>
          </a:bodyPr>
          <a:lstStyle/>
          <a:p>
            <a:r>
              <a:rPr lang="pl-PL" sz="3200" b="1" dirty="0">
                <a:solidFill>
                  <a:srgbClr val="002060"/>
                </a:solidFill>
              </a:rPr>
              <a:t>Ocena pracy zamiast oceny dorobku zawodowego po zakończeniu stażu</a:t>
            </a:r>
            <a:endParaRPr lang="pl-PL" sz="3200" dirty="0">
              <a:solidFill>
                <a:srgbClr val="002060"/>
              </a:solidFill>
            </a:endParaRPr>
          </a:p>
        </p:txBody>
      </p:sp>
      <p:sp>
        <p:nvSpPr>
          <p:cNvPr id="3" name="Symbol zastępczy zawartości 2">
            <a:extLst>
              <a:ext uri="{FF2B5EF4-FFF2-40B4-BE49-F238E27FC236}">
                <a16:creationId xmlns:a16="http://schemas.microsoft.com/office/drawing/2014/main" id="{CB1DA14B-38E3-4D80-8BCF-69289A8D22A8}"/>
              </a:ext>
            </a:extLst>
          </p:cNvPr>
          <p:cNvSpPr>
            <a:spLocks noGrp="1"/>
          </p:cNvSpPr>
          <p:nvPr>
            <p:ph idx="1"/>
          </p:nvPr>
        </p:nvSpPr>
        <p:spPr>
          <a:xfrm>
            <a:off x="274320" y="1310640"/>
            <a:ext cx="11247120" cy="4953000"/>
          </a:xfrm>
        </p:spPr>
        <p:txBody>
          <a:bodyPr>
            <a:normAutofit fontScale="92500"/>
          </a:bodyPr>
          <a:lstStyle/>
          <a:p>
            <a:r>
              <a:rPr lang="pl-PL" dirty="0"/>
              <a:t>Niezależnie od oceny pracy wszczynanej na wniosek zainteresowanego nauczyciela, z inicjatywy dyrektora lub innych organów, w projekcie przewidziano obowiązek dokonania oceny pracy nauczyciela przez dyrektora w następujących okolicznościach:</a:t>
            </a:r>
          </a:p>
          <a:p>
            <a:r>
              <a:rPr lang="pl-PL" dirty="0"/>
              <a:t>- po zakończeniu stażu na stopień nauczyciela kontraktowego, nauczyciela mianowanego i nauczyciela dyplomowanego (w terminie </a:t>
            </a:r>
            <a:r>
              <a:rPr lang="pl-PL" b="1" dirty="0"/>
              <a:t>21 dni od dnia przedłożenia przez nauczyciela</a:t>
            </a:r>
          </a:p>
          <a:p>
            <a:r>
              <a:rPr lang="pl-PL" dirty="0"/>
              <a:t>- po zakończeniu dodatkowego stażu,</a:t>
            </a:r>
          </a:p>
          <a:p>
            <a:r>
              <a:rPr lang="pl-PL" dirty="0"/>
              <a:t>- co 3 lata pracy w szkole od dnia uzyskania stopnia nauczyciela dyplomowanego,</a:t>
            </a:r>
          </a:p>
          <a:p>
            <a:r>
              <a:rPr lang="pl-PL" dirty="0"/>
              <a:t>- co 3 lata pracy w szkole od dnia uzyskania stopnia nauczyciela kontraktowego i nauczyciela mianowanego, jeżeli w tym czasie nauczyciel nie rozpoczął stażu na kolejny stopień awansu zawodowego – w takim przypadku oceny pracy należy dokonać po zakończeniu stażu.</a:t>
            </a:r>
          </a:p>
          <a:p>
            <a:r>
              <a:rPr lang="pl-PL" dirty="0"/>
              <a:t>Termin na dokonanie cyklicznej oceny pracy (co 3 lata) będzie wydłużała usprawiedliwiona nieobecność nauczyciela w pracy, trwająca dłużej niż 3 miesiące. Ocena pracy będzie mogła być dokonana nie wcześniej niż rok od podjęcia pracy w danej szkole (art. 6a ust. 1a, ust. 1b i ust. 1c planowanego brzmienia Karty Nauczyciela).</a:t>
            </a:r>
          </a:p>
          <a:p>
            <a:endParaRPr lang="pl-PL" dirty="0"/>
          </a:p>
        </p:txBody>
      </p:sp>
    </p:spTree>
    <p:extLst>
      <p:ext uri="{BB962C8B-B14F-4D97-AF65-F5344CB8AC3E}">
        <p14:creationId xmlns:p14="http://schemas.microsoft.com/office/powerpoint/2010/main" val="1600596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4A51DC-32E1-4304-AB44-4AA7F4DB4B9B}"/>
              </a:ext>
            </a:extLst>
          </p:cNvPr>
          <p:cNvSpPr>
            <a:spLocks noGrp="1"/>
          </p:cNvSpPr>
          <p:nvPr>
            <p:ph type="title"/>
          </p:nvPr>
        </p:nvSpPr>
        <p:spPr/>
        <p:txBody>
          <a:bodyPr>
            <a:normAutofit/>
          </a:bodyPr>
          <a:lstStyle/>
          <a:p>
            <a:r>
              <a:rPr lang="pl-PL" sz="4000" b="1" dirty="0">
                <a:solidFill>
                  <a:srgbClr val="002060"/>
                </a:solidFill>
              </a:rPr>
              <a:t>Czas na ocenę – 3 miesiące</a:t>
            </a:r>
            <a:endParaRPr lang="pl-PL" sz="4000" dirty="0">
              <a:solidFill>
                <a:srgbClr val="002060"/>
              </a:solidFill>
            </a:endParaRPr>
          </a:p>
        </p:txBody>
      </p:sp>
      <p:sp>
        <p:nvSpPr>
          <p:cNvPr id="3" name="Symbol zastępczy zawartości 2">
            <a:extLst>
              <a:ext uri="{FF2B5EF4-FFF2-40B4-BE49-F238E27FC236}">
                <a16:creationId xmlns:a16="http://schemas.microsoft.com/office/drawing/2014/main" id="{A974B95C-5DF0-4035-935C-16CE5051B134}"/>
              </a:ext>
            </a:extLst>
          </p:cNvPr>
          <p:cNvSpPr>
            <a:spLocks noGrp="1"/>
          </p:cNvSpPr>
          <p:nvPr>
            <p:ph idx="1"/>
          </p:nvPr>
        </p:nvSpPr>
        <p:spPr/>
        <p:txBody>
          <a:bodyPr>
            <a:normAutofit/>
          </a:bodyPr>
          <a:lstStyle/>
          <a:p>
            <a:r>
              <a:rPr lang="pl-PL" dirty="0"/>
              <a:t>Oceny pracy będzie trzeba dokonać w okresie nie dłuższym niż 3 miesiące od dnia:</a:t>
            </a:r>
          </a:p>
          <a:p>
            <a:r>
              <a:rPr lang="pl-PL" dirty="0"/>
              <a:t>złożenia wniosku o dokonanie oceny</a:t>
            </a:r>
          </a:p>
          <a:p>
            <a:r>
              <a:rPr lang="pl-PL" dirty="0"/>
              <a:t>powiadomienia nauczyciela na piśmie o rozpoczęciu dokonywania oceny jego pracy.</a:t>
            </a:r>
          </a:p>
          <a:p>
            <a:r>
              <a:rPr lang="pl-PL" b="1" dirty="0"/>
              <a:t>Do ww. okresu nie będą wliczone okresy:</a:t>
            </a:r>
            <a:endParaRPr lang="pl-PL" dirty="0"/>
          </a:p>
          <a:p>
            <a:r>
              <a:rPr lang="pl-PL" dirty="0"/>
              <a:t>usprawiedliwionej nieobecności nauczyciela w pracy, trwającej dłużej niż 14 dni;</a:t>
            </a:r>
          </a:p>
          <a:p>
            <a:r>
              <a:rPr lang="pl-PL" dirty="0"/>
              <a:t>ferii szkolnych (w placówek feryjnych)</a:t>
            </a:r>
          </a:p>
          <a:p>
            <a:r>
              <a:rPr lang="pl-PL" dirty="0"/>
              <a:t>urlopu wypoczynkowego trwającego co najmniej 14 dni kalendarzowych placówki nieferyjne)</a:t>
            </a:r>
          </a:p>
          <a:p>
            <a:endParaRPr lang="pl-PL" dirty="0"/>
          </a:p>
        </p:txBody>
      </p:sp>
    </p:spTree>
    <p:extLst>
      <p:ext uri="{BB962C8B-B14F-4D97-AF65-F5344CB8AC3E}">
        <p14:creationId xmlns:p14="http://schemas.microsoft.com/office/powerpoint/2010/main" val="1541480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1791A2-E43D-470B-B53B-6C90BF7A530F}"/>
              </a:ext>
            </a:extLst>
          </p:cNvPr>
          <p:cNvSpPr>
            <a:spLocks noGrp="1"/>
          </p:cNvSpPr>
          <p:nvPr>
            <p:ph type="title"/>
          </p:nvPr>
        </p:nvSpPr>
        <p:spPr>
          <a:xfrm>
            <a:off x="204217" y="215900"/>
            <a:ext cx="10772775" cy="734907"/>
          </a:xfrm>
        </p:spPr>
        <p:txBody>
          <a:bodyPr>
            <a:noAutofit/>
          </a:bodyPr>
          <a:lstStyle/>
          <a:p>
            <a:r>
              <a:rPr lang="pl-PL" sz="4000" b="1" dirty="0">
                <a:solidFill>
                  <a:srgbClr val="002060"/>
                </a:solidFill>
              </a:rPr>
              <a:t>Nowe ocena pracy – bardzo dobra</a:t>
            </a:r>
            <a:br>
              <a:rPr lang="pl-PL" sz="4000" b="1" dirty="0">
                <a:solidFill>
                  <a:srgbClr val="002060"/>
                </a:solidFill>
              </a:rPr>
            </a:br>
            <a:endParaRPr lang="pl-PL" sz="4000" dirty="0">
              <a:solidFill>
                <a:srgbClr val="002060"/>
              </a:solidFill>
            </a:endParaRPr>
          </a:p>
        </p:txBody>
      </p:sp>
      <p:sp>
        <p:nvSpPr>
          <p:cNvPr id="3" name="Symbol zastępczy zawartości 2">
            <a:extLst>
              <a:ext uri="{FF2B5EF4-FFF2-40B4-BE49-F238E27FC236}">
                <a16:creationId xmlns:a16="http://schemas.microsoft.com/office/drawing/2014/main" id="{9D2F8211-A040-45F4-8779-82B41135B09C}"/>
              </a:ext>
            </a:extLst>
          </p:cNvPr>
          <p:cNvSpPr>
            <a:spLocks noGrp="1"/>
          </p:cNvSpPr>
          <p:nvPr>
            <p:ph idx="1"/>
          </p:nvPr>
        </p:nvSpPr>
        <p:spPr>
          <a:xfrm>
            <a:off x="0" y="762000"/>
            <a:ext cx="1813560" cy="3766185"/>
          </a:xfrm>
        </p:spPr>
        <p:txBody>
          <a:bodyPr>
            <a:normAutofit fontScale="92500" lnSpcReduction="10000"/>
          </a:bodyPr>
          <a:lstStyle/>
          <a:p>
            <a:r>
              <a:rPr lang="pl-PL" sz="1800" dirty="0"/>
              <a:t>Najistotniejszą zmianą w zakresie oceny pracy jest rozbudowanie katalogu stwierdzeń uogólniających. Co więcej, nowe stwierdzenia uogólniające będą niosły za sobą skutki w zakresie awansu zawodowego, a także płac nauczycieli.</a:t>
            </a:r>
          </a:p>
          <a:p>
            <a:endParaRPr lang="pl-PL" sz="1800" dirty="0"/>
          </a:p>
        </p:txBody>
      </p:sp>
      <p:graphicFrame>
        <p:nvGraphicFramePr>
          <p:cNvPr id="4" name="Tabela 3">
            <a:extLst>
              <a:ext uri="{FF2B5EF4-FFF2-40B4-BE49-F238E27FC236}">
                <a16:creationId xmlns:a16="http://schemas.microsoft.com/office/drawing/2014/main" id="{BA304F4F-12C5-4589-8972-3F1819A23CE1}"/>
              </a:ext>
            </a:extLst>
          </p:cNvPr>
          <p:cNvGraphicFramePr>
            <a:graphicFrameLocks noGrp="1"/>
          </p:cNvGraphicFramePr>
          <p:nvPr>
            <p:extLst>
              <p:ext uri="{D42A27DB-BD31-4B8C-83A1-F6EECF244321}">
                <p14:modId xmlns:p14="http://schemas.microsoft.com/office/powerpoint/2010/main" val="3231869187"/>
              </p:ext>
            </p:extLst>
          </p:nvPr>
        </p:nvGraphicFramePr>
        <p:xfrm>
          <a:off x="2386583" y="762000"/>
          <a:ext cx="9601200" cy="6156480"/>
        </p:xfrm>
        <a:graphic>
          <a:graphicData uri="http://schemas.openxmlformats.org/drawingml/2006/table">
            <a:tbl>
              <a:tblPr/>
              <a:tblGrid>
                <a:gridCol w="1469137">
                  <a:extLst>
                    <a:ext uri="{9D8B030D-6E8A-4147-A177-3AD203B41FA5}">
                      <a16:colId xmlns:a16="http://schemas.microsoft.com/office/drawing/2014/main" val="4203811753"/>
                    </a:ext>
                  </a:extLst>
                </a:gridCol>
                <a:gridCol w="4770120">
                  <a:extLst>
                    <a:ext uri="{9D8B030D-6E8A-4147-A177-3AD203B41FA5}">
                      <a16:colId xmlns:a16="http://schemas.microsoft.com/office/drawing/2014/main" val="1343921911"/>
                    </a:ext>
                  </a:extLst>
                </a:gridCol>
                <a:gridCol w="3361943">
                  <a:extLst>
                    <a:ext uri="{9D8B030D-6E8A-4147-A177-3AD203B41FA5}">
                      <a16:colId xmlns:a16="http://schemas.microsoft.com/office/drawing/2014/main" val="2800597278"/>
                    </a:ext>
                  </a:extLst>
                </a:gridCol>
              </a:tblGrid>
              <a:tr h="328025">
                <a:tc>
                  <a:txBody>
                    <a:bodyPr/>
                    <a:lstStyle/>
                    <a:p>
                      <a:r>
                        <a:rPr lang="pl-PL" sz="1400" b="1">
                          <a:effectLst/>
                        </a:rPr>
                        <a:t>Stwierdzenie uogólniające</a:t>
                      </a:r>
                      <a:endParaRPr lang="pl-PL" sz="1400">
                        <a:effectLst/>
                      </a:endParaRP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r>
                        <a:rPr lang="pl-PL" sz="1400" b="1">
                          <a:effectLst/>
                        </a:rPr>
                        <a:t>Korzyści</a:t>
                      </a:r>
                      <a:endParaRPr lang="pl-PL" sz="1400">
                        <a:effectLst/>
                      </a:endParaRPr>
                    </a:p>
                    <a:p>
                      <a:r>
                        <a:rPr lang="pl-PL" sz="1400" b="1">
                          <a:effectLst/>
                        </a:rPr>
                        <a:t> </a:t>
                      </a:r>
                      <a:r>
                        <a:rPr lang="pl-PL" sz="1400">
                          <a:effectLst/>
                        </a:rPr>
                        <a:t>(podstawa prawna wg planowanego brzmienia Karty Nauczyciela)</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r>
                        <a:rPr lang="pl-PL" sz="1400" b="1">
                          <a:effectLst/>
                        </a:rPr>
                        <a:t>Negatywne konsekwencje</a:t>
                      </a:r>
                      <a:endParaRPr lang="pl-PL" sz="1400">
                        <a:effectLst/>
                      </a:endParaRP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52464693"/>
                  </a:ext>
                </a:extLst>
              </a:tr>
              <a:tr h="2469040">
                <a:tc>
                  <a:txBody>
                    <a:bodyPr/>
                    <a:lstStyle/>
                    <a:p>
                      <a:r>
                        <a:rPr lang="pl-PL" sz="1400" b="1" dirty="0">
                          <a:effectLst/>
                        </a:rPr>
                        <a:t>Ocena wyróżniająca</a:t>
                      </a:r>
                      <a:endParaRPr lang="pl-PL" sz="1400" dirty="0">
                        <a:effectLst/>
                      </a:endParaRP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pl-PL" sz="1400">
                          <a:effectLst/>
                        </a:rPr>
                        <a:t>dodatek za wyróżniającą pracę dla nauczyciela dyplomowanego (który legitymuje się co najmniej 5-letnim stażem pracy w szkole od dnia nadania stopnia awansu zawodowego nauczyciela dyplomowanego (art. 33a ust. 1)</a:t>
                      </a:r>
                    </a:p>
                    <a:p>
                      <a:pPr>
                        <a:buFont typeface="Arial" panose="020B0604020202020204" pitchFamily="34" charset="0"/>
                        <a:buChar char="•"/>
                      </a:pPr>
                      <a:r>
                        <a:rPr lang="pl-PL" sz="1400">
                          <a:effectLst/>
                        </a:rPr>
                        <a:t>skrócenie ścieżki awansu zawodowego dla nauczyciela kontraktowego i mianowanego – możliwość rozpoczęcia stażu na kolejny stopień awansu zawodowego już po 2 latach od uzyskania dotychczasowego stopnia awansu zawodowego (art. 9d ust. 4a)</a:t>
                      </a:r>
                    </a:p>
                    <a:p>
                      <a:pPr>
                        <a:buFont typeface="Arial" panose="020B0604020202020204" pitchFamily="34" charset="0"/>
                        <a:buChar char="•"/>
                      </a:pPr>
                      <a:r>
                        <a:rPr lang="pl-PL" sz="1400">
                          <a:effectLst/>
                        </a:rPr>
                        <a:t>możliwość uzyskania stopnia awansu zawodowego nauczyciela dyplomowanego przez dyrektora szkoły bez konieczność odbywania stażu (art. 9e ust. 1).</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r>
                        <a:rPr lang="pl-PL" sz="1400">
                          <a:effectLst/>
                        </a:rPr>
                        <a:t> </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1200188383"/>
                  </a:ext>
                </a:extLst>
              </a:tr>
              <a:tr h="697296">
                <a:tc>
                  <a:txBody>
                    <a:bodyPr/>
                    <a:lstStyle/>
                    <a:p>
                      <a:r>
                        <a:rPr lang="pl-PL" sz="1400" b="1">
                          <a:effectLst/>
                        </a:rPr>
                        <a:t>Ocena bardzo dobra</a:t>
                      </a:r>
                      <a:endParaRPr lang="pl-PL" sz="1400">
                        <a:effectLst/>
                      </a:endParaRP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pl-PL" sz="1400">
                          <a:effectLst/>
                        </a:rPr>
                        <a:t>możliwość ubiegania się o nadanie wyższego stopnia awansu zawodowego (art. 9d ust. 1)</a:t>
                      </a:r>
                    </a:p>
                    <a:p>
                      <a:pPr>
                        <a:buFont typeface="Arial" panose="020B0604020202020204" pitchFamily="34" charset="0"/>
                        <a:buChar char="•"/>
                      </a:pPr>
                      <a:r>
                        <a:rPr lang="pl-PL" sz="1400">
                          <a:effectLst/>
                        </a:rPr>
                        <a:t>możliwość kontynuacji stażu po zmianie miejsca zatrudnienia (art. 9f ust. 2)</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r>
                        <a:rPr lang="pl-PL" sz="1400">
                          <a:effectLst/>
                        </a:rPr>
                        <a:t> </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2685396788"/>
                  </a:ext>
                </a:extLst>
              </a:tr>
              <a:tr h="697296">
                <a:tc>
                  <a:txBody>
                    <a:bodyPr/>
                    <a:lstStyle/>
                    <a:p>
                      <a:r>
                        <a:rPr lang="pl-PL" sz="1400" b="1">
                          <a:effectLst/>
                        </a:rPr>
                        <a:t>Ocena dobra</a:t>
                      </a:r>
                      <a:endParaRPr lang="pl-PL" sz="1400">
                        <a:effectLst/>
                      </a:endParaRP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pl-PL" sz="1400">
                          <a:effectLst/>
                        </a:rPr>
                        <a:t>możliwość ubiegania się o nadanie wyższego stopnia awansu zawodowego (art. 9b ust. 1)</a:t>
                      </a:r>
                    </a:p>
                    <a:p>
                      <a:pPr>
                        <a:buFont typeface="Arial" panose="020B0604020202020204" pitchFamily="34" charset="0"/>
                        <a:buChar char="•"/>
                      </a:pPr>
                      <a:r>
                        <a:rPr lang="pl-PL" sz="1400">
                          <a:effectLst/>
                        </a:rPr>
                        <a:t>możliwość kontynuacji stażu po zmianie miejsca zatrudnienia (art. 9f ust. 2).</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r>
                        <a:rPr lang="pl-PL" sz="1400">
                          <a:effectLst/>
                        </a:rPr>
                        <a:t> </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202966584"/>
                  </a:ext>
                </a:extLst>
              </a:tr>
              <a:tr h="1066566">
                <a:tc>
                  <a:txBody>
                    <a:bodyPr/>
                    <a:lstStyle/>
                    <a:p>
                      <a:r>
                        <a:rPr lang="pl-PL" sz="1400" b="1" dirty="0">
                          <a:effectLst/>
                        </a:rPr>
                        <a:t>Ocena negatywna</a:t>
                      </a:r>
                      <a:endParaRPr lang="pl-PL" sz="1400" dirty="0">
                        <a:effectLst/>
                      </a:endParaRP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r>
                        <a:rPr lang="pl-PL" sz="1400">
                          <a:effectLst/>
                        </a:rPr>
                        <a:t> </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pl-PL" sz="1400" dirty="0">
                          <a:effectLst/>
                        </a:rPr>
                        <a:t>brak możliwości ubiegania się o nadanie wyższego stopnia awansu zawodowego (art. 9b ust. 1)</a:t>
                      </a:r>
                    </a:p>
                    <a:p>
                      <a:pPr>
                        <a:buFont typeface="Arial" panose="020B0604020202020204" pitchFamily="34" charset="0"/>
                        <a:buChar char="•"/>
                      </a:pPr>
                      <a:r>
                        <a:rPr lang="pl-PL" sz="1400" dirty="0">
                          <a:effectLst/>
                        </a:rPr>
                        <a:t>brak możliwości kontynuacji stażu po zmianie miejsca zatrudnienia (art. 9f ust. 2)</a:t>
                      </a:r>
                    </a:p>
                    <a:p>
                      <a:pPr>
                        <a:buFont typeface="Arial" panose="020B0604020202020204" pitchFamily="34" charset="0"/>
                        <a:buChar char="•"/>
                      </a:pPr>
                      <a:r>
                        <a:rPr lang="pl-PL" sz="1400" dirty="0">
                          <a:effectLst/>
                        </a:rPr>
                        <a:t>obligatoryjne rozwiązanie stosunku pracy nauczyciela (art. 23 ust. 1 pkt 5)</a:t>
                      </a:r>
                    </a:p>
                  </a:txBody>
                  <a:tcPr marL="7540" marR="7540" marT="7540" marB="7540">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a16="http://schemas.microsoft.com/office/drawing/2014/main" val="4268575534"/>
                  </a:ext>
                </a:extLst>
              </a:tr>
            </a:tbl>
          </a:graphicData>
        </a:graphic>
      </p:graphicFrame>
    </p:spTree>
    <p:extLst>
      <p:ext uri="{BB962C8B-B14F-4D97-AF65-F5344CB8AC3E}">
        <p14:creationId xmlns:p14="http://schemas.microsoft.com/office/powerpoint/2010/main" val="3886793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538D02A-28E1-48A3-AA35-A7DF8E44D766}"/>
              </a:ext>
            </a:extLst>
          </p:cNvPr>
          <p:cNvSpPr>
            <a:spLocks noGrp="1"/>
          </p:cNvSpPr>
          <p:nvPr>
            <p:ph idx="1"/>
          </p:nvPr>
        </p:nvSpPr>
        <p:spPr>
          <a:xfrm>
            <a:off x="502920" y="441960"/>
            <a:ext cx="10927461" cy="5335905"/>
          </a:xfrm>
        </p:spPr>
        <p:txBody>
          <a:bodyPr/>
          <a:lstStyle/>
          <a:p>
            <a:r>
              <a:rPr lang="pl-PL" b="1" dirty="0">
                <a:solidFill>
                  <a:srgbClr val="002060"/>
                </a:solidFill>
              </a:rPr>
              <a:t>Rola rodziców w procedurze oceny pracy</a:t>
            </a:r>
          </a:p>
          <a:p>
            <a:r>
              <a:rPr lang="pl-PL" dirty="0"/>
              <a:t>Zmiany przewidziano także w samej procedurze oceny pracy. Otóż dyrektor będzie miał obowiązek zasięgnięcia </a:t>
            </a:r>
            <a:r>
              <a:rPr lang="pl-PL" b="1" dirty="0"/>
              <a:t>opinii rady rodziców</a:t>
            </a:r>
            <a:r>
              <a:rPr lang="pl-PL" dirty="0"/>
              <a:t>, z wyjątkiem szkół i placówek, w których rady rodziców nie są utworzone. Wprawdzie opinia </a:t>
            </a:r>
            <a:r>
              <a:rPr lang="pl-PL" b="1" dirty="0"/>
              <a:t>nie będzie wiążąca</a:t>
            </a:r>
            <a:r>
              <a:rPr lang="pl-PL" dirty="0"/>
              <a:t>, niemniej jednak jest to istotna zmiana świadcząca o zamiarze zwiększenia wpływu rodziców na jakość pracy szkoły. Rada rodziców będzie miała 14 dni na przedstawienie opinii, jednakże brak tej opinii nie wstrzyma dokonywania oceny pracy.</a:t>
            </a:r>
          </a:p>
          <a:p>
            <a:r>
              <a:rPr lang="pl-PL" b="1" dirty="0">
                <a:solidFill>
                  <a:srgbClr val="002060"/>
                </a:solidFill>
              </a:rPr>
              <a:t>Organ odwoławczy będzie mógł zobowiązać dyrektora do ponownego ustalenia oceny</a:t>
            </a:r>
          </a:p>
          <a:p>
            <a:r>
              <a:rPr lang="pl-PL" dirty="0"/>
              <a:t>Nowością jest, że organ rozpoznający odwołanie od ustalonej oceny lub wniosek o jej ponowne ustalenie, będzie mógł nie tylko samodzielnie ustalić nową ocenę, ale też przekazać sprawę do ponownego rozpoznania, jeżeli stwierdzi, że w toku oceny doszło do naruszenia prawa(art. 6a ust. 10a planowanego brzmienia Karty Nauczyciela).</a:t>
            </a:r>
          </a:p>
          <a:p>
            <a:endParaRPr lang="pl-PL" dirty="0"/>
          </a:p>
        </p:txBody>
      </p:sp>
    </p:spTree>
    <p:extLst>
      <p:ext uri="{BB962C8B-B14F-4D97-AF65-F5344CB8AC3E}">
        <p14:creationId xmlns:p14="http://schemas.microsoft.com/office/powerpoint/2010/main" val="3782019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186494-4FBC-4265-9539-9E77CDDBDAC8}"/>
              </a:ext>
            </a:extLst>
          </p:cNvPr>
          <p:cNvSpPr>
            <a:spLocks noGrp="1"/>
          </p:cNvSpPr>
          <p:nvPr>
            <p:ph type="title"/>
          </p:nvPr>
        </p:nvSpPr>
        <p:spPr>
          <a:xfrm>
            <a:off x="213360" y="499533"/>
            <a:ext cx="11216639" cy="1658198"/>
          </a:xfrm>
        </p:spPr>
        <p:txBody>
          <a:bodyPr>
            <a:normAutofit fontScale="90000"/>
          </a:bodyPr>
          <a:lstStyle/>
          <a:p>
            <a:r>
              <a:rPr lang="pl-PL" sz="4000" b="1" dirty="0">
                <a:solidFill>
                  <a:srgbClr val="002060"/>
                </a:solidFill>
              </a:rPr>
              <a:t>Nowy obowiązek ustalenia regulaminu dokonywania oceny pracy</a:t>
            </a:r>
            <a:br>
              <a:rPr lang="pl-PL" sz="4000" b="1"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CE81266D-8462-4D51-9B45-7CCEC07E9128}"/>
              </a:ext>
            </a:extLst>
          </p:cNvPr>
          <p:cNvSpPr>
            <a:spLocks noGrp="1"/>
          </p:cNvSpPr>
          <p:nvPr>
            <p:ph idx="1"/>
          </p:nvPr>
        </p:nvSpPr>
        <p:spPr>
          <a:xfrm>
            <a:off x="761619" y="1647402"/>
            <a:ext cx="10668380" cy="4711065"/>
          </a:xfrm>
        </p:spPr>
        <p:txBody>
          <a:bodyPr>
            <a:normAutofit fontScale="92500" lnSpcReduction="20000"/>
          </a:bodyPr>
          <a:lstStyle/>
          <a:p>
            <a:r>
              <a:rPr lang="pl-PL" dirty="0"/>
              <a:t>Niezależnie od przepisów Karty Nauczyciela i rozporządzenia regulującego szczegółowe zasady ustalania oceny pracy (aktualnie nie znamy jeszcze jego projektu) dyrektor będzie miał obowiązek ustalenia wewnątrzszkolnego regulaminu dokonywania oceny pracy nauczyciela. Ustalenie będzie wymagało zasięgnięcia opinii rady pedagogicznej oraz związków zawodowych. Regulamin określający wskaźniki oceny pracy dyrektorów szkół i nauczycieli, którym czasowo powierzono pełnienie obowiązków dyrektora szkoły oraz nauczycieli, pełniących w zastępstwie obowiązki dyrektora szkoły przez okres co najmniej 6 miesięcy ustali organ sprawujący nadzór pedagogiczny w porozumieniu z organami prowadzącymi szkoły. Gdy zaś organ prowadzący szkołę jest jednocześnie organem nadzoru – regulamin ustali ten organ w porozumieniu ze związkami zawodowymi (art. 6a ust. 14 i ust. 15 planowanego brzmienia Karty Nauczyciela).</a:t>
            </a:r>
          </a:p>
          <a:p>
            <a:r>
              <a:rPr lang="pl-PL" dirty="0"/>
              <a:t>Regulamin dokonywania oceny pracy będzie musiał w szczególności określać </a:t>
            </a:r>
            <a:r>
              <a:rPr lang="pl-PL" b="1" dirty="0"/>
              <a:t>szczegółowe kryteria dokonywania oceny pracy</a:t>
            </a:r>
            <a:r>
              <a:rPr lang="pl-PL" dirty="0"/>
              <a:t>, z uwzględnieniem specyfiki danej szkoły. W przypadku regulaminu oceny pracy dyrektorów – z uwzględnieniem specyfiki pracy w szkołach, w których dany organ sprawuje nadzór. Oczywiście mogą być w nim zawarte inne treści, niemniej jednak nie mogą one pozostawać w sprzeczności z przepisami powszechnie obowiązującego prawa.</a:t>
            </a:r>
          </a:p>
          <a:p>
            <a:r>
              <a:rPr lang="pl-PL" b="1" dirty="0"/>
              <a:t>Planowany termin wejścia w życie zmian w ocenie pracy nauczyciela to 1 września 2018 r.</a:t>
            </a:r>
            <a:endParaRPr lang="pl-PL" dirty="0"/>
          </a:p>
          <a:p>
            <a:endParaRPr lang="pl-PL" dirty="0"/>
          </a:p>
        </p:txBody>
      </p:sp>
    </p:spTree>
    <p:extLst>
      <p:ext uri="{BB962C8B-B14F-4D97-AF65-F5344CB8AC3E}">
        <p14:creationId xmlns:p14="http://schemas.microsoft.com/office/powerpoint/2010/main" val="2513706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600E7-A911-46C3-8277-0C4E465E3BF4}"/>
              </a:ext>
            </a:extLst>
          </p:cNvPr>
          <p:cNvSpPr>
            <a:spLocks noGrp="1"/>
          </p:cNvSpPr>
          <p:nvPr>
            <p:ph type="title"/>
          </p:nvPr>
        </p:nvSpPr>
        <p:spPr/>
        <p:txBody>
          <a:bodyPr>
            <a:normAutofit fontScale="90000"/>
          </a:bodyPr>
          <a:lstStyle/>
          <a:p>
            <a:r>
              <a:rPr lang="pl-PL" sz="3600" b="1" dirty="0">
                <a:solidFill>
                  <a:srgbClr val="002060"/>
                </a:solidFill>
              </a:rPr>
              <a:t>Po 5 latach pracy w szkole wyższej – stopień nauczyciela mianowanego</a:t>
            </a:r>
            <a:br>
              <a:rPr lang="pl-PL" sz="3600" dirty="0">
                <a:solidFill>
                  <a:srgbClr val="002060"/>
                </a:solidFill>
              </a:rPr>
            </a:br>
            <a:br>
              <a:rPr lang="pl-PL" sz="3600"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53BAB669-53EF-4D58-B8C4-F5281BFA43F1}"/>
              </a:ext>
            </a:extLst>
          </p:cNvPr>
          <p:cNvSpPr>
            <a:spLocks noGrp="1"/>
          </p:cNvSpPr>
          <p:nvPr>
            <p:ph idx="1"/>
          </p:nvPr>
        </p:nvSpPr>
        <p:spPr>
          <a:xfrm>
            <a:off x="259080" y="1545907"/>
            <a:ext cx="11430000" cy="5098733"/>
          </a:xfrm>
        </p:spPr>
        <p:txBody>
          <a:bodyPr>
            <a:normAutofit/>
          </a:bodyPr>
          <a:lstStyle/>
          <a:p>
            <a:r>
              <a:rPr lang="pl-PL" dirty="0"/>
              <a:t>Projekt nowelizacji Karty Nauczyciela zakłada dodatkową możliwość uzyskania stopnia nauczyciela mianowanego z dniem podjęcia pracy w szkole dla nauczycieli akademickich, którzy posiadają stopień naukowy oraz legitymują się co najmniej 5-letnim okres pracy w szkole wyższej (art. 9a ust. 5 planowanego brzmienia Karty Nauczyciela).</a:t>
            </a:r>
          </a:p>
          <a:p>
            <a:r>
              <a:rPr lang="pl-PL" dirty="0"/>
              <a:t>Nauczyciele spełniający ww. warunki a już zatrudnieni w szkole w dniu 1 września 2018 r. również otrzymają stopień nauczyciela mianowanego, o ile jeszcze go nie uzyskali na podstawie przepisów dotychczasowych.</a:t>
            </a:r>
          </a:p>
          <a:p>
            <a:endParaRPr lang="pl-PL" dirty="0"/>
          </a:p>
        </p:txBody>
      </p:sp>
    </p:spTree>
    <p:extLst>
      <p:ext uri="{BB962C8B-B14F-4D97-AF65-F5344CB8AC3E}">
        <p14:creationId xmlns:p14="http://schemas.microsoft.com/office/powerpoint/2010/main" val="1618227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2974E4-332C-479A-A01B-9FF8444C45DE}"/>
              </a:ext>
            </a:extLst>
          </p:cNvPr>
          <p:cNvSpPr>
            <a:spLocks noGrp="1"/>
          </p:cNvSpPr>
          <p:nvPr>
            <p:ph type="title"/>
          </p:nvPr>
        </p:nvSpPr>
        <p:spPr/>
        <p:txBody>
          <a:bodyPr>
            <a:normAutofit/>
          </a:bodyPr>
          <a:lstStyle/>
          <a:p>
            <a:r>
              <a:rPr lang="pl-PL" sz="3600" b="1" dirty="0">
                <a:solidFill>
                  <a:srgbClr val="002060"/>
                </a:solidFill>
              </a:rPr>
              <a:t>Dłuższy staż na stopień nauczyciela kontraktowego</a:t>
            </a:r>
            <a:br>
              <a:rPr lang="pl-PL" sz="3600"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74FBB27B-301C-469C-96CA-3001A5792777}"/>
              </a:ext>
            </a:extLst>
          </p:cNvPr>
          <p:cNvSpPr>
            <a:spLocks noGrp="1"/>
          </p:cNvSpPr>
          <p:nvPr>
            <p:ph idx="1"/>
          </p:nvPr>
        </p:nvSpPr>
        <p:spPr/>
        <p:txBody>
          <a:bodyPr/>
          <a:lstStyle/>
          <a:p>
            <a:r>
              <a:rPr lang="pl-PL" dirty="0"/>
              <a:t>Zmiany mają objąć także długość stażu na stopień nauczyciela kontraktowego. Aby uzyskać wyższy stopień awansu zawodowego, stażysta będzie musiał zrealizować staż w wymiarze </a:t>
            </a:r>
            <a:r>
              <a:rPr lang="pl-PL" b="1" dirty="0"/>
              <a:t>1 roku i 9 miesięcy</a:t>
            </a:r>
            <a:r>
              <a:rPr lang="pl-PL" dirty="0"/>
              <a:t>. </a:t>
            </a:r>
          </a:p>
          <a:p>
            <a:r>
              <a:rPr lang="pl-PL" dirty="0"/>
              <a:t>Aby staż mógł być dokończony, w nowelizacji przewidziano obowiązek zawarcia z nauczycielem stażystą umowy o pracę na czas określony obejmujący dwa lata szkolne (art. 9c ust. 1 pkt 1 oraz art. 10 ust. 2 planowanego brzmienia Karty Nauczyciela).</a:t>
            </a:r>
          </a:p>
          <a:p>
            <a:r>
              <a:rPr lang="pl-PL" dirty="0"/>
              <a:t>Staż rozpoczęty przed 1 września 2018 r. a nie zakończony do tego dnia realizowany będzie na dotychczasowych zasadach.</a:t>
            </a:r>
          </a:p>
          <a:p>
            <a:endParaRPr lang="pl-PL" dirty="0"/>
          </a:p>
        </p:txBody>
      </p:sp>
    </p:spTree>
    <p:extLst>
      <p:ext uri="{BB962C8B-B14F-4D97-AF65-F5344CB8AC3E}">
        <p14:creationId xmlns:p14="http://schemas.microsoft.com/office/powerpoint/2010/main" val="319057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96A4B8-33A1-47BC-8F93-6C4435D169BC}"/>
              </a:ext>
            </a:extLst>
          </p:cNvPr>
          <p:cNvSpPr>
            <a:spLocks noGrp="1"/>
          </p:cNvSpPr>
          <p:nvPr>
            <p:ph type="title"/>
          </p:nvPr>
        </p:nvSpPr>
        <p:spPr/>
        <p:txBody>
          <a:bodyPr/>
          <a:lstStyle/>
          <a:p>
            <a:r>
              <a:rPr lang="pl-PL" sz="3600" b="1" dirty="0">
                <a:solidFill>
                  <a:srgbClr val="002060"/>
                </a:solidFill>
              </a:rPr>
              <a:t>Egzamin zamiast komisji dla stażysty</a:t>
            </a:r>
            <a:br>
              <a:rPr lang="pl-PL" sz="3600"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F58DAA62-CD47-48D5-9965-AE259E9C726A}"/>
              </a:ext>
            </a:extLst>
          </p:cNvPr>
          <p:cNvSpPr>
            <a:spLocks noGrp="1"/>
          </p:cNvSpPr>
          <p:nvPr>
            <p:ph idx="1"/>
          </p:nvPr>
        </p:nvSpPr>
        <p:spPr/>
        <p:txBody>
          <a:bodyPr>
            <a:normAutofit fontScale="92500"/>
          </a:bodyPr>
          <a:lstStyle/>
          <a:p>
            <a:r>
              <a:rPr lang="pl-PL" dirty="0"/>
              <a:t>Zgodnie z zamierzeniami ustawodawcy rozmowa kwalifikacyjna przeprowadzana z nauczycielem ubiegającym się o stopień nauczyciela kontraktowego przez komisję kwalifikacyjną, ma zostać zastąpiona egzaminem przeprowadzanym przez </a:t>
            </a:r>
            <a:r>
              <a:rPr lang="pl-PL" b="1" dirty="0"/>
              <a:t>komisję egzaminacyjną</a:t>
            </a:r>
            <a:r>
              <a:rPr lang="pl-PL" dirty="0"/>
              <a:t>. Zmiana dotyczy nie tylko nazewnictwa. W odróżnieniu od dotychczasowego komisji kwalifikacyjnej, w skład komisji egzaminacyjnej będą wchodziły także osoby spoza szkoły, a mianowicie:</a:t>
            </a:r>
          </a:p>
          <a:p>
            <a:pPr lvl="0"/>
            <a:r>
              <a:rPr lang="pl-PL" dirty="0"/>
              <a:t>przedstawiciel organu sprawującego nadzór pedagogiczny,</a:t>
            </a:r>
          </a:p>
          <a:p>
            <a:pPr lvl="0"/>
            <a:r>
              <a:rPr lang="pl-PL" dirty="0"/>
              <a:t>przedstawiciel organu prowadzącego szkołę</a:t>
            </a:r>
          </a:p>
          <a:p>
            <a:pPr lvl="0"/>
            <a:r>
              <a:rPr lang="pl-PL" dirty="0"/>
              <a:t>ekspert z listy ekspertów ustalonej przez ministra właściwego do spraw oświaty i wychowania</a:t>
            </a:r>
            <a:br>
              <a:rPr lang="pl-PL" dirty="0"/>
            </a:br>
            <a:r>
              <a:rPr lang="pl-PL" dirty="0"/>
              <a:t>a także, jak dotychczas, dyrektor lub wicedyrektor szkoły oraz opiekun stażu</a:t>
            </a:r>
            <a:br>
              <a:rPr lang="pl-PL" dirty="0"/>
            </a:br>
            <a:r>
              <a:rPr lang="pl-PL" dirty="0"/>
              <a:t>(art. 9b ust. 1 pkt 1 i art. 9g ust. 1 planowanego brzmienia Karty Nauczyciela).</a:t>
            </a:r>
          </a:p>
          <a:p>
            <a:endParaRPr lang="pl-PL" dirty="0"/>
          </a:p>
        </p:txBody>
      </p:sp>
    </p:spTree>
    <p:extLst>
      <p:ext uri="{BB962C8B-B14F-4D97-AF65-F5344CB8AC3E}">
        <p14:creationId xmlns:p14="http://schemas.microsoft.com/office/powerpoint/2010/main" val="2904764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FFCCA6-C808-48CC-809D-C8A45FBC887B}"/>
              </a:ext>
            </a:extLst>
          </p:cNvPr>
          <p:cNvSpPr>
            <a:spLocks noGrp="1"/>
          </p:cNvSpPr>
          <p:nvPr>
            <p:ph type="title"/>
          </p:nvPr>
        </p:nvSpPr>
        <p:spPr/>
        <p:txBody>
          <a:bodyPr>
            <a:normAutofit/>
          </a:bodyPr>
          <a:lstStyle/>
          <a:p>
            <a:r>
              <a:rPr lang="pl-PL" sz="3600" b="1" dirty="0">
                <a:solidFill>
                  <a:srgbClr val="002060"/>
                </a:solidFill>
              </a:rPr>
              <a:t>Dłuższa przerwa między awansami</a:t>
            </a:r>
            <a:br>
              <a:rPr lang="pl-PL" sz="3600" dirty="0">
                <a:solidFill>
                  <a:srgbClr val="002060"/>
                </a:solidFill>
              </a:rPr>
            </a:br>
            <a:endParaRPr lang="pl-PL" sz="3600" dirty="0">
              <a:solidFill>
                <a:srgbClr val="002060"/>
              </a:solidFill>
            </a:endParaRPr>
          </a:p>
        </p:txBody>
      </p:sp>
      <p:sp>
        <p:nvSpPr>
          <p:cNvPr id="3" name="Symbol zastępczy zawartości 2">
            <a:extLst>
              <a:ext uri="{FF2B5EF4-FFF2-40B4-BE49-F238E27FC236}">
                <a16:creationId xmlns:a16="http://schemas.microsoft.com/office/drawing/2014/main" id="{4FD534F8-CE29-456D-BC44-D45BD144CEBB}"/>
              </a:ext>
            </a:extLst>
          </p:cNvPr>
          <p:cNvSpPr>
            <a:spLocks noGrp="1"/>
          </p:cNvSpPr>
          <p:nvPr>
            <p:ph idx="1"/>
          </p:nvPr>
        </p:nvSpPr>
        <p:spPr/>
        <p:txBody>
          <a:bodyPr>
            <a:normAutofit/>
          </a:bodyPr>
          <a:lstStyle/>
          <a:p>
            <a:r>
              <a:rPr lang="pl-PL" dirty="0"/>
              <a:t>Planowane jest także wydłużenie okresu pracy w szkole wymaganego do rozpoczęcia stażu na stopień nauczyciela mianowanego i dyplomowanego. Staż będzie można rozpocząć po przepracowaniu w szkole co najmniej 3 lat w przypadku nauczyciela kontraktowego a 4 lat w przypadku nauczyciela mianowanego.  Nauczyciele, którzy uzyskają wyróżniającą ocenę pracy będą mogli rozpocząć jednak staż wcześniej – już po 2 latach od dnia nadania poprzedniego stopnia awansu zawodowego (art. 9d ust. 4 i ust. 4a planowanego brzmienia Karty Nauczyciela).</a:t>
            </a:r>
          </a:p>
          <a:p>
            <a:r>
              <a:rPr lang="pl-PL" dirty="0"/>
              <a:t>W roku szkolnym 2018/2019 nauczyciel kontraktowy będzie mógł rozpocząć staż na stopień nauczyciela mianowanego, jeżeli będzie legitymował się co najmniej 2-letnim okresem pracy w szkole od dnia nadania stopnia awansu nauczyciela kontraktowego.</a:t>
            </a:r>
          </a:p>
          <a:p>
            <a:endParaRPr lang="pl-PL" dirty="0"/>
          </a:p>
        </p:txBody>
      </p:sp>
    </p:spTree>
    <p:extLst>
      <p:ext uri="{BB962C8B-B14F-4D97-AF65-F5344CB8AC3E}">
        <p14:creationId xmlns:p14="http://schemas.microsoft.com/office/powerpoint/2010/main" val="330237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7E24F3-C9C8-4F10-8D28-370ACA6B61E0}"/>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F85D351B-D500-4136-8004-37992FF8ECEC}"/>
              </a:ext>
            </a:extLst>
          </p:cNvPr>
          <p:cNvSpPr>
            <a:spLocks noGrp="1"/>
          </p:cNvSpPr>
          <p:nvPr>
            <p:ph idx="1"/>
          </p:nvPr>
        </p:nvSpPr>
        <p:spPr/>
        <p:txBody>
          <a:bodyPr/>
          <a:lstStyle/>
          <a:p>
            <a:endParaRPr lang="pl-PL"/>
          </a:p>
        </p:txBody>
      </p:sp>
      <p:pic>
        <p:nvPicPr>
          <p:cNvPr id="4" name="Obraz 3">
            <a:extLst>
              <a:ext uri="{FF2B5EF4-FFF2-40B4-BE49-F238E27FC236}">
                <a16:creationId xmlns:a16="http://schemas.microsoft.com/office/drawing/2014/main" id="{F556C4BC-FF22-41ED-810D-D171F83F0905}"/>
              </a:ext>
            </a:extLst>
          </p:cNvPr>
          <p:cNvPicPr>
            <a:picLocks noChangeAspect="1"/>
          </p:cNvPicPr>
          <p:nvPr/>
        </p:nvPicPr>
        <p:blipFill>
          <a:blip r:embed="rId2"/>
          <a:stretch>
            <a:fillRect/>
          </a:stretch>
        </p:blipFill>
        <p:spPr>
          <a:xfrm>
            <a:off x="1733550" y="2843212"/>
            <a:ext cx="8724900" cy="1171575"/>
          </a:xfrm>
          <a:prstGeom prst="rect">
            <a:avLst/>
          </a:prstGeom>
        </p:spPr>
      </p:pic>
    </p:spTree>
    <p:extLst>
      <p:ext uri="{BB962C8B-B14F-4D97-AF65-F5344CB8AC3E}">
        <p14:creationId xmlns:p14="http://schemas.microsoft.com/office/powerpoint/2010/main" val="5495836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E69665-FED3-4D6B-9A21-01AA1E74E85E}"/>
              </a:ext>
            </a:extLst>
          </p:cNvPr>
          <p:cNvSpPr>
            <a:spLocks noGrp="1"/>
          </p:cNvSpPr>
          <p:nvPr>
            <p:ph type="title"/>
          </p:nvPr>
        </p:nvSpPr>
        <p:spPr/>
        <p:txBody>
          <a:bodyPr/>
          <a:lstStyle/>
          <a:p>
            <a:r>
              <a:rPr lang="pl-PL" sz="3600" b="1" dirty="0">
                <a:solidFill>
                  <a:srgbClr val="002060"/>
                </a:solidFill>
              </a:rPr>
              <a:t>Dłuższa ścieżka awansu dyrektora szkoły</a:t>
            </a:r>
            <a:br>
              <a:rPr lang="pl-PL" sz="3600"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EF7D2293-D90D-4322-A681-84256C56A5E7}"/>
              </a:ext>
            </a:extLst>
          </p:cNvPr>
          <p:cNvSpPr>
            <a:spLocks noGrp="1"/>
          </p:cNvSpPr>
          <p:nvPr>
            <p:ph idx="1"/>
          </p:nvPr>
        </p:nvSpPr>
        <p:spPr/>
        <p:txBody>
          <a:bodyPr/>
          <a:lstStyle/>
          <a:p>
            <a:r>
              <a:rPr lang="pl-PL" dirty="0"/>
              <a:t>Dyrektor szkoły, który będzie posiadał nieprzerwany okres pracy na tym stanowisku wynoszący co najmniej 3 lata oraz legitymujący się wyróżniającą oceną pracy będzie mógł ubiegać się o stopień nauczyciela dyplomowanego dopiero po 5 latach od dnia nadania stopnia nauczyciela mianowanego, a w przypadku nauczyciela posiadającego co najmniej stopień naukowy doktora- po 4 latach (art. 9e ust. 1 planowanego brzmienia Karty Nauczyciela). Obecnie są to odpowiednio 4 i 3 lata.</a:t>
            </a:r>
          </a:p>
          <a:p>
            <a:endParaRPr lang="pl-PL" dirty="0"/>
          </a:p>
        </p:txBody>
      </p:sp>
    </p:spTree>
    <p:extLst>
      <p:ext uri="{BB962C8B-B14F-4D97-AF65-F5344CB8AC3E}">
        <p14:creationId xmlns:p14="http://schemas.microsoft.com/office/powerpoint/2010/main" val="17901435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7A9536-ACCD-447F-B7D9-D3B077E046CF}"/>
              </a:ext>
            </a:extLst>
          </p:cNvPr>
          <p:cNvSpPr>
            <a:spLocks noGrp="1"/>
          </p:cNvSpPr>
          <p:nvPr>
            <p:ph type="title"/>
          </p:nvPr>
        </p:nvSpPr>
        <p:spPr/>
        <p:txBody>
          <a:bodyPr>
            <a:normAutofit/>
          </a:bodyPr>
          <a:lstStyle/>
          <a:p>
            <a:r>
              <a:rPr lang="pl-PL" sz="3600" b="1" dirty="0">
                <a:solidFill>
                  <a:srgbClr val="002060"/>
                </a:solidFill>
              </a:rPr>
              <a:t>Kontynuacja stażu po przywróceniu do pracy</a:t>
            </a:r>
            <a:br>
              <a:rPr lang="pl-PL" sz="3600" dirty="0">
                <a:solidFill>
                  <a:srgbClr val="002060"/>
                </a:solidFill>
              </a:rPr>
            </a:br>
            <a:endParaRPr lang="pl-PL" dirty="0">
              <a:solidFill>
                <a:srgbClr val="002060"/>
              </a:solidFill>
            </a:endParaRPr>
          </a:p>
        </p:txBody>
      </p:sp>
      <p:sp>
        <p:nvSpPr>
          <p:cNvPr id="3" name="Symbol zastępczy zawartości 2">
            <a:extLst>
              <a:ext uri="{FF2B5EF4-FFF2-40B4-BE49-F238E27FC236}">
                <a16:creationId xmlns:a16="http://schemas.microsoft.com/office/drawing/2014/main" id="{1FD16F17-820E-4F65-9C0C-158A0A22F45D}"/>
              </a:ext>
            </a:extLst>
          </p:cNvPr>
          <p:cNvSpPr>
            <a:spLocks noGrp="1"/>
          </p:cNvSpPr>
          <p:nvPr>
            <p:ph idx="1"/>
          </p:nvPr>
        </p:nvSpPr>
        <p:spPr/>
        <p:txBody>
          <a:bodyPr/>
          <a:lstStyle/>
          <a:p>
            <a:r>
              <a:rPr lang="pl-PL" dirty="0"/>
              <a:t>Nowością będzie rozwiązanie pozwalające na kontynuację stażu po </a:t>
            </a:r>
            <a:r>
              <a:rPr lang="pl-PL" b="1" dirty="0"/>
              <a:t>przywróceniu nauczyciela do pracy</a:t>
            </a:r>
            <a:r>
              <a:rPr lang="pl-PL" dirty="0"/>
              <a:t> prawomocnym wyrokiem sądu pracy. </a:t>
            </a:r>
          </a:p>
          <a:p>
            <a:r>
              <a:rPr lang="pl-PL" dirty="0"/>
              <a:t>W takim przypadku okres stażu odbytego przed rozwiązaniem lub wygaśnięciem stosunku pracy zostanie uwzględniony w stażu. </a:t>
            </a:r>
          </a:p>
          <a:p>
            <a:r>
              <a:rPr lang="pl-PL" dirty="0"/>
              <a:t>Oznacza to w praktyce możliwość kontynuacji stażu przerwanego w wyniku niezgodnego z prawem zwolnienia z pracy. </a:t>
            </a:r>
          </a:p>
          <a:p>
            <a:r>
              <a:rPr lang="pl-PL" dirty="0"/>
              <a:t>Bez znaczenia pozostanie wówczas długość przerwy w zatrudnieniu.</a:t>
            </a:r>
          </a:p>
          <a:p>
            <a:r>
              <a:rPr lang="pl-PL" dirty="0"/>
              <a:t>Zmiany w awansie zawodowym nauczycieli mają wejść w życie 1 września 2018 r.</a:t>
            </a:r>
          </a:p>
          <a:p>
            <a:endParaRPr lang="pl-PL" dirty="0"/>
          </a:p>
        </p:txBody>
      </p:sp>
    </p:spTree>
    <p:extLst>
      <p:ext uri="{BB962C8B-B14F-4D97-AF65-F5344CB8AC3E}">
        <p14:creationId xmlns:p14="http://schemas.microsoft.com/office/powerpoint/2010/main" val="1397568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46100" y="1069976"/>
            <a:ext cx="9144000" cy="2387600"/>
          </a:xfrm>
        </p:spPr>
        <p:txBody>
          <a:bodyPr/>
          <a:lstStyle/>
          <a:p>
            <a:r>
              <a:rPr lang="pl-PL" sz="4000" b="1" dirty="0"/>
              <a:t>Wypalenie zawodowe nauczycieli</a:t>
            </a:r>
          </a:p>
        </p:txBody>
      </p:sp>
      <p:pic>
        <p:nvPicPr>
          <p:cNvPr id="4" name="Obraz 3"/>
          <p:cNvPicPr>
            <a:picLocks noChangeAspect="1"/>
          </p:cNvPicPr>
          <p:nvPr/>
        </p:nvPicPr>
        <p:blipFill>
          <a:blip r:embed="rId2"/>
          <a:stretch>
            <a:fillRect/>
          </a:stretch>
        </p:blipFill>
        <p:spPr>
          <a:xfrm>
            <a:off x="7518399" y="2933700"/>
            <a:ext cx="3768199" cy="3359151"/>
          </a:xfrm>
          <a:prstGeom prst="rect">
            <a:avLst/>
          </a:prstGeom>
        </p:spPr>
      </p:pic>
      <p:sp>
        <p:nvSpPr>
          <p:cNvPr id="5" name="Podtytuł 4"/>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345414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1149350" y="3886200"/>
            <a:ext cx="10515600" cy="981075"/>
          </a:xfrm>
        </p:spPr>
        <p:txBody>
          <a:bodyPr>
            <a:normAutofit/>
          </a:bodyPr>
          <a:lstStyle/>
          <a:p>
            <a:r>
              <a:rPr lang="pl-PL" sz="4000" b="1" dirty="0"/>
              <a:t>Charakterystyka zawodu nauczyciela</a:t>
            </a:r>
          </a:p>
        </p:txBody>
      </p:sp>
      <p:pic>
        <p:nvPicPr>
          <p:cNvPr id="4" name="Picture 6" descr="http://wnh.uksw.edu.pl/sites/default/files/nauczyci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567" y="686594"/>
            <a:ext cx="3842808" cy="288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30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174625"/>
            <a:ext cx="10515600" cy="574675"/>
          </a:xfrm>
        </p:spPr>
        <p:txBody>
          <a:bodyPr>
            <a:noAutofit/>
          </a:bodyPr>
          <a:lstStyle/>
          <a:p>
            <a:r>
              <a:rPr lang="pl-PL" sz="2800" b="1" dirty="0"/>
              <a:t>Zawód</a:t>
            </a:r>
            <a:r>
              <a:rPr lang="pl-PL" sz="2800" dirty="0"/>
              <a:t> </a:t>
            </a:r>
            <a:r>
              <a:rPr lang="pl-PL" sz="2800" b="1" dirty="0"/>
              <a:t>Nauczyciel</a:t>
            </a:r>
          </a:p>
        </p:txBody>
      </p:sp>
      <p:sp>
        <p:nvSpPr>
          <p:cNvPr id="3" name="Symbol zastępczy zawartości 2"/>
          <p:cNvSpPr>
            <a:spLocks noGrp="1"/>
          </p:cNvSpPr>
          <p:nvPr>
            <p:ph idx="1"/>
          </p:nvPr>
        </p:nvSpPr>
        <p:spPr>
          <a:xfrm>
            <a:off x="304800" y="749300"/>
            <a:ext cx="11569700" cy="4551363"/>
          </a:xfrm>
        </p:spPr>
        <p:txBody>
          <a:bodyPr>
            <a:noAutofit/>
          </a:bodyPr>
          <a:lstStyle/>
          <a:p>
            <a:r>
              <a:rPr lang="pl-PL" sz="2000" dirty="0"/>
              <a:t>Praca w zawodzie nauczyciela stawia wymagania, które nie ograniczają się wyłącznie do przekazywania wiedzy. </a:t>
            </a:r>
          </a:p>
          <a:p>
            <a:r>
              <a:rPr lang="pl-PL" sz="2000" dirty="0"/>
              <a:t>Zadania te to również przekazywanie doświadczeń, pobudzanie do bycia twórczym, aktywnym, zmotywowanym i zdolnym, oraz rozwijanie systemu wartości młodego człowieka, postaw i osobowości. </a:t>
            </a:r>
          </a:p>
          <a:p>
            <a:r>
              <a:rPr lang="pl-PL" sz="2000" dirty="0"/>
              <a:t>Realizacja tych wymagań wpływa na poczucie przeciążenia pracą, powoduje zmęczenie i poczucie wyczerpania. </a:t>
            </a:r>
          </a:p>
          <a:p>
            <a:r>
              <a:rPr lang="pl-PL" sz="2000" dirty="0"/>
              <a:t>Niekończące się reformy powodują, że nauczyciel jest zaniedbany, niedoceniany, krytykowany i ma być tylko posłusznym wykonawcą decyzji, które nie zawsze są kompetentne. </a:t>
            </a:r>
          </a:p>
          <a:p>
            <a:r>
              <a:rPr lang="pl-PL" sz="2000" dirty="0"/>
              <a:t>Realizacja tych zadań moje wpłyną na poczucie przeciążenia pracą, spowodować poczucie znużenia i zmęczenia. Istotne jest też, czy przekonania o zawodzie nauczyciela są racjonalne, a umiejętności dostosowane do stanowiska. </a:t>
            </a:r>
          </a:p>
          <a:p>
            <a:r>
              <a:rPr lang="pl-PL" sz="2000" dirty="0"/>
              <a:t>Zawód nauczyciela, pedagoga łączy się z pełnieniem swoistej roli społecznej, z którą wiązie się m.in.: kontakt z drugim człowiekiem, zaangażowanie emocjonalne, posiadanie odpowiednich kompetencji, ciągle ich doskonalenie, funkcjonowanie w sytuacjach trudnych, silna ekspozycja społeczna i skuteczne radzenie sobie ze stresem. </a:t>
            </a:r>
          </a:p>
          <a:p>
            <a:r>
              <a:rPr lang="pl-PL" sz="2000" dirty="0"/>
              <a:t>Zadaniem współczesnego nauczyciela jest – obok przekazywania wiedzy i doświadczenia – pobudzanie aktywności, zdolności uczniów i ich sił twórczych, kształtowanie postaw i charakterów, rozwijanie ich systemów wartości, rozwijanie ich zainteresowań i pomoc w sprecyzowaniu planów zawodowych i odnalezieniu życiowej drogi. </a:t>
            </a:r>
          </a:p>
          <a:p>
            <a:endParaRPr lang="pl-PL" sz="2000" dirty="0"/>
          </a:p>
          <a:p>
            <a:endParaRPr lang="pl-PL" sz="2000" dirty="0"/>
          </a:p>
        </p:txBody>
      </p:sp>
    </p:spTree>
    <p:extLst>
      <p:ext uri="{BB962C8B-B14F-4D97-AF65-F5344CB8AC3E}">
        <p14:creationId xmlns:p14="http://schemas.microsoft.com/office/powerpoint/2010/main" val="4110911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1019175"/>
          </a:xfrm>
        </p:spPr>
        <p:txBody>
          <a:bodyPr>
            <a:normAutofit/>
          </a:bodyPr>
          <a:lstStyle/>
          <a:p>
            <a:r>
              <a:rPr lang="pl-PL" sz="2800" b="1" dirty="0"/>
              <a:t>Nauczyciel a rzeczywistość</a:t>
            </a:r>
          </a:p>
        </p:txBody>
      </p:sp>
      <p:sp>
        <p:nvSpPr>
          <p:cNvPr id="3" name="Symbol zastępczy zawartości 2"/>
          <p:cNvSpPr>
            <a:spLocks noGrp="1"/>
          </p:cNvSpPr>
          <p:nvPr>
            <p:ph idx="1"/>
          </p:nvPr>
        </p:nvSpPr>
        <p:spPr/>
        <p:txBody>
          <a:bodyPr>
            <a:normAutofit/>
          </a:bodyPr>
          <a:lstStyle/>
          <a:p>
            <a:r>
              <a:rPr lang="pl-PL" sz="2000" dirty="0"/>
              <a:t>Krytyka społeczna</a:t>
            </a:r>
          </a:p>
          <a:p>
            <a:r>
              <a:rPr lang="pl-PL" sz="2000" dirty="0"/>
              <a:t>Problemy społeczne w szkołach tj. agresja,</a:t>
            </a:r>
          </a:p>
          <a:p>
            <a:r>
              <a:rPr lang="pl-PL" sz="2000" dirty="0"/>
              <a:t>Warunki pracy tj. hałas, ciasne pomieszczenia</a:t>
            </a:r>
          </a:p>
          <a:p>
            <a:r>
              <a:rPr lang="pl-PL" sz="2000" dirty="0"/>
              <a:t>Biurokracja i nieustanne zmiany w prawie oświatowym</a:t>
            </a:r>
          </a:p>
          <a:p>
            <a:r>
              <a:rPr lang="pl-PL" sz="2000" dirty="0"/>
              <a:t>Inne…</a:t>
            </a:r>
          </a:p>
        </p:txBody>
      </p:sp>
    </p:spTree>
    <p:extLst>
      <p:ext uri="{BB962C8B-B14F-4D97-AF65-F5344CB8AC3E}">
        <p14:creationId xmlns:p14="http://schemas.microsoft.com/office/powerpoint/2010/main" val="2974910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pl-PL" altLang="pl-PL" sz="3600" b="1" dirty="0"/>
              <a:t>Czy wypalenie zawodowe może mnie dotyczyć?</a:t>
            </a:r>
            <a:r>
              <a:rPr lang="pl-PL" altLang="pl-PL" sz="3600" dirty="0"/>
              <a:t> </a:t>
            </a:r>
            <a:br>
              <a:rPr lang="pl-PL" altLang="pl-PL" sz="3600" dirty="0"/>
            </a:br>
            <a:r>
              <a:rPr lang="pl-PL" altLang="pl-PL" sz="3600" dirty="0"/>
              <a:t>Pojęcia, etap, </a:t>
            </a:r>
            <a:r>
              <a:rPr lang="pl-PL" altLang="pl-PL" sz="3200" dirty="0"/>
              <a:t>symptomy, profilaktyka, przeciwdziałanie.</a:t>
            </a:r>
          </a:p>
        </p:txBody>
      </p:sp>
      <p:sp>
        <p:nvSpPr>
          <p:cNvPr id="2051" name="Rectangle 3"/>
          <p:cNvSpPr>
            <a:spLocks noGrp="1" noChangeArrowheads="1"/>
          </p:cNvSpPr>
          <p:nvPr>
            <p:ph type="body" idx="1"/>
          </p:nvPr>
        </p:nvSpPr>
        <p:spPr/>
        <p:txBody>
          <a:bodyPr/>
          <a:lstStyle/>
          <a:p>
            <a:pPr algn="r" eaLnBrk="1" hangingPunct="1">
              <a:defRPr/>
            </a:pPr>
            <a:endParaRPr lang="pl-PL" altLang="pl-PL"/>
          </a:p>
          <a:p>
            <a:pPr algn="r" eaLnBrk="1" hangingPunct="1">
              <a:buFont typeface="Wingdings" panose="05000000000000000000" pitchFamily="2" charset="2"/>
              <a:buNone/>
              <a:defRPr/>
            </a:pPr>
            <a:r>
              <a:rPr lang="pl-PL" altLang="pl-PL"/>
              <a:t> </a:t>
            </a:r>
            <a:endParaRPr lang="pl-PL" altLang="pl-PL" sz="2400"/>
          </a:p>
        </p:txBody>
      </p:sp>
      <p:pic>
        <p:nvPicPr>
          <p:cNvPr id="5" name="Picture 2" descr="http://nf.pl/media/images/articles/14371_banner_70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0" y="559197"/>
            <a:ext cx="4823836" cy="227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641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a:xfrm>
            <a:off x="394855" y="365125"/>
            <a:ext cx="11159836" cy="1325563"/>
          </a:xfrm>
        </p:spPr>
        <p:txBody>
          <a:bodyPr>
            <a:normAutofit/>
          </a:bodyPr>
          <a:lstStyle/>
          <a:p>
            <a:pPr eaLnBrk="1" hangingPunct="1">
              <a:defRPr/>
            </a:pPr>
            <a:r>
              <a:rPr lang="pl-PL" altLang="pl-PL" sz="2800" b="1" dirty="0"/>
              <a:t>Pomyśl chwilę i odpowiedz na kilka pytań dotyczących Twojego funkcjonowania w pracy.</a:t>
            </a:r>
          </a:p>
        </p:txBody>
      </p:sp>
      <p:sp>
        <p:nvSpPr>
          <p:cNvPr id="60422" name="Rectangle 6"/>
          <p:cNvSpPr>
            <a:spLocks noGrp="1" noChangeArrowheads="1"/>
          </p:cNvSpPr>
          <p:nvPr>
            <p:ph idx="1"/>
          </p:nvPr>
        </p:nvSpPr>
        <p:spPr>
          <a:xfrm>
            <a:off x="394855" y="1690688"/>
            <a:ext cx="7402945" cy="5167312"/>
          </a:xfrm>
        </p:spPr>
        <p:txBody>
          <a:bodyPr>
            <a:normAutofit/>
          </a:bodyPr>
          <a:lstStyle/>
          <a:p>
            <a:pPr marL="609600" indent="-609600">
              <a:buNone/>
              <a:defRPr/>
            </a:pPr>
            <a:r>
              <a:rPr lang="pl-PL" altLang="pl-PL" sz="1800" dirty="0"/>
              <a:t>1. Czy Twoja praca zaczyna cię nudzić?</a:t>
            </a:r>
          </a:p>
          <a:p>
            <a:pPr marL="609600" indent="-609600">
              <a:buNone/>
              <a:defRPr/>
            </a:pPr>
            <a:r>
              <a:rPr lang="pl-PL" altLang="pl-PL" sz="1800" dirty="0"/>
              <a:t>2. Czy do swoich obowiązków zawodowych przykładasz się teraz mniej niż kiedyś?</a:t>
            </a:r>
          </a:p>
          <a:p>
            <a:pPr marL="609600" indent="-609600">
              <a:buNone/>
              <a:defRPr/>
            </a:pPr>
            <a:r>
              <a:rPr lang="pl-PL" altLang="pl-PL" sz="1800" dirty="0"/>
              <a:t>3. Czy często dopada Cię w pracy zmęczenie i spadek energii?</a:t>
            </a:r>
          </a:p>
          <a:p>
            <a:pPr marL="609600" indent="-609600">
              <a:buNone/>
              <a:defRPr/>
            </a:pPr>
            <a:r>
              <a:rPr lang="pl-PL" altLang="pl-PL" sz="1800" dirty="0"/>
              <a:t>4. Czy aktywność zawodowa, która wcześniej sprawiała Ci przyjemność, staje się teraz uciążliwym obowiązkiem?</a:t>
            </a:r>
          </a:p>
          <a:p>
            <a:pPr marL="609600" indent="-609600">
              <a:buNone/>
              <a:defRPr/>
            </a:pPr>
            <a:r>
              <a:rPr lang="pl-PL" altLang="pl-PL" sz="1800" dirty="0"/>
              <a:t>5. Czy w niedzielę po południu czujesz się przygnębiony, kiedy myślisz o  poniedziałkowym poranku i nadchodzącym tygodniu?</a:t>
            </a:r>
          </a:p>
          <a:p>
            <a:pPr marL="609600" indent="-609600">
              <a:buNone/>
              <a:defRPr/>
            </a:pPr>
            <a:r>
              <a:rPr lang="pl-PL" altLang="pl-PL" sz="1800" dirty="0"/>
              <a:t>6. Czy odczuwasz lęk idąc rankiem do pracy?</a:t>
            </a:r>
          </a:p>
          <a:p>
            <a:pPr marL="609600" indent="-609600">
              <a:buNone/>
              <a:defRPr/>
            </a:pPr>
            <a:r>
              <a:rPr lang="pl-PL" altLang="pl-PL" sz="1800" dirty="0"/>
              <a:t>7. Czy Twoi współpracownicy cię irytują?</a:t>
            </a:r>
          </a:p>
          <a:p>
            <a:pPr marL="609600" indent="-609600">
              <a:buNone/>
              <a:defRPr/>
            </a:pPr>
            <a:r>
              <a:rPr lang="pl-PL" altLang="pl-PL" sz="1800" dirty="0"/>
              <a:t>8. Czy stajesz się zgorzkniały i cyniczny wobec kolegów, szefa i samej pracy?</a:t>
            </a:r>
          </a:p>
          <a:p>
            <a:pPr marL="609600" indent="-609600">
              <a:buNone/>
              <a:defRPr/>
            </a:pPr>
            <a:r>
              <a:rPr lang="pl-PL" altLang="pl-PL" sz="1800" dirty="0"/>
              <a:t>9. Czy patrzysz niechętnym wzrokiem na osoby, które czują się szczęśliwe w swojej pracy?</a:t>
            </a:r>
          </a:p>
          <a:p>
            <a:pPr marL="609600" indent="-609600">
              <a:buNone/>
              <a:defRPr/>
            </a:pPr>
            <a:r>
              <a:rPr lang="pl-PL" altLang="pl-PL" sz="1800" dirty="0"/>
              <a:t>10. Czy konsekwencje trudnych sytuacji zawodowych zaczynają być widoczne poza  pracą – w życiu małżeńskim, rodzinnym, towarzyskim?</a:t>
            </a:r>
          </a:p>
          <a:p>
            <a:pPr marL="609600" indent="-609600">
              <a:buNone/>
              <a:defRPr/>
            </a:pPr>
            <a:endParaRPr lang="pl-PL" altLang="pl-PL" sz="1800" dirty="0"/>
          </a:p>
          <a:p>
            <a:pPr marL="609600" indent="-609600" algn="r">
              <a:buNone/>
              <a:defRPr/>
            </a:pPr>
            <a:endParaRPr lang="pl-PL" altLang="pl-PL" sz="1800" dirty="0"/>
          </a:p>
        </p:txBody>
      </p:sp>
      <p:pic>
        <p:nvPicPr>
          <p:cNvPr id="4" name="Picture 4" descr="Wypalenie zawodo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143" y="2578100"/>
            <a:ext cx="339454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198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11728" y="225857"/>
            <a:ext cx="10515600" cy="1325563"/>
          </a:xfrm>
        </p:spPr>
        <p:txBody>
          <a:bodyPr>
            <a:normAutofit/>
          </a:bodyPr>
          <a:lstStyle/>
          <a:p>
            <a:pPr eaLnBrk="1" hangingPunct="1">
              <a:defRPr/>
            </a:pPr>
            <a:r>
              <a:rPr lang="pl-PL" altLang="pl-PL" sz="2800" b="1" dirty="0"/>
              <a:t>Kogo dotyczy i dlaczego?</a:t>
            </a:r>
          </a:p>
        </p:txBody>
      </p:sp>
      <p:sp>
        <p:nvSpPr>
          <p:cNvPr id="101379" name="Rectangle 3"/>
          <p:cNvSpPr>
            <a:spLocks noGrp="1" noChangeArrowheads="1"/>
          </p:cNvSpPr>
          <p:nvPr>
            <p:ph idx="1"/>
          </p:nvPr>
        </p:nvSpPr>
        <p:spPr>
          <a:xfrm>
            <a:off x="685799" y="1240869"/>
            <a:ext cx="11187545" cy="4713288"/>
          </a:xfrm>
        </p:spPr>
        <p:txBody>
          <a:bodyPr>
            <a:noAutofit/>
          </a:bodyPr>
          <a:lstStyle/>
          <a:p>
            <a:pPr eaLnBrk="1" hangingPunct="1">
              <a:lnSpc>
                <a:spcPct val="80000"/>
              </a:lnSpc>
              <a:buFont typeface="Wingdings" panose="05000000000000000000" pitchFamily="2" charset="2"/>
              <a:buNone/>
              <a:defRPr/>
            </a:pPr>
            <a:r>
              <a:rPr lang="pl-PL" altLang="pl-PL" sz="2000" dirty="0"/>
              <a:t>Zawody społeczne i usługowe zarazem:</a:t>
            </a:r>
          </a:p>
          <a:p>
            <a:pPr>
              <a:lnSpc>
                <a:spcPct val="80000"/>
              </a:lnSpc>
              <a:defRPr/>
            </a:pPr>
            <a:r>
              <a:rPr lang="pl-PL" altLang="pl-PL" sz="2000" dirty="0"/>
              <a:t>pielęgniarki, </a:t>
            </a:r>
          </a:p>
          <a:p>
            <a:pPr>
              <a:lnSpc>
                <a:spcPct val="80000"/>
              </a:lnSpc>
              <a:defRPr/>
            </a:pPr>
            <a:r>
              <a:rPr lang="pl-PL" altLang="pl-PL" sz="2000" dirty="0"/>
              <a:t>lekarze, </a:t>
            </a:r>
          </a:p>
          <a:p>
            <a:pPr>
              <a:lnSpc>
                <a:spcPct val="80000"/>
              </a:lnSpc>
              <a:defRPr/>
            </a:pPr>
            <a:r>
              <a:rPr lang="pl-PL" altLang="pl-PL" sz="2000" b="1" dirty="0">
                <a:solidFill>
                  <a:srgbClr val="002060"/>
                </a:solidFill>
              </a:rPr>
              <a:t>nauczyciele, </a:t>
            </a:r>
          </a:p>
          <a:p>
            <a:pPr>
              <a:lnSpc>
                <a:spcPct val="80000"/>
              </a:lnSpc>
              <a:defRPr/>
            </a:pPr>
            <a:r>
              <a:rPr lang="pl-PL" altLang="pl-PL" sz="2000" b="1" dirty="0">
                <a:solidFill>
                  <a:srgbClr val="002060"/>
                </a:solidFill>
              </a:rPr>
              <a:t>terapeuci, </a:t>
            </a:r>
          </a:p>
          <a:p>
            <a:pPr>
              <a:lnSpc>
                <a:spcPct val="80000"/>
              </a:lnSpc>
              <a:defRPr/>
            </a:pPr>
            <a:r>
              <a:rPr lang="pl-PL" altLang="pl-PL" sz="2000" b="1" dirty="0">
                <a:solidFill>
                  <a:srgbClr val="002060"/>
                </a:solidFill>
              </a:rPr>
              <a:t>psycholodzy, </a:t>
            </a:r>
          </a:p>
          <a:p>
            <a:pPr>
              <a:lnSpc>
                <a:spcPct val="80000"/>
              </a:lnSpc>
              <a:defRPr/>
            </a:pPr>
            <a:r>
              <a:rPr lang="pl-PL" altLang="pl-PL" sz="2000" dirty="0"/>
              <a:t>pracownicy służb społecznych, </a:t>
            </a:r>
          </a:p>
          <a:p>
            <a:pPr>
              <a:lnSpc>
                <a:spcPct val="80000"/>
              </a:lnSpc>
              <a:defRPr/>
            </a:pPr>
            <a:r>
              <a:rPr lang="pl-PL" altLang="pl-PL" sz="2000" dirty="0"/>
              <a:t>służby ratownicze, </a:t>
            </a:r>
          </a:p>
          <a:p>
            <a:pPr>
              <a:lnSpc>
                <a:spcPct val="80000"/>
              </a:lnSpc>
              <a:defRPr/>
            </a:pPr>
            <a:r>
              <a:rPr lang="pl-PL" altLang="pl-PL" sz="2000" dirty="0"/>
              <a:t>policjanci, </a:t>
            </a:r>
          </a:p>
          <a:p>
            <a:pPr>
              <a:lnSpc>
                <a:spcPct val="80000"/>
              </a:lnSpc>
              <a:defRPr/>
            </a:pPr>
            <a:r>
              <a:rPr lang="pl-PL" altLang="pl-PL" sz="2000" dirty="0"/>
              <a:t>księża, </a:t>
            </a:r>
          </a:p>
          <a:p>
            <a:pPr>
              <a:lnSpc>
                <a:spcPct val="80000"/>
              </a:lnSpc>
              <a:defRPr/>
            </a:pPr>
            <a:r>
              <a:rPr lang="pl-PL" altLang="pl-PL" sz="2000" dirty="0"/>
              <a:t>przedstawiciele handlowi.</a:t>
            </a:r>
          </a:p>
          <a:p>
            <a:pPr eaLnBrk="1" hangingPunct="1">
              <a:lnSpc>
                <a:spcPct val="80000"/>
              </a:lnSpc>
              <a:buFont typeface="Wingdings" panose="05000000000000000000" pitchFamily="2" charset="2"/>
              <a:buNone/>
              <a:defRPr/>
            </a:pPr>
            <a:r>
              <a:rPr lang="pl-PL" altLang="pl-PL" sz="2000" dirty="0"/>
              <a:t>Sedno zjawiska tkwi w pracy z innymi ludźmi, zwłaszcza w relacjach opiekuńczych, dzieleniu trosk i zmartwień. </a:t>
            </a:r>
          </a:p>
          <a:p>
            <a:pPr eaLnBrk="1" hangingPunct="1">
              <a:lnSpc>
                <a:spcPct val="80000"/>
              </a:lnSpc>
              <a:buFont typeface="Wingdings" panose="05000000000000000000" pitchFamily="2" charset="2"/>
              <a:buNone/>
              <a:defRPr/>
            </a:pPr>
            <a:r>
              <a:rPr lang="pl-PL" altLang="pl-PL" sz="2000" dirty="0"/>
              <a:t>Wypalenie zawodowe jest jedną z możliwych reakcji organizmu na chroniczny stres związany z pracą.</a:t>
            </a:r>
          </a:p>
        </p:txBody>
      </p:sp>
    </p:spTree>
    <p:extLst>
      <p:ext uri="{BB962C8B-B14F-4D97-AF65-F5344CB8AC3E}">
        <p14:creationId xmlns:p14="http://schemas.microsoft.com/office/powerpoint/2010/main" val="24440010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a:defRPr/>
            </a:pPr>
            <a:r>
              <a:rPr lang="pl-PL" altLang="pl-PL" sz="2800" b="1" dirty="0"/>
              <a:t>Co powoduje u mnie stres…</a:t>
            </a:r>
            <a:endParaRPr lang="pl-PL" altLang="pl-PL" sz="2800" dirty="0"/>
          </a:p>
        </p:txBody>
      </p:sp>
      <p:sp>
        <p:nvSpPr>
          <p:cNvPr id="82947" name="Rectangle 3"/>
          <p:cNvSpPr>
            <a:spLocks noGrp="1" noChangeArrowheads="1"/>
          </p:cNvSpPr>
          <p:nvPr>
            <p:ph idx="1"/>
          </p:nvPr>
        </p:nvSpPr>
        <p:spPr>
          <a:xfrm>
            <a:off x="838200" y="1825625"/>
            <a:ext cx="6413500" cy="4351338"/>
          </a:xfrm>
        </p:spPr>
        <p:txBody>
          <a:bodyPr>
            <a:normAutofit/>
          </a:bodyPr>
          <a:lstStyle/>
          <a:p>
            <a:pPr eaLnBrk="1" hangingPunct="1">
              <a:buClr>
                <a:schemeClr val="tx1"/>
              </a:buClr>
              <a:buFontTx/>
              <a:buChar char="•"/>
              <a:defRPr/>
            </a:pPr>
            <a:r>
              <a:rPr lang="pl-PL" altLang="pl-PL" sz="2000" dirty="0"/>
              <a:t>w moim miejscu pracy?</a:t>
            </a:r>
          </a:p>
          <a:p>
            <a:pPr eaLnBrk="1" hangingPunct="1">
              <a:buClr>
                <a:schemeClr val="tx1"/>
              </a:buClr>
              <a:buFontTx/>
              <a:buChar char="•"/>
              <a:defRPr/>
            </a:pPr>
            <a:r>
              <a:rPr lang="pl-PL" altLang="pl-PL" sz="2000" dirty="0"/>
              <a:t>w otoczeniu domowym?</a:t>
            </a:r>
          </a:p>
          <a:p>
            <a:pPr eaLnBrk="1" hangingPunct="1">
              <a:buClr>
                <a:schemeClr val="tx1"/>
              </a:buClr>
              <a:buFontTx/>
              <a:buChar char="•"/>
              <a:defRPr/>
            </a:pPr>
            <a:r>
              <a:rPr lang="pl-PL" altLang="pl-PL" sz="2000" dirty="0"/>
              <a:t>jak dużym obciążeniem jest dla mnie bezpośredni kontakt z chorym dzieckiem i jego rodzicem?</a:t>
            </a:r>
          </a:p>
          <a:p>
            <a:pPr eaLnBrk="1" hangingPunct="1">
              <a:buClr>
                <a:schemeClr val="tx1"/>
              </a:buClr>
              <a:buFontTx/>
              <a:buNone/>
              <a:defRPr/>
            </a:pPr>
            <a:endParaRPr lang="pl-PL" altLang="pl-PL" sz="2000" dirty="0"/>
          </a:p>
          <a:p>
            <a:pPr eaLnBrk="1" hangingPunct="1">
              <a:buClr>
                <a:schemeClr val="tx1"/>
              </a:buClr>
              <a:buFontTx/>
              <a:buNone/>
              <a:defRPr/>
            </a:pPr>
            <a:r>
              <a:rPr lang="pl-PL" altLang="pl-PL" sz="2000" dirty="0"/>
              <a:t>Co jeszcze wywołuje u mnie stres?</a:t>
            </a:r>
          </a:p>
          <a:p>
            <a:pPr eaLnBrk="1" hangingPunct="1">
              <a:buFont typeface="Wingdings" panose="05000000000000000000" pitchFamily="2" charset="2"/>
              <a:buNone/>
              <a:defRPr/>
            </a:pPr>
            <a:r>
              <a:rPr lang="pl-PL" altLang="pl-PL" sz="2000" dirty="0"/>
              <a:t>… i skąd czerpię siły? </a:t>
            </a:r>
          </a:p>
        </p:txBody>
      </p:sp>
      <p:pic>
        <p:nvPicPr>
          <p:cNvPr id="30722" name="Picture 2" descr="http://mediareso.cba.pl/wp-content/uploads/2014/01/st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676" y="2811149"/>
            <a:ext cx="4518010" cy="350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7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3279" y="325332"/>
            <a:ext cx="5946776" cy="1003300"/>
          </a:xfrm>
        </p:spPr>
        <p:txBody>
          <a:bodyPr>
            <a:normAutofit/>
          </a:bodyPr>
          <a:lstStyle/>
          <a:p>
            <a:r>
              <a:rPr lang="pl-PL" sz="3200" b="1" dirty="0">
                <a:solidFill>
                  <a:srgbClr val="002060"/>
                </a:solidFill>
              </a:rPr>
              <a:t>Motywacja </a:t>
            </a:r>
          </a:p>
        </p:txBody>
      </p:sp>
      <p:sp>
        <p:nvSpPr>
          <p:cNvPr id="3" name="Symbol zastępczy zawartości 2"/>
          <p:cNvSpPr>
            <a:spLocks noGrp="1"/>
          </p:cNvSpPr>
          <p:nvPr>
            <p:ph idx="1"/>
          </p:nvPr>
        </p:nvSpPr>
        <p:spPr>
          <a:xfrm>
            <a:off x="50799" y="1142365"/>
            <a:ext cx="12005733" cy="1211368"/>
          </a:xfrm>
        </p:spPr>
        <p:txBody>
          <a:bodyPr>
            <a:noAutofit/>
          </a:bodyPr>
          <a:lstStyle/>
          <a:p>
            <a:pPr algn="ctr"/>
            <a:r>
              <a:rPr lang="pl-PL" b="1" dirty="0"/>
              <a:t>Teoria motywacji Herzberga</a:t>
            </a:r>
          </a:p>
          <a:p>
            <a:pPr algn="ctr"/>
            <a:r>
              <a:rPr lang="pl-PL" sz="2000" dirty="0"/>
              <a:t>Teoria Herzberga – mająca swoich przeciwników - dowodzi, iż wyższe wynagrodzenie nie zawsze jest najlepszą motywacją do pracy. Znaczenie pieniądza – jako czynnika motywującego było do tej pory przeceniane, niedocenione pozostawało zaś znaczenie „dobrego zarządzania personelem”.</a:t>
            </a:r>
          </a:p>
          <a:p>
            <a:pPr algn="ctr"/>
            <a:endParaRPr lang="pl-PL" b="1" dirty="0"/>
          </a:p>
        </p:txBody>
      </p:sp>
      <p:graphicFrame>
        <p:nvGraphicFramePr>
          <p:cNvPr id="4" name="Tabela 3"/>
          <p:cNvGraphicFramePr>
            <a:graphicFrameLocks noGrp="1"/>
          </p:cNvGraphicFramePr>
          <p:nvPr>
            <p:extLst>
              <p:ext uri="{D42A27DB-BD31-4B8C-83A1-F6EECF244321}">
                <p14:modId xmlns:p14="http://schemas.microsoft.com/office/powerpoint/2010/main" val="961866627"/>
              </p:ext>
            </p:extLst>
          </p:nvPr>
        </p:nvGraphicFramePr>
        <p:xfrm>
          <a:off x="186267" y="3098800"/>
          <a:ext cx="11870265" cy="3200400"/>
        </p:xfrm>
        <a:graphic>
          <a:graphicData uri="http://schemas.openxmlformats.org/drawingml/2006/table">
            <a:tbl>
              <a:tblPr firstRow="1" bandRow="1">
                <a:tableStyleId>{5C22544A-7EE6-4342-B048-85BDC9FD1C3A}</a:tableStyleId>
              </a:tblPr>
              <a:tblGrid>
                <a:gridCol w="6468533">
                  <a:extLst>
                    <a:ext uri="{9D8B030D-6E8A-4147-A177-3AD203B41FA5}">
                      <a16:colId xmlns:a16="http://schemas.microsoft.com/office/drawing/2014/main" val="650347058"/>
                    </a:ext>
                  </a:extLst>
                </a:gridCol>
                <a:gridCol w="5401732">
                  <a:extLst>
                    <a:ext uri="{9D8B030D-6E8A-4147-A177-3AD203B41FA5}">
                      <a16:colId xmlns:a16="http://schemas.microsoft.com/office/drawing/2014/main" val="4228369092"/>
                    </a:ext>
                  </a:extLst>
                </a:gridCol>
              </a:tblGrid>
              <a:tr h="613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a:solidFill>
                            <a:schemeClr val="lt1"/>
                          </a:solidFill>
                          <a:effectLst/>
                          <a:latin typeface="+mn-lt"/>
                          <a:ea typeface="+mn-ea"/>
                          <a:cs typeface="+mn-cs"/>
                        </a:rPr>
                        <a:t>Czynniki higieny – jeśli są one korzystne, to pracownicy nie odczuwają niezadowolenia.</a:t>
                      </a:r>
                    </a:p>
                    <a:p>
                      <a:endParaRPr lang="pl-PL" dirty="0"/>
                    </a:p>
                  </a:txBody>
                  <a:tcPr/>
                </a:tc>
                <a:tc>
                  <a:txBody>
                    <a:bodyPr/>
                    <a:lstStyle/>
                    <a:p>
                      <a:r>
                        <a:rPr lang="pl-PL" sz="1800" b="1" kern="1200" dirty="0">
                          <a:solidFill>
                            <a:schemeClr val="lt1"/>
                          </a:solidFill>
                          <a:effectLst/>
                          <a:latin typeface="+mn-lt"/>
                          <a:ea typeface="+mn-ea"/>
                          <a:cs typeface="+mn-cs"/>
                        </a:rPr>
                        <a:t>2) Czynniki motywujące – należy je wprowadzić po wyeliminowaniu czynników wpływających na niezadowolenie.</a:t>
                      </a:r>
                      <a:endParaRPr lang="pl-PL" dirty="0"/>
                    </a:p>
                  </a:txBody>
                  <a:tcPr/>
                </a:tc>
                <a:extLst>
                  <a:ext uri="{0D108BD9-81ED-4DB2-BD59-A6C34878D82A}">
                    <a16:rowId xmlns:a16="http://schemas.microsoft.com/office/drawing/2014/main" val="576373052"/>
                  </a:ext>
                </a:extLst>
              </a:tr>
              <a:tr h="1901283">
                <a:tc>
                  <a:txBody>
                    <a:bodyPr/>
                    <a:lstStyle/>
                    <a:p>
                      <a:r>
                        <a:rPr lang="pl-PL" sz="1800" kern="1200" dirty="0">
                          <a:solidFill>
                            <a:schemeClr val="dk1"/>
                          </a:solidFill>
                          <a:effectLst/>
                          <a:latin typeface="+mn-lt"/>
                          <a:ea typeface="+mn-ea"/>
                          <a:cs typeface="+mn-cs"/>
                        </a:rPr>
                        <a:t>- jakość nadzoru</a:t>
                      </a:r>
                    </a:p>
                    <a:p>
                      <a:r>
                        <a:rPr lang="pl-PL" sz="1800" kern="1200" dirty="0">
                          <a:solidFill>
                            <a:schemeClr val="dk1"/>
                          </a:solidFill>
                          <a:effectLst/>
                          <a:latin typeface="+mn-lt"/>
                          <a:ea typeface="+mn-ea"/>
                          <a:cs typeface="+mn-cs"/>
                        </a:rPr>
                        <a:t>- płaca,</a:t>
                      </a:r>
                    </a:p>
                    <a:p>
                      <a:r>
                        <a:rPr lang="pl-PL" sz="1800" kern="1200" dirty="0">
                          <a:solidFill>
                            <a:schemeClr val="dk1"/>
                          </a:solidFill>
                          <a:effectLst/>
                          <a:latin typeface="+mn-lt"/>
                          <a:ea typeface="+mn-ea"/>
                          <a:cs typeface="+mn-cs"/>
                        </a:rPr>
                        <a:t>- polityka firmy</a:t>
                      </a:r>
                    </a:p>
                    <a:p>
                      <a:r>
                        <a:rPr lang="pl-PL" sz="1800" kern="1200" dirty="0">
                          <a:solidFill>
                            <a:schemeClr val="dk1"/>
                          </a:solidFill>
                          <a:effectLst/>
                          <a:latin typeface="+mn-lt"/>
                          <a:ea typeface="+mn-ea"/>
                          <a:cs typeface="+mn-cs"/>
                        </a:rPr>
                        <a:t>- stosunki z innymi</a:t>
                      </a:r>
                    </a:p>
                    <a:p>
                      <a:r>
                        <a:rPr lang="pl-PL" sz="1800" kern="1200" dirty="0">
                          <a:solidFill>
                            <a:schemeClr val="dk1"/>
                          </a:solidFill>
                          <a:effectLst/>
                          <a:latin typeface="+mn-lt"/>
                          <a:ea typeface="+mn-ea"/>
                          <a:cs typeface="+mn-cs"/>
                        </a:rPr>
                        <a:t>- bezpieczeństwo pracy</a:t>
                      </a:r>
                    </a:p>
                    <a:p>
                      <a:r>
                        <a:rPr lang="pl-PL" sz="1800" kern="1200" dirty="0">
                          <a:solidFill>
                            <a:schemeClr val="dk1"/>
                          </a:solidFill>
                          <a:effectLst/>
                          <a:latin typeface="+mn-lt"/>
                          <a:ea typeface="+mn-ea"/>
                          <a:cs typeface="+mn-cs"/>
                        </a:rPr>
                        <a:t>Jeśli czynniki te nie są korzystne, a chcemy motywować ludzi do pracy, należy je usunąć.</a:t>
                      </a:r>
                    </a:p>
                    <a:p>
                      <a:r>
                        <a:rPr lang="pl-PL" sz="1800" kern="1200" dirty="0">
                          <a:solidFill>
                            <a:schemeClr val="dk1"/>
                          </a:solidFill>
                          <a:effectLst/>
                          <a:latin typeface="+mn-lt"/>
                          <a:ea typeface="+mn-ea"/>
                          <a:cs typeface="+mn-cs"/>
                        </a:rPr>
                        <a:t>Niekoniecznie pobudzi to jednak motywację do pracy.</a:t>
                      </a:r>
                    </a:p>
                  </a:txBody>
                  <a:tcPr/>
                </a:tc>
                <a:tc>
                  <a:txBody>
                    <a:bodyPr/>
                    <a:lstStyle/>
                    <a:p>
                      <a:r>
                        <a:rPr lang="pl-PL" sz="1800" kern="1200" dirty="0">
                          <a:solidFill>
                            <a:schemeClr val="dk1"/>
                          </a:solidFill>
                          <a:effectLst/>
                          <a:latin typeface="+mn-lt"/>
                          <a:ea typeface="+mn-ea"/>
                          <a:cs typeface="+mn-cs"/>
                        </a:rPr>
                        <a:t>- możliwość awansu</a:t>
                      </a:r>
                    </a:p>
                    <a:p>
                      <a:r>
                        <a:rPr lang="pl-PL" sz="1800" kern="1200" dirty="0">
                          <a:solidFill>
                            <a:schemeClr val="dk1"/>
                          </a:solidFill>
                          <a:effectLst/>
                          <a:latin typeface="+mn-lt"/>
                          <a:ea typeface="+mn-ea"/>
                          <a:cs typeface="+mn-cs"/>
                        </a:rPr>
                        <a:t>- możliwość rozwoju osobistego</a:t>
                      </a:r>
                    </a:p>
                    <a:p>
                      <a:r>
                        <a:rPr lang="pl-PL" sz="1800" kern="1200" dirty="0">
                          <a:solidFill>
                            <a:schemeClr val="dk1"/>
                          </a:solidFill>
                          <a:effectLst/>
                          <a:latin typeface="+mn-lt"/>
                          <a:ea typeface="+mn-ea"/>
                          <a:cs typeface="+mn-cs"/>
                        </a:rPr>
                        <a:t>- uznanie</a:t>
                      </a:r>
                    </a:p>
                    <a:p>
                      <a:r>
                        <a:rPr lang="pl-PL" sz="1800" kern="1200" dirty="0">
                          <a:solidFill>
                            <a:schemeClr val="dk1"/>
                          </a:solidFill>
                          <a:effectLst/>
                          <a:latin typeface="+mn-lt"/>
                          <a:ea typeface="+mn-ea"/>
                          <a:cs typeface="+mn-cs"/>
                        </a:rPr>
                        <a:t>- odpowiedzialność</a:t>
                      </a:r>
                    </a:p>
                    <a:p>
                      <a:r>
                        <a:rPr lang="pl-PL" sz="1800" kern="1200" dirty="0">
                          <a:solidFill>
                            <a:schemeClr val="dk1"/>
                          </a:solidFill>
                          <a:effectLst/>
                          <a:latin typeface="+mn-lt"/>
                          <a:ea typeface="+mn-ea"/>
                          <a:cs typeface="+mn-cs"/>
                        </a:rPr>
                        <a:t>- osiągnięcia</a:t>
                      </a:r>
                    </a:p>
                    <a:p>
                      <a:endParaRPr lang="pl-PL" dirty="0"/>
                    </a:p>
                  </a:txBody>
                  <a:tcPr/>
                </a:tc>
                <a:extLst>
                  <a:ext uri="{0D108BD9-81ED-4DB2-BD59-A6C34878D82A}">
                    <a16:rowId xmlns:a16="http://schemas.microsoft.com/office/drawing/2014/main" val="2210417067"/>
                  </a:ext>
                </a:extLst>
              </a:tr>
            </a:tbl>
          </a:graphicData>
        </a:graphic>
      </p:graphicFrame>
    </p:spTree>
    <p:extLst>
      <p:ext uri="{BB962C8B-B14F-4D97-AF65-F5344CB8AC3E}">
        <p14:creationId xmlns:p14="http://schemas.microsoft.com/office/powerpoint/2010/main" val="1172187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132139" y="2568575"/>
            <a:ext cx="730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7000"/>
              </a:lnSpc>
            </a:pPr>
            <a:r>
              <a:rPr lang="en-GB" altLang="pl-PL" sz="2000">
                <a:latin typeface="Arial" panose="020B0604020202020204" pitchFamily="34" charset="0"/>
                <a:cs typeface="Arial" panose="020B0604020202020204" pitchFamily="34" charset="0"/>
              </a:rPr>
              <a:t> </a:t>
            </a:r>
          </a:p>
        </p:txBody>
      </p:sp>
      <p:sp>
        <p:nvSpPr>
          <p:cNvPr id="7170" name="Text Box 2"/>
          <p:cNvSpPr txBox="1">
            <a:spLocks noChangeArrowheads="1"/>
          </p:cNvSpPr>
          <p:nvPr/>
        </p:nvSpPr>
        <p:spPr bwMode="auto">
          <a:xfrm>
            <a:off x="3132139" y="3651250"/>
            <a:ext cx="730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7000"/>
              </a:lnSpc>
            </a:pPr>
            <a:r>
              <a:rPr lang="en-GB" altLang="pl-PL" sz="2000">
                <a:latin typeface="Arial" panose="020B0604020202020204" pitchFamily="34" charset="0"/>
                <a:cs typeface="Arial" panose="020B0604020202020204" pitchFamily="34" charset="0"/>
              </a:rPr>
              <a:t> </a:t>
            </a:r>
          </a:p>
        </p:txBody>
      </p:sp>
      <p:sp>
        <p:nvSpPr>
          <p:cNvPr id="7171" name="Text Box 3"/>
          <p:cNvSpPr txBox="1">
            <a:spLocks noChangeArrowheads="1"/>
          </p:cNvSpPr>
          <p:nvPr/>
        </p:nvSpPr>
        <p:spPr bwMode="auto">
          <a:xfrm>
            <a:off x="3132139" y="4737100"/>
            <a:ext cx="730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87000"/>
              </a:lnSpc>
            </a:pPr>
            <a:r>
              <a:rPr lang="en-GB" altLang="pl-PL" sz="2000">
                <a:latin typeface="Arial" panose="020B0604020202020204" pitchFamily="34" charset="0"/>
                <a:cs typeface="Arial" panose="020B0604020202020204" pitchFamily="34" charset="0"/>
              </a:rPr>
              <a:t> </a:t>
            </a:r>
          </a:p>
        </p:txBody>
      </p:sp>
      <p:sp>
        <p:nvSpPr>
          <p:cNvPr id="7172" name="Text Box 4"/>
          <p:cNvSpPr txBox="1">
            <a:spLocks noChangeArrowheads="1"/>
          </p:cNvSpPr>
          <p:nvPr/>
        </p:nvSpPr>
        <p:spPr bwMode="auto">
          <a:xfrm>
            <a:off x="2316164" y="539751"/>
            <a:ext cx="7559675"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7173" name="Text Box 5"/>
          <p:cNvSpPr txBox="1">
            <a:spLocks noChangeArrowheads="1"/>
          </p:cNvSpPr>
          <p:nvPr/>
        </p:nvSpPr>
        <p:spPr bwMode="auto">
          <a:xfrm>
            <a:off x="317501" y="656828"/>
            <a:ext cx="11874500"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gn="ctr">
              <a:lnSpc>
                <a:spcPct val="105000"/>
              </a:lnSpc>
            </a:pPr>
            <a:r>
              <a:rPr lang="en-GB" altLang="pl-PL" sz="2800" b="1" dirty="0" err="1">
                <a:solidFill>
                  <a:srgbClr val="002060"/>
                </a:solidFill>
                <a:latin typeface="+mn-lt"/>
              </a:rPr>
              <a:t>Stres</a:t>
            </a:r>
            <a:r>
              <a:rPr lang="en-GB" altLang="pl-PL" sz="2800" b="1" dirty="0">
                <a:solidFill>
                  <a:srgbClr val="002060"/>
                </a:solidFill>
                <a:latin typeface="+mn-lt"/>
              </a:rPr>
              <a:t> jest </a:t>
            </a:r>
            <a:r>
              <a:rPr lang="en-GB" altLang="pl-PL" sz="2800" b="1" dirty="0" err="1">
                <a:solidFill>
                  <a:srgbClr val="002060"/>
                </a:solidFill>
                <a:latin typeface="+mn-lt"/>
              </a:rPr>
              <a:t>obecny</a:t>
            </a:r>
            <a:r>
              <a:rPr lang="en-GB" altLang="pl-PL" sz="2800" b="1" dirty="0">
                <a:solidFill>
                  <a:srgbClr val="002060"/>
                </a:solidFill>
                <a:latin typeface="+mn-lt"/>
              </a:rPr>
              <a:t> w </a:t>
            </a:r>
            <a:r>
              <a:rPr lang="en-GB" altLang="pl-PL" sz="2800" b="1" dirty="0" err="1">
                <a:solidFill>
                  <a:srgbClr val="002060"/>
                </a:solidFill>
                <a:latin typeface="+mn-lt"/>
              </a:rPr>
              <a:t>życiu</a:t>
            </a:r>
            <a:r>
              <a:rPr lang="en-GB" altLang="pl-PL" sz="2800" b="1" dirty="0">
                <a:solidFill>
                  <a:srgbClr val="002060"/>
                </a:solidFill>
                <a:latin typeface="+mn-lt"/>
              </a:rPr>
              <a:t> </a:t>
            </a:r>
            <a:r>
              <a:rPr lang="en-GB" altLang="pl-PL" sz="2800" b="1" dirty="0" err="1">
                <a:solidFill>
                  <a:srgbClr val="002060"/>
                </a:solidFill>
                <a:latin typeface="+mn-lt"/>
              </a:rPr>
              <a:t>każdego</a:t>
            </a:r>
            <a:r>
              <a:rPr lang="en-GB" altLang="pl-PL" sz="2800" b="1" dirty="0">
                <a:solidFill>
                  <a:srgbClr val="002060"/>
                </a:solidFill>
                <a:latin typeface="+mn-lt"/>
              </a:rPr>
              <a:t> </a:t>
            </a:r>
            <a:r>
              <a:rPr lang="en-GB" altLang="pl-PL" sz="2800" b="1" dirty="0" err="1">
                <a:solidFill>
                  <a:srgbClr val="002060"/>
                </a:solidFill>
                <a:latin typeface="+mn-lt"/>
              </a:rPr>
              <a:t>człowieka</a:t>
            </a:r>
            <a:r>
              <a:rPr lang="en-GB" altLang="pl-PL" sz="2800" b="1" dirty="0">
                <a:solidFill>
                  <a:srgbClr val="002060"/>
                </a:solidFill>
                <a:latin typeface="+mn-lt"/>
              </a:rPr>
              <a:t>.</a:t>
            </a:r>
          </a:p>
          <a:p>
            <a:pPr algn="ctr">
              <a:lnSpc>
                <a:spcPct val="105000"/>
              </a:lnSpc>
            </a:pPr>
            <a:r>
              <a:rPr lang="en-GB" altLang="pl-PL" sz="2800" b="1" dirty="0" err="1">
                <a:solidFill>
                  <a:srgbClr val="002060"/>
                </a:solidFill>
                <a:latin typeface="+mn-lt"/>
              </a:rPr>
              <a:t>Nie</a:t>
            </a:r>
            <a:r>
              <a:rPr lang="en-GB" altLang="pl-PL" sz="2800" b="1" dirty="0">
                <a:solidFill>
                  <a:srgbClr val="002060"/>
                </a:solidFill>
                <a:latin typeface="+mn-lt"/>
              </a:rPr>
              <a:t> jest </a:t>
            </a:r>
            <a:r>
              <a:rPr lang="en-GB" altLang="pl-PL" sz="2800" b="1" dirty="0" err="1">
                <a:solidFill>
                  <a:srgbClr val="002060"/>
                </a:solidFill>
                <a:latin typeface="+mn-lt"/>
              </a:rPr>
              <a:t>jednak</a:t>
            </a:r>
            <a:r>
              <a:rPr lang="en-GB" altLang="pl-PL" sz="2800" b="1" dirty="0">
                <a:solidFill>
                  <a:srgbClr val="002060"/>
                </a:solidFill>
                <a:latin typeface="+mn-lt"/>
              </a:rPr>
              <a:t> </a:t>
            </a:r>
            <a:r>
              <a:rPr lang="en-GB" altLang="pl-PL" sz="2800" b="1" dirty="0" err="1">
                <a:solidFill>
                  <a:srgbClr val="002060"/>
                </a:solidFill>
                <a:latin typeface="+mn-lt"/>
              </a:rPr>
              <a:t>stresem</a:t>
            </a:r>
            <a:r>
              <a:rPr lang="en-GB" altLang="pl-PL" sz="2800" b="1" dirty="0">
                <a:solidFill>
                  <a:srgbClr val="002060"/>
                </a:solidFill>
                <a:latin typeface="+mn-lt"/>
              </a:rPr>
              <a:t> </a:t>
            </a:r>
            <a:r>
              <a:rPr lang="en-GB" altLang="pl-PL" sz="2800" b="1" dirty="0" err="1">
                <a:solidFill>
                  <a:srgbClr val="002060"/>
                </a:solidFill>
                <a:latin typeface="+mn-lt"/>
              </a:rPr>
              <a:t>samo</a:t>
            </a:r>
            <a:r>
              <a:rPr lang="en-GB" altLang="pl-PL" sz="2800" b="1" dirty="0">
                <a:solidFill>
                  <a:srgbClr val="002060"/>
                </a:solidFill>
                <a:latin typeface="+mn-lt"/>
              </a:rPr>
              <a:t> </a:t>
            </a:r>
            <a:r>
              <a:rPr lang="en-GB" altLang="pl-PL" sz="2800" b="1" dirty="0" err="1">
                <a:solidFill>
                  <a:srgbClr val="002060"/>
                </a:solidFill>
                <a:latin typeface="+mn-lt"/>
              </a:rPr>
              <a:t>wydarzenie</a:t>
            </a:r>
            <a:r>
              <a:rPr lang="en-GB" altLang="pl-PL" sz="2800" b="1" dirty="0">
                <a:solidFill>
                  <a:srgbClr val="002060"/>
                </a:solidFill>
                <a:latin typeface="+mn-lt"/>
              </a:rPr>
              <a:t>, </a:t>
            </a:r>
            <a:r>
              <a:rPr lang="en-GB" altLang="pl-PL" sz="2800" b="1" dirty="0" err="1">
                <a:solidFill>
                  <a:srgbClr val="002060"/>
                </a:solidFill>
                <a:latin typeface="+mn-lt"/>
              </a:rPr>
              <a:t>tylko</a:t>
            </a:r>
            <a:r>
              <a:rPr lang="en-GB" altLang="pl-PL" sz="2800" b="1" dirty="0">
                <a:solidFill>
                  <a:srgbClr val="002060"/>
                </a:solidFill>
                <a:latin typeface="+mn-lt"/>
              </a:rPr>
              <a:t> to, </a:t>
            </a:r>
            <a:r>
              <a:rPr lang="en-GB" altLang="pl-PL" sz="2800" b="1" dirty="0" err="1">
                <a:solidFill>
                  <a:srgbClr val="002060"/>
                </a:solidFill>
                <a:latin typeface="+mn-lt"/>
              </a:rPr>
              <a:t>jak</a:t>
            </a:r>
            <a:r>
              <a:rPr lang="en-GB" altLang="pl-PL" sz="2800" b="1" dirty="0">
                <a:solidFill>
                  <a:srgbClr val="002060"/>
                </a:solidFill>
                <a:latin typeface="+mn-lt"/>
              </a:rPr>
              <a:t> jest ono </a:t>
            </a:r>
            <a:r>
              <a:rPr lang="en-GB" altLang="pl-PL" sz="2800" b="1" dirty="0" err="1">
                <a:solidFill>
                  <a:srgbClr val="002060"/>
                </a:solidFill>
                <a:latin typeface="+mn-lt"/>
              </a:rPr>
              <a:t>odczuwane</a:t>
            </a:r>
            <a:r>
              <a:rPr lang="en-GB" altLang="pl-PL" sz="2800" b="1" dirty="0">
                <a:solidFill>
                  <a:srgbClr val="002060"/>
                </a:solidFill>
                <a:latin typeface="+mn-lt"/>
              </a:rPr>
              <a:t>.</a:t>
            </a:r>
          </a:p>
        </p:txBody>
      </p:sp>
      <p:sp>
        <p:nvSpPr>
          <p:cNvPr id="7174" name="Text Box 6"/>
          <p:cNvSpPr txBox="1">
            <a:spLocks noChangeArrowheads="1"/>
          </p:cNvSpPr>
          <p:nvPr/>
        </p:nvSpPr>
        <p:spPr bwMode="auto">
          <a:xfrm>
            <a:off x="317501" y="2031206"/>
            <a:ext cx="11798299" cy="2543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105000"/>
              </a:lnSpc>
              <a:buFont typeface="Symbol" panose="05050102010706020507" pitchFamily="18" charset="2"/>
              <a:buNone/>
            </a:pPr>
            <a:r>
              <a:rPr lang="en-GB" altLang="pl-PL" sz="1800" b="1" dirty="0" err="1">
                <a:latin typeface="+mn-lt"/>
              </a:rPr>
              <a:t>Optymalny</a:t>
            </a:r>
            <a:r>
              <a:rPr lang="en-GB" altLang="pl-PL" sz="1800" b="1" dirty="0">
                <a:latin typeface="+mn-lt"/>
              </a:rPr>
              <a:t> </a:t>
            </a:r>
            <a:r>
              <a:rPr lang="en-GB" altLang="pl-PL" sz="1800" b="1" dirty="0" err="1">
                <a:latin typeface="+mn-lt"/>
              </a:rPr>
              <a:t>poziom</a:t>
            </a:r>
            <a:r>
              <a:rPr lang="en-GB" altLang="pl-PL" sz="1800" b="1" dirty="0">
                <a:latin typeface="+mn-lt"/>
              </a:rPr>
              <a:t> </a:t>
            </a:r>
            <a:r>
              <a:rPr lang="en-GB" altLang="pl-PL" sz="1800" b="1" dirty="0" err="1">
                <a:latin typeface="+mn-lt"/>
              </a:rPr>
              <a:t>stresu</a:t>
            </a:r>
            <a:r>
              <a:rPr lang="en-GB" altLang="pl-PL" sz="1800" dirty="0">
                <a:latin typeface="+mn-lt"/>
              </a:rPr>
              <a:t> </a:t>
            </a:r>
            <a:r>
              <a:rPr lang="en-GB" altLang="pl-PL" sz="1800" dirty="0" err="1">
                <a:latin typeface="+mn-lt"/>
              </a:rPr>
              <a:t>pozwala</a:t>
            </a:r>
            <a:r>
              <a:rPr lang="en-GB" altLang="pl-PL" sz="1800" dirty="0">
                <a:latin typeface="+mn-lt"/>
              </a:rPr>
              <a:t> </a:t>
            </a:r>
            <a:r>
              <a:rPr lang="en-GB" altLang="pl-PL" sz="1800" dirty="0" err="1">
                <a:latin typeface="+mn-lt"/>
              </a:rPr>
              <a:t>na</a:t>
            </a:r>
            <a:r>
              <a:rPr lang="en-GB" altLang="pl-PL" sz="1800" dirty="0">
                <a:latin typeface="+mn-lt"/>
              </a:rPr>
              <a:t> </a:t>
            </a:r>
            <a:r>
              <a:rPr lang="en-GB" altLang="pl-PL" sz="1800" dirty="0" err="1">
                <a:latin typeface="+mn-lt"/>
              </a:rPr>
              <a:t>zaangażowanie</a:t>
            </a:r>
            <a:r>
              <a:rPr lang="en-GB" altLang="pl-PL" sz="1800" dirty="0">
                <a:latin typeface="+mn-lt"/>
              </a:rPr>
              <a:t>:</a:t>
            </a:r>
          </a:p>
          <a:p>
            <a:pPr>
              <a:lnSpc>
                <a:spcPct val="105000"/>
              </a:lnSpc>
              <a:buFont typeface="Symbol" panose="05050102010706020507" pitchFamily="18" charset="2"/>
              <a:buNone/>
            </a:pPr>
            <a:endParaRPr lang="en-GB" altLang="pl-PL" sz="1800" dirty="0">
              <a:latin typeface="+mn-lt"/>
            </a:endParaRPr>
          </a:p>
          <a:p>
            <a:pPr algn="just">
              <a:lnSpc>
                <a:spcPct val="105000"/>
              </a:lnSpc>
              <a:buFont typeface="Symbol" panose="05050102010706020507" pitchFamily="18" charset="2"/>
              <a:buNone/>
            </a:pPr>
            <a:r>
              <a:rPr lang="en-GB" altLang="pl-PL" sz="1800" dirty="0">
                <a:latin typeface="+mn-lt"/>
              </a:rPr>
              <a:t>- </a:t>
            </a:r>
            <a:r>
              <a:rPr lang="en-GB" altLang="pl-PL" sz="1800" dirty="0" err="1">
                <a:latin typeface="+mn-lt"/>
              </a:rPr>
              <a:t>powoduje</a:t>
            </a:r>
            <a:r>
              <a:rPr lang="en-GB" altLang="pl-PL" sz="1800" dirty="0">
                <a:latin typeface="+mn-lt"/>
              </a:rPr>
              <a:t> </a:t>
            </a:r>
            <a:r>
              <a:rPr lang="en-GB" altLang="pl-PL" sz="1800" dirty="0" err="1">
                <a:latin typeface="+mn-lt"/>
              </a:rPr>
              <a:t>pojawienie</a:t>
            </a:r>
            <a:r>
              <a:rPr lang="en-GB" altLang="pl-PL" sz="1800" dirty="0">
                <a:latin typeface="+mn-lt"/>
              </a:rPr>
              <a:t> </a:t>
            </a:r>
            <a:r>
              <a:rPr lang="en-GB" altLang="pl-PL" sz="1800" dirty="0" err="1">
                <a:latin typeface="+mn-lt"/>
              </a:rPr>
              <a:t>sie</a:t>
            </a:r>
            <a:r>
              <a:rPr lang="en-GB" altLang="pl-PL" sz="1800" dirty="0">
                <a:latin typeface="+mn-lt"/>
              </a:rPr>
              <a:t> </a:t>
            </a:r>
            <a:r>
              <a:rPr lang="en-GB" altLang="pl-PL" sz="1800" dirty="0" err="1">
                <a:latin typeface="+mn-lt"/>
              </a:rPr>
              <a:t>motywacji</a:t>
            </a:r>
            <a:r>
              <a:rPr lang="en-GB" altLang="pl-PL" sz="1800" dirty="0">
                <a:latin typeface="+mn-lt"/>
              </a:rPr>
              <a:t> do </a:t>
            </a:r>
            <a:r>
              <a:rPr lang="en-GB" altLang="pl-PL" sz="1800" dirty="0" err="1">
                <a:latin typeface="+mn-lt"/>
              </a:rPr>
              <a:t>działania</a:t>
            </a:r>
            <a:r>
              <a:rPr lang="en-GB" altLang="pl-PL" sz="1800" dirty="0">
                <a:latin typeface="+mn-lt"/>
              </a:rPr>
              <a:t> (</a:t>
            </a:r>
            <a:r>
              <a:rPr lang="en-GB" altLang="pl-PL" sz="1800" dirty="0" err="1">
                <a:latin typeface="+mn-lt"/>
              </a:rPr>
              <a:t>realizacja</a:t>
            </a:r>
            <a:r>
              <a:rPr lang="en-GB" altLang="pl-PL" sz="1800" dirty="0">
                <a:latin typeface="+mn-lt"/>
              </a:rPr>
              <a:t> </a:t>
            </a:r>
            <a:r>
              <a:rPr lang="en-GB" altLang="pl-PL" sz="1800" dirty="0" err="1">
                <a:latin typeface="+mn-lt"/>
              </a:rPr>
              <a:t>obowiązków</a:t>
            </a:r>
            <a:r>
              <a:rPr lang="en-GB" altLang="pl-PL" sz="1800" dirty="0">
                <a:latin typeface="+mn-lt"/>
              </a:rPr>
              <a:t>, </a:t>
            </a:r>
            <a:r>
              <a:rPr lang="en-GB" altLang="pl-PL" sz="1800" dirty="0" err="1">
                <a:latin typeface="+mn-lt"/>
              </a:rPr>
              <a:t>wiara</a:t>
            </a:r>
            <a:r>
              <a:rPr lang="en-GB" altLang="pl-PL" sz="1800" dirty="0">
                <a:latin typeface="+mn-lt"/>
              </a:rPr>
              <a:t> we </a:t>
            </a:r>
            <a:r>
              <a:rPr lang="en-GB" altLang="pl-PL" sz="1800" dirty="0" err="1">
                <a:latin typeface="+mn-lt"/>
              </a:rPr>
              <a:t>własne</a:t>
            </a:r>
            <a:r>
              <a:rPr lang="en-GB" altLang="pl-PL" sz="1800" dirty="0">
                <a:latin typeface="+mn-lt"/>
              </a:rPr>
              <a:t> </a:t>
            </a:r>
            <a:r>
              <a:rPr lang="en-GB" altLang="pl-PL" sz="1800" dirty="0" err="1">
                <a:latin typeface="+mn-lt"/>
              </a:rPr>
              <a:t>działania</a:t>
            </a:r>
            <a:r>
              <a:rPr lang="en-GB" altLang="pl-PL" sz="1800" dirty="0">
                <a:latin typeface="+mn-lt"/>
              </a:rPr>
              <a:t>, </a:t>
            </a:r>
            <a:r>
              <a:rPr lang="en-GB" altLang="pl-PL" sz="1800" dirty="0" err="1">
                <a:latin typeface="+mn-lt"/>
              </a:rPr>
              <a:t>zaspokojenie</a:t>
            </a:r>
            <a:r>
              <a:rPr lang="en-GB" altLang="pl-PL" sz="1800" dirty="0">
                <a:latin typeface="+mn-lt"/>
              </a:rPr>
              <a:t> </a:t>
            </a:r>
            <a:r>
              <a:rPr lang="en-GB" altLang="pl-PL" sz="1800" dirty="0" err="1">
                <a:latin typeface="+mn-lt"/>
              </a:rPr>
              <a:t>potrzeb</a:t>
            </a:r>
            <a:r>
              <a:rPr lang="en-GB" altLang="pl-PL" sz="1800" dirty="0">
                <a:latin typeface="+mn-lt"/>
              </a:rPr>
              <a:t>),</a:t>
            </a:r>
          </a:p>
          <a:p>
            <a:pPr>
              <a:lnSpc>
                <a:spcPct val="105000"/>
              </a:lnSpc>
              <a:buFont typeface="Symbol" panose="05050102010706020507" pitchFamily="18" charset="2"/>
              <a:buNone/>
            </a:pPr>
            <a:r>
              <a:rPr lang="en-GB" altLang="pl-PL" sz="1800" dirty="0">
                <a:latin typeface="+mn-lt"/>
              </a:rPr>
              <a:t>- </a:t>
            </a:r>
            <a:r>
              <a:rPr lang="en-GB" altLang="pl-PL" sz="1800" dirty="0" err="1">
                <a:latin typeface="+mn-lt"/>
              </a:rPr>
              <a:t>powoduje</a:t>
            </a:r>
            <a:r>
              <a:rPr lang="en-GB" altLang="pl-PL" sz="1800" dirty="0">
                <a:latin typeface="+mn-lt"/>
              </a:rPr>
              <a:t> </a:t>
            </a:r>
            <a:r>
              <a:rPr lang="en-GB" altLang="pl-PL" sz="1800" dirty="0" err="1">
                <a:latin typeface="+mn-lt"/>
              </a:rPr>
              <a:t>wzrost</a:t>
            </a:r>
            <a:r>
              <a:rPr lang="en-GB" altLang="pl-PL" sz="1800" dirty="0">
                <a:latin typeface="+mn-lt"/>
              </a:rPr>
              <a:t> </a:t>
            </a:r>
            <a:r>
              <a:rPr lang="en-GB" altLang="pl-PL" sz="1800" dirty="0" err="1">
                <a:latin typeface="+mn-lt"/>
              </a:rPr>
              <a:t>energii-szybkosci</a:t>
            </a:r>
            <a:r>
              <a:rPr lang="en-GB" altLang="pl-PL" sz="1800" dirty="0">
                <a:latin typeface="+mn-lt"/>
              </a:rPr>
              <a:t> </a:t>
            </a:r>
            <a:r>
              <a:rPr lang="en-GB" altLang="pl-PL" sz="1800" dirty="0" err="1">
                <a:latin typeface="+mn-lt"/>
              </a:rPr>
              <a:t>i</a:t>
            </a:r>
            <a:r>
              <a:rPr lang="en-GB" altLang="pl-PL" sz="1800" dirty="0">
                <a:latin typeface="+mn-lt"/>
              </a:rPr>
              <a:t> </a:t>
            </a:r>
            <a:r>
              <a:rPr lang="en-GB" altLang="pl-PL" sz="1800" dirty="0" err="1">
                <a:latin typeface="+mn-lt"/>
              </a:rPr>
              <a:t>siły</a:t>
            </a:r>
            <a:r>
              <a:rPr lang="en-GB" altLang="pl-PL" sz="1800" dirty="0">
                <a:latin typeface="+mn-lt"/>
              </a:rPr>
              <a:t> </a:t>
            </a:r>
            <a:r>
              <a:rPr lang="en-GB" altLang="pl-PL" sz="1800" dirty="0" err="1">
                <a:latin typeface="+mn-lt"/>
              </a:rPr>
              <a:t>reakcji</a:t>
            </a:r>
            <a:r>
              <a:rPr lang="en-GB" altLang="pl-PL" sz="1800" dirty="0">
                <a:latin typeface="+mn-lt"/>
              </a:rPr>
              <a:t>, </a:t>
            </a:r>
          </a:p>
          <a:p>
            <a:pPr algn="just">
              <a:lnSpc>
                <a:spcPct val="105000"/>
              </a:lnSpc>
              <a:buFont typeface="Symbol" panose="05050102010706020507" pitchFamily="18" charset="2"/>
              <a:buNone/>
            </a:pPr>
            <a:r>
              <a:rPr lang="en-GB" altLang="pl-PL" sz="1800" dirty="0">
                <a:latin typeface="+mn-lt"/>
              </a:rPr>
              <a:t>- </a:t>
            </a:r>
            <a:r>
              <a:rPr lang="en-GB" altLang="pl-PL" sz="1800" dirty="0" err="1">
                <a:latin typeface="+mn-lt"/>
              </a:rPr>
              <a:t>wzmaga</a:t>
            </a:r>
            <a:r>
              <a:rPr lang="en-GB" altLang="pl-PL" sz="1800" dirty="0">
                <a:latin typeface="+mn-lt"/>
              </a:rPr>
              <a:t> </a:t>
            </a:r>
            <a:r>
              <a:rPr lang="en-GB" altLang="pl-PL" sz="1800" dirty="0" err="1">
                <a:latin typeface="+mn-lt"/>
              </a:rPr>
              <a:t>czujność</a:t>
            </a:r>
            <a:r>
              <a:rPr lang="en-GB" altLang="pl-PL" sz="1800" dirty="0">
                <a:latin typeface="+mn-lt"/>
              </a:rPr>
              <a:t>, </a:t>
            </a:r>
            <a:r>
              <a:rPr lang="en-GB" altLang="pl-PL" sz="1800" dirty="0" err="1">
                <a:latin typeface="+mn-lt"/>
              </a:rPr>
              <a:t>spostrzegawczość</a:t>
            </a:r>
            <a:r>
              <a:rPr lang="en-GB" altLang="pl-PL" sz="1800" dirty="0">
                <a:latin typeface="+mn-lt"/>
              </a:rPr>
              <a:t> - </a:t>
            </a:r>
            <a:r>
              <a:rPr lang="en-GB" altLang="pl-PL" sz="1800" dirty="0" err="1">
                <a:latin typeface="+mn-lt"/>
              </a:rPr>
              <a:t>łatwość</a:t>
            </a:r>
            <a:r>
              <a:rPr lang="en-GB" altLang="pl-PL" sz="1800" dirty="0">
                <a:latin typeface="+mn-lt"/>
              </a:rPr>
              <a:t> w </a:t>
            </a:r>
            <a:r>
              <a:rPr lang="en-GB" altLang="pl-PL" sz="1800" dirty="0" err="1">
                <a:latin typeface="+mn-lt"/>
              </a:rPr>
              <a:t>odbieraniu</a:t>
            </a:r>
            <a:r>
              <a:rPr lang="en-GB" altLang="pl-PL" sz="1800" dirty="0">
                <a:latin typeface="+mn-lt"/>
              </a:rPr>
              <a:t> </a:t>
            </a:r>
            <a:r>
              <a:rPr lang="en-GB" altLang="pl-PL" sz="1800" dirty="0" err="1">
                <a:latin typeface="+mn-lt"/>
              </a:rPr>
              <a:t>ważnych</a:t>
            </a:r>
            <a:r>
              <a:rPr lang="en-GB" altLang="pl-PL" sz="1800" dirty="0">
                <a:latin typeface="+mn-lt"/>
              </a:rPr>
              <a:t> </a:t>
            </a:r>
            <a:r>
              <a:rPr lang="en-GB" altLang="pl-PL" sz="1800" dirty="0" err="1">
                <a:latin typeface="+mn-lt"/>
              </a:rPr>
              <a:t>sygnałów</a:t>
            </a:r>
            <a:r>
              <a:rPr lang="en-GB" altLang="pl-PL" sz="1800" dirty="0">
                <a:latin typeface="+mn-lt"/>
              </a:rPr>
              <a:t> z </a:t>
            </a:r>
            <a:r>
              <a:rPr lang="en-GB" altLang="pl-PL" sz="1800" dirty="0" err="1">
                <a:latin typeface="+mn-lt"/>
              </a:rPr>
              <a:t>zewnątrz</a:t>
            </a:r>
            <a:r>
              <a:rPr lang="en-GB" altLang="pl-PL" sz="1800" dirty="0">
                <a:latin typeface="+mn-lt"/>
              </a:rPr>
              <a:t>,</a:t>
            </a:r>
          </a:p>
          <a:p>
            <a:pPr algn="just">
              <a:lnSpc>
                <a:spcPct val="105000"/>
              </a:lnSpc>
              <a:buFont typeface="Symbol" panose="05050102010706020507" pitchFamily="18" charset="2"/>
              <a:buNone/>
            </a:pPr>
            <a:r>
              <a:rPr lang="en-GB" altLang="pl-PL" sz="1800" dirty="0">
                <a:latin typeface="+mn-lt"/>
              </a:rPr>
              <a:t>- </a:t>
            </a:r>
            <a:r>
              <a:rPr lang="en-GB" altLang="pl-PL" sz="1800" dirty="0" err="1">
                <a:latin typeface="+mn-lt"/>
              </a:rPr>
              <a:t>zwiększa</a:t>
            </a:r>
            <a:r>
              <a:rPr lang="en-GB" altLang="pl-PL" sz="1800" dirty="0">
                <a:latin typeface="+mn-lt"/>
              </a:rPr>
              <a:t> </a:t>
            </a:r>
            <a:r>
              <a:rPr lang="en-GB" altLang="pl-PL" sz="1800" dirty="0" err="1">
                <a:latin typeface="+mn-lt"/>
              </a:rPr>
              <a:t>refleks</a:t>
            </a:r>
            <a:r>
              <a:rPr lang="en-GB" altLang="pl-PL" sz="1800" dirty="0">
                <a:latin typeface="+mn-lt"/>
              </a:rPr>
              <a:t> – </a:t>
            </a:r>
            <a:r>
              <a:rPr lang="en-GB" altLang="pl-PL" sz="1800" dirty="0" err="1">
                <a:latin typeface="+mn-lt"/>
              </a:rPr>
              <a:t>lepsza</a:t>
            </a:r>
            <a:r>
              <a:rPr lang="en-GB" altLang="pl-PL" sz="1800" dirty="0">
                <a:latin typeface="+mn-lt"/>
              </a:rPr>
              <a:t> </a:t>
            </a:r>
            <a:r>
              <a:rPr lang="en-GB" altLang="pl-PL" sz="1800" dirty="0" err="1">
                <a:latin typeface="+mn-lt"/>
              </a:rPr>
              <a:t>sprawność</a:t>
            </a:r>
            <a:r>
              <a:rPr lang="en-GB" altLang="pl-PL" sz="1800" dirty="0">
                <a:latin typeface="+mn-lt"/>
              </a:rPr>
              <a:t> </a:t>
            </a:r>
            <a:r>
              <a:rPr lang="en-GB" altLang="pl-PL" sz="1800" dirty="0" err="1">
                <a:latin typeface="+mn-lt"/>
              </a:rPr>
              <a:t>intelektualna</a:t>
            </a:r>
            <a:r>
              <a:rPr lang="en-GB" altLang="pl-PL" sz="1800" dirty="0">
                <a:latin typeface="+mn-lt"/>
              </a:rPr>
              <a:t> </a:t>
            </a:r>
            <a:r>
              <a:rPr lang="en-GB" altLang="pl-PL" sz="1800" dirty="0" err="1">
                <a:latin typeface="+mn-lt"/>
              </a:rPr>
              <a:t>i</a:t>
            </a:r>
            <a:r>
              <a:rPr lang="en-GB" altLang="pl-PL" sz="1800" dirty="0">
                <a:latin typeface="+mn-lt"/>
              </a:rPr>
              <a:t> </a:t>
            </a:r>
            <a:r>
              <a:rPr lang="en-GB" altLang="pl-PL" sz="1800" dirty="0" err="1">
                <a:latin typeface="+mn-lt"/>
              </a:rPr>
              <a:t>motoryczna</a:t>
            </a:r>
            <a:r>
              <a:rPr lang="en-GB" altLang="pl-PL" sz="1800" dirty="0">
                <a:latin typeface="+mn-lt"/>
              </a:rPr>
              <a:t>.</a:t>
            </a:r>
          </a:p>
          <a:p>
            <a:pPr>
              <a:lnSpc>
                <a:spcPct val="105000"/>
              </a:lnSpc>
              <a:buFont typeface="Symbol" panose="05050102010706020507" pitchFamily="18" charset="2"/>
              <a:buNone/>
            </a:pPr>
            <a:endParaRPr lang="en-GB" altLang="pl-PL" sz="1800" dirty="0">
              <a:latin typeface="+mn-lt"/>
            </a:endParaRPr>
          </a:p>
        </p:txBody>
      </p:sp>
      <p:sp>
        <p:nvSpPr>
          <p:cNvPr id="8" name="Text Box 1"/>
          <p:cNvSpPr txBox="1">
            <a:spLocks noChangeArrowheads="1"/>
          </p:cNvSpPr>
          <p:nvPr/>
        </p:nvSpPr>
        <p:spPr bwMode="auto">
          <a:xfrm>
            <a:off x="635001" y="4322763"/>
            <a:ext cx="11099800" cy="715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gn="ctr">
              <a:lnSpc>
                <a:spcPct val="99000"/>
              </a:lnSpc>
            </a:pPr>
            <a:r>
              <a:rPr lang="en-GB" altLang="pl-PL" sz="2000" dirty="0" err="1">
                <a:solidFill>
                  <a:schemeClr val="tx1"/>
                </a:solidFill>
                <a:latin typeface="+mn-lt"/>
              </a:rPr>
              <a:t>Każdy</a:t>
            </a:r>
            <a:r>
              <a:rPr lang="en-GB" altLang="pl-PL" sz="2000" dirty="0">
                <a:solidFill>
                  <a:schemeClr val="tx1"/>
                </a:solidFill>
                <a:latin typeface="+mn-lt"/>
              </a:rPr>
              <a:t> </a:t>
            </a:r>
            <a:r>
              <a:rPr lang="en-GB" altLang="pl-PL" sz="2000" dirty="0" err="1">
                <a:solidFill>
                  <a:schemeClr val="tx1"/>
                </a:solidFill>
                <a:latin typeface="+mn-lt"/>
              </a:rPr>
              <a:t>człowiek</a:t>
            </a:r>
            <a:r>
              <a:rPr lang="en-GB" altLang="pl-PL" sz="2000" dirty="0">
                <a:solidFill>
                  <a:schemeClr val="tx1"/>
                </a:solidFill>
                <a:latin typeface="+mn-lt"/>
              </a:rPr>
              <a:t> </a:t>
            </a:r>
            <a:r>
              <a:rPr lang="en-GB" altLang="pl-PL" sz="2000" dirty="0" err="1">
                <a:solidFill>
                  <a:schemeClr val="tx1"/>
                </a:solidFill>
                <a:latin typeface="+mn-lt"/>
              </a:rPr>
              <a:t>posiada</a:t>
            </a:r>
            <a:r>
              <a:rPr lang="en-GB" altLang="pl-PL" sz="2000" dirty="0">
                <a:solidFill>
                  <a:schemeClr val="tx1"/>
                </a:solidFill>
                <a:latin typeface="+mn-lt"/>
              </a:rPr>
              <a:t> </a:t>
            </a:r>
            <a:r>
              <a:rPr lang="en-GB" altLang="pl-PL" sz="2000" b="1" dirty="0" err="1">
                <a:solidFill>
                  <a:schemeClr val="tx1"/>
                </a:solidFill>
                <a:latin typeface="+mn-lt"/>
              </a:rPr>
              <a:t>własne</a:t>
            </a:r>
            <a:r>
              <a:rPr lang="en-GB" altLang="pl-PL" sz="2000" b="1" dirty="0">
                <a:solidFill>
                  <a:schemeClr val="tx1"/>
                </a:solidFill>
                <a:latin typeface="+mn-lt"/>
              </a:rPr>
              <a:t> </a:t>
            </a:r>
            <a:r>
              <a:rPr lang="en-GB" altLang="pl-PL" sz="2000" b="1" dirty="0" err="1">
                <a:solidFill>
                  <a:schemeClr val="tx1"/>
                </a:solidFill>
                <a:latin typeface="+mn-lt"/>
              </a:rPr>
              <a:t>sposoby</a:t>
            </a:r>
            <a:r>
              <a:rPr lang="en-GB" altLang="pl-PL" sz="2000" b="1" dirty="0">
                <a:solidFill>
                  <a:schemeClr val="tx1"/>
                </a:solidFill>
                <a:latin typeface="+mn-lt"/>
              </a:rPr>
              <a:t> </a:t>
            </a:r>
            <a:r>
              <a:rPr lang="en-GB" altLang="pl-PL" sz="2000" b="1" dirty="0" err="1">
                <a:solidFill>
                  <a:schemeClr val="tx1"/>
                </a:solidFill>
                <a:latin typeface="+mn-lt"/>
              </a:rPr>
              <a:t>radzenia</a:t>
            </a:r>
            <a:r>
              <a:rPr lang="en-GB" altLang="pl-PL" sz="2000" b="1" dirty="0">
                <a:solidFill>
                  <a:schemeClr val="tx1"/>
                </a:solidFill>
                <a:latin typeface="+mn-lt"/>
              </a:rPr>
              <a:t> </a:t>
            </a:r>
            <a:r>
              <a:rPr lang="en-GB" altLang="pl-PL" sz="2000" b="1" dirty="0" err="1">
                <a:solidFill>
                  <a:schemeClr val="tx1"/>
                </a:solidFill>
                <a:latin typeface="+mn-lt"/>
              </a:rPr>
              <a:t>sobie</a:t>
            </a:r>
            <a:r>
              <a:rPr lang="en-GB" altLang="pl-PL" sz="2000" b="1" dirty="0">
                <a:solidFill>
                  <a:schemeClr val="tx1"/>
                </a:solidFill>
                <a:latin typeface="+mn-lt"/>
              </a:rPr>
              <a:t> </a:t>
            </a:r>
            <a:r>
              <a:rPr lang="en-GB" altLang="pl-PL" sz="2000" b="1" dirty="0" err="1">
                <a:solidFill>
                  <a:schemeClr val="tx1"/>
                </a:solidFill>
                <a:latin typeface="+mn-lt"/>
              </a:rPr>
              <a:t>ze</a:t>
            </a:r>
            <a:r>
              <a:rPr lang="en-GB" altLang="pl-PL" sz="2000" b="1" dirty="0">
                <a:solidFill>
                  <a:schemeClr val="tx1"/>
                </a:solidFill>
                <a:latin typeface="+mn-lt"/>
              </a:rPr>
              <a:t> </a:t>
            </a:r>
            <a:r>
              <a:rPr lang="en-GB" altLang="pl-PL" sz="2000" b="1" dirty="0" err="1">
                <a:solidFill>
                  <a:schemeClr val="tx1"/>
                </a:solidFill>
                <a:latin typeface="+mn-lt"/>
              </a:rPr>
              <a:t>stresem</a:t>
            </a:r>
            <a:r>
              <a:rPr lang="en-GB" altLang="pl-PL" sz="2000" b="1" dirty="0">
                <a:solidFill>
                  <a:schemeClr val="tx1"/>
                </a:solidFill>
                <a:latin typeface="+mn-lt"/>
              </a:rPr>
              <a:t>.</a:t>
            </a:r>
          </a:p>
          <a:p>
            <a:pPr algn="ctr">
              <a:lnSpc>
                <a:spcPct val="104000"/>
              </a:lnSpc>
            </a:pPr>
            <a:endParaRPr lang="en-GB" altLang="pl-PL" sz="2000" b="1" dirty="0">
              <a:solidFill>
                <a:schemeClr val="tx1"/>
              </a:solidFill>
              <a:latin typeface="+mn-lt"/>
            </a:endParaRPr>
          </a:p>
        </p:txBody>
      </p:sp>
    </p:spTree>
    <p:extLst>
      <p:ext uri="{BB962C8B-B14F-4D97-AF65-F5344CB8AC3E}">
        <p14:creationId xmlns:p14="http://schemas.microsoft.com/office/powerpoint/2010/main" val="252665308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58800" y="139701"/>
            <a:ext cx="10718800" cy="6617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gn="ctr">
              <a:lnSpc>
                <a:spcPct val="99000"/>
              </a:lnSpc>
              <a:buFont typeface="Symbol" panose="05050102010706020507" pitchFamily="18" charset="2"/>
              <a:buNone/>
            </a:pPr>
            <a:r>
              <a:rPr lang="en-GB" altLang="pl-PL" sz="2800" b="1" dirty="0" err="1">
                <a:solidFill>
                  <a:schemeClr val="tx1"/>
                </a:solidFill>
                <a:effectLst>
                  <a:outerShdw blurRad="38100" dist="38100" dir="2700000" algn="tl">
                    <a:srgbClr val="C0C0C0"/>
                  </a:outerShdw>
                </a:effectLst>
                <a:latin typeface="+mn-lt"/>
              </a:rPr>
              <a:t>Stres</a:t>
            </a:r>
            <a:r>
              <a:rPr lang="en-GB" altLang="pl-PL" sz="2800" b="1" dirty="0">
                <a:solidFill>
                  <a:schemeClr val="tx1"/>
                </a:solidFill>
                <a:effectLst>
                  <a:outerShdw blurRad="38100" dist="38100" dir="2700000" algn="tl">
                    <a:srgbClr val="C0C0C0"/>
                  </a:outerShdw>
                </a:effectLst>
                <a:latin typeface="+mn-lt"/>
              </a:rPr>
              <a:t> to:</a:t>
            </a:r>
            <a:endParaRPr lang="pl-PL" altLang="pl-PL" sz="2800" b="1" dirty="0">
              <a:solidFill>
                <a:schemeClr val="tx1"/>
              </a:solidFill>
              <a:effectLst>
                <a:outerShdw blurRad="38100" dist="38100" dir="2700000" algn="tl">
                  <a:srgbClr val="C0C0C0"/>
                </a:outerShdw>
              </a:effectLst>
              <a:latin typeface="+mn-lt"/>
            </a:endParaRPr>
          </a:p>
          <a:p>
            <a:pPr algn="ctr">
              <a:lnSpc>
                <a:spcPct val="99000"/>
              </a:lnSpc>
              <a:buFont typeface="Symbol" panose="05050102010706020507" pitchFamily="18" charset="2"/>
              <a:buNone/>
            </a:pPr>
            <a:endParaRPr lang="en-GB" altLang="pl-PL" sz="2000" b="1" dirty="0">
              <a:solidFill>
                <a:schemeClr val="tx1"/>
              </a:solidFill>
              <a:effectLst>
                <a:outerShdw blurRad="38100" dist="38100" dir="2700000" algn="tl">
                  <a:srgbClr val="C0C0C0"/>
                </a:outerShdw>
              </a:effectLst>
              <a:latin typeface="+mn-lt"/>
            </a:endParaRPr>
          </a:p>
          <a:p>
            <a:pPr algn="ctr">
              <a:lnSpc>
                <a:spcPct val="104000"/>
              </a:lnSpc>
              <a:buFont typeface="Symbol" panose="05050102010706020507" pitchFamily="18" charset="2"/>
              <a:buNone/>
            </a:pPr>
            <a:r>
              <a:rPr lang="en-GB" altLang="pl-PL" sz="2000" dirty="0" err="1">
                <a:solidFill>
                  <a:schemeClr val="tx1"/>
                </a:solidFill>
                <a:latin typeface="+mn-lt"/>
              </a:rPr>
              <a:t>Normalna</a:t>
            </a:r>
            <a:r>
              <a:rPr lang="en-GB" altLang="pl-PL" sz="2000" dirty="0">
                <a:solidFill>
                  <a:schemeClr val="tx1"/>
                </a:solidFill>
                <a:latin typeface="+mn-lt"/>
              </a:rPr>
              <a:t> </a:t>
            </a:r>
            <a:r>
              <a:rPr lang="en-GB" altLang="pl-PL" sz="2000" dirty="0" err="1">
                <a:solidFill>
                  <a:schemeClr val="tx1"/>
                </a:solidFill>
                <a:latin typeface="+mn-lt"/>
              </a:rPr>
              <a:t>reakcja</a:t>
            </a:r>
            <a:r>
              <a:rPr lang="en-GB" altLang="pl-PL" sz="2000" dirty="0">
                <a:solidFill>
                  <a:schemeClr val="tx1"/>
                </a:solidFill>
                <a:latin typeface="+mn-lt"/>
              </a:rPr>
              <a:t> </a:t>
            </a:r>
            <a:r>
              <a:rPr lang="en-GB" altLang="pl-PL" sz="2000" dirty="0" err="1">
                <a:solidFill>
                  <a:schemeClr val="tx1"/>
                </a:solidFill>
                <a:latin typeface="+mn-lt"/>
              </a:rPr>
              <a:t>człowieka</a:t>
            </a:r>
            <a:r>
              <a:rPr lang="en-GB" altLang="pl-PL" sz="2000" dirty="0">
                <a:solidFill>
                  <a:schemeClr val="tx1"/>
                </a:solidFill>
                <a:latin typeface="+mn-lt"/>
              </a:rPr>
              <a:t> </a:t>
            </a:r>
            <a:r>
              <a:rPr lang="en-GB" altLang="pl-PL" sz="2000" dirty="0" err="1">
                <a:solidFill>
                  <a:schemeClr val="tx1"/>
                </a:solidFill>
                <a:latin typeface="+mn-lt"/>
              </a:rPr>
              <a:t>na</a:t>
            </a:r>
            <a:r>
              <a:rPr lang="en-GB" altLang="pl-PL" sz="2000" dirty="0">
                <a:solidFill>
                  <a:schemeClr val="tx1"/>
                </a:solidFill>
                <a:latin typeface="+mn-lt"/>
              </a:rPr>
              <a:t> to co </a:t>
            </a:r>
            <a:r>
              <a:rPr lang="en-GB" altLang="pl-PL" sz="2000" dirty="0" err="1">
                <a:solidFill>
                  <a:schemeClr val="tx1"/>
                </a:solidFill>
                <a:latin typeface="+mn-lt"/>
              </a:rPr>
              <a:t>nowe</a:t>
            </a:r>
            <a:r>
              <a:rPr lang="en-GB" altLang="pl-PL" sz="2000" dirty="0">
                <a:solidFill>
                  <a:schemeClr val="tx1"/>
                </a:solidFill>
                <a:latin typeface="+mn-lt"/>
              </a:rPr>
              <a:t>, </a:t>
            </a:r>
            <a:r>
              <a:rPr lang="en-GB" altLang="pl-PL" sz="2000" dirty="0" err="1">
                <a:solidFill>
                  <a:schemeClr val="tx1"/>
                </a:solidFill>
                <a:latin typeface="+mn-lt"/>
              </a:rPr>
              <a:t>nietypowe</a:t>
            </a:r>
            <a:r>
              <a:rPr lang="en-GB" altLang="pl-PL" sz="2000" dirty="0">
                <a:solidFill>
                  <a:schemeClr val="tx1"/>
                </a:solidFill>
                <a:latin typeface="+mn-lt"/>
              </a:rPr>
              <a:t>, </a:t>
            </a:r>
            <a:r>
              <a:rPr lang="en-GB" altLang="pl-PL" sz="2000" dirty="0" err="1">
                <a:solidFill>
                  <a:schemeClr val="tx1"/>
                </a:solidFill>
                <a:latin typeface="+mn-lt"/>
              </a:rPr>
              <a:t>trudne</a:t>
            </a:r>
            <a:r>
              <a:rPr lang="en-GB" altLang="pl-PL" sz="2000" dirty="0">
                <a:solidFill>
                  <a:schemeClr val="tx1"/>
                </a:solidFill>
                <a:latin typeface="+mn-lt"/>
              </a:rPr>
              <a:t>, </a:t>
            </a:r>
            <a:r>
              <a:rPr lang="en-GB" altLang="pl-PL" sz="2000" dirty="0" err="1">
                <a:solidFill>
                  <a:schemeClr val="tx1"/>
                </a:solidFill>
                <a:latin typeface="+mn-lt"/>
              </a:rPr>
              <a:t>zagrażające</a:t>
            </a:r>
            <a:r>
              <a:rPr lang="en-GB" altLang="pl-PL" sz="2000" dirty="0">
                <a:solidFill>
                  <a:schemeClr val="tx1"/>
                </a:solidFill>
                <a:latin typeface="+mn-lt"/>
              </a:rPr>
              <a:t>;</a:t>
            </a:r>
          </a:p>
          <a:p>
            <a:pPr algn="ctr">
              <a:lnSpc>
                <a:spcPct val="104000"/>
              </a:lnSpc>
              <a:buFont typeface="Symbol" panose="05050102010706020507" pitchFamily="18" charset="2"/>
              <a:buNone/>
            </a:pPr>
            <a:r>
              <a:rPr lang="en-GB" altLang="pl-PL" sz="2000" dirty="0">
                <a:solidFill>
                  <a:schemeClr val="tx1"/>
                </a:solidFill>
                <a:latin typeface="+mn-lt"/>
              </a:rPr>
              <a:t> </a:t>
            </a:r>
            <a:r>
              <a:rPr lang="en-GB" altLang="pl-PL" sz="2000" dirty="0" err="1">
                <a:solidFill>
                  <a:schemeClr val="tx1"/>
                </a:solidFill>
                <a:latin typeface="+mn-lt"/>
              </a:rPr>
              <a:t>Odpowiedź</a:t>
            </a:r>
            <a:r>
              <a:rPr lang="en-GB" altLang="pl-PL" sz="2000" dirty="0">
                <a:solidFill>
                  <a:schemeClr val="tx1"/>
                </a:solidFill>
                <a:latin typeface="+mn-lt"/>
              </a:rPr>
              <a:t> </a:t>
            </a:r>
            <a:r>
              <a:rPr lang="en-GB" altLang="pl-PL" sz="2000" dirty="0" err="1">
                <a:solidFill>
                  <a:schemeClr val="tx1"/>
                </a:solidFill>
                <a:latin typeface="+mn-lt"/>
              </a:rPr>
              <a:t>organizmu</a:t>
            </a:r>
            <a:r>
              <a:rPr lang="en-GB" altLang="pl-PL" sz="2000" dirty="0">
                <a:solidFill>
                  <a:schemeClr val="tx1"/>
                </a:solidFill>
                <a:latin typeface="+mn-lt"/>
              </a:rPr>
              <a:t> </a:t>
            </a:r>
            <a:r>
              <a:rPr lang="en-GB" altLang="pl-PL" sz="2000" dirty="0" err="1">
                <a:solidFill>
                  <a:schemeClr val="tx1"/>
                </a:solidFill>
                <a:latin typeface="+mn-lt"/>
              </a:rPr>
              <a:t>na</a:t>
            </a:r>
            <a:r>
              <a:rPr lang="en-GB" altLang="pl-PL" sz="2000" dirty="0">
                <a:solidFill>
                  <a:schemeClr val="tx1"/>
                </a:solidFill>
                <a:latin typeface="+mn-lt"/>
              </a:rPr>
              <a:t> </a:t>
            </a:r>
            <a:r>
              <a:rPr lang="en-GB" altLang="pl-PL" sz="2000" dirty="0" err="1">
                <a:solidFill>
                  <a:schemeClr val="tx1"/>
                </a:solidFill>
                <a:latin typeface="+mn-lt"/>
              </a:rPr>
              <a:t>zaistniałą</a:t>
            </a:r>
            <a:r>
              <a:rPr lang="en-GB" altLang="pl-PL" sz="2000" dirty="0">
                <a:solidFill>
                  <a:schemeClr val="tx1"/>
                </a:solidFill>
                <a:latin typeface="+mn-lt"/>
              </a:rPr>
              <a:t> </a:t>
            </a:r>
            <a:r>
              <a:rPr lang="en-GB" altLang="pl-PL" sz="2000" dirty="0" err="1">
                <a:solidFill>
                  <a:schemeClr val="tx1"/>
                </a:solidFill>
                <a:latin typeface="+mn-lt"/>
              </a:rPr>
              <a:t>sytuację</a:t>
            </a:r>
            <a:r>
              <a:rPr lang="en-GB" altLang="pl-PL" sz="2000" dirty="0">
                <a:solidFill>
                  <a:schemeClr val="tx1"/>
                </a:solidFill>
                <a:latin typeface="+mn-lt"/>
              </a:rPr>
              <a:t>, </a:t>
            </a:r>
            <a:r>
              <a:rPr lang="en-GB" altLang="pl-PL" sz="2000" dirty="0" err="1">
                <a:solidFill>
                  <a:schemeClr val="tx1"/>
                </a:solidFill>
                <a:latin typeface="+mn-lt"/>
              </a:rPr>
              <a:t>stawiane</a:t>
            </a:r>
            <a:r>
              <a:rPr lang="en-GB" altLang="pl-PL" sz="2000" dirty="0">
                <a:solidFill>
                  <a:schemeClr val="tx1"/>
                </a:solidFill>
                <a:latin typeface="+mn-lt"/>
              </a:rPr>
              <a:t> mu </a:t>
            </a:r>
            <a:r>
              <a:rPr lang="en-GB" altLang="pl-PL" sz="2000" dirty="0" err="1">
                <a:solidFill>
                  <a:schemeClr val="tx1"/>
                </a:solidFill>
                <a:latin typeface="+mn-lt"/>
              </a:rPr>
              <a:t>zadania</a:t>
            </a:r>
            <a:r>
              <a:rPr lang="en-GB" altLang="pl-PL" sz="2000" dirty="0">
                <a:solidFill>
                  <a:schemeClr val="tx1"/>
                </a:solidFill>
                <a:latin typeface="+mn-lt"/>
              </a:rPr>
              <a:t>.</a:t>
            </a:r>
          </a:p>
          <a:p>
            <a:pPr>
              <a:lnSpc>
                <a:spcPct val="104000"/>
              </a:lnSpc>
              <a:buFont typeface="Symbol" panose="05050102010706020507" pitchFamily="18" charset="2"/>
              <a:buNone/>
            </a:pPr>
            <a:endParaRPr lang="en-GB" altLang="pl-PL" sz="2000" dirty="0">
              <a:solidFill>
                <a:schemeClr val="tx1"/>
              </a:solidFill>
              <a:latin typeface="+mn-lt"/>
            </a:endParaRPr>
          </a:p>
          <a:p>
            <a:pPr algn="ctr">
              <a:lnSpc>
                <a:spcPct val="104000"/>
              </a:lnSpc>
            </a:pPr>
            <a:r>
              <a:rPr lang="en-GB" altLang="pl-PL" sz="2000" b="1" dirty="0">
                <a:solidFill>
                  <a:schemeClr val="tx1"/>
                </a:solidFill>
                <a:effectLst>
                  <a:outerShdw blurRad="38100" dist="38100" dir="2700000" algn="tl">
                    <a:srgbClr val="C0C0C0"/>
                  </a:outerShdw>
                </a:effectLst>
                <a:latin typeface="+mn-lt"/>
              </a:rPr>
              <a:t>STRES </a:t>
            </a:r>
            <a:r>
              <a:rPr lang="en-GB" altLang="pl-PL" sz="2000" dirty="0" err="1">
                <a:solidFill>
                  <a:schemeClr val="tx1"/>
                </a:solidFill>
                <a:latin typeface="+mn-lt"/>
              </a:rPr>
              <a:t>może</a:t>
            </a:r>
            <a:r>
              <a:rPr lang="en-GB" altLang="pl-PL" sz="2000" dirty="0">
                <a:solidFill>
                  <a:schemeClr val="tx1"/>
                </a:solidFill>
                <a:latin typeface="+mn-lt"/>
              </a:rPr>
              <a:t> </a:t>
            </a:r>
            <a:r>
              <a:rPr lang="en-GB" altLang="pl-PL" sz="2000" b="1" dirty="0" err="1">
                <a:solidFill>
                  <a:schemeClr val="tx1"/>
                </a:solidFill>
                <a:latin typeface="+mn-lt"/>
              </a:rPr>
              <a:t>mobilizować</a:t>
            </a:r>
            <a:r>
              <a:rPr lang="en-GB" altLang="pl-PL" sz="2000" b="1" dirty="0">
                <a:solidFill>
                  <a:schemeClr val="tx1"/>
                </a:solidFill>
                <a:latin typeface="+mn-lt"/>
              </a:rPr>
              <a:t> </a:t>
            </a:r>
            <a:r>
              <a:rPr lang="en-GB" altLang="pl-PL" sz="2000" b="1" dirty="0" err="1">
                <a:solidFill>
                  <a:schemeClr val="tx1"/>
                </a:solidFill>
                <a:latin typeface="+mn-lt"/>
              </a:rPr>
              <a:t>organizm</a:t>
            </a:r>
            <a:r>
              <a:rPr lang="en-GB" altLang="pl-PL" sz="2000" b="1" dirty="0">
                <a:solidFill>
                  <a:schemeClr val="tx1"/>
                </a:solidFill>
                <a:latin typeface="+mn-lt"/>
              </a:rPr>
              <a:t> </a:t>
            </a:r>
            <a:r>
              <a:rPr lang="en-GB" altLang="pl-PL" sz="2000" dirty="0" err="1">
                <a:solidFill>
                  <a:schemeClr val="tx1"/>
                </a:solidFill>
                <a:latin typeface="+mn-lt"/>
              </a:rPr>
              <a:t>aktywizując</a:t>
            </a:r>
            <a:r>
              <a:rPr lang="en-GB" altLang="pl-PL" sz="2000" dirty="0">
                <a:solidFill>
                  <a:schemeClr val="tx1"/>
                </a:solidFill>
                <a:latin typeface="+mn-lt"/>
              </a:rPr>
              <a:t> </a:t>
            </a:r>
            <a:r>
              <a:rPr lang="en-GB" altLang="pl-PL" sz="2000" dirty="0" err="1">
                <a:solidFill>
                  <a:schemeClr val="tx1"/>
                </a:solidFill>
                <a:latin typeface="+mn-lt"/>
              </a:rPr>
              <a:t>procesy</a:t>
            </a:r>
            <a:r>
              <a:rPr lang="en-GB" altLang="pl-PL" sz="2000" dirty="0">
                <a:solidFill>
                  <a:schemeClr val="tx1"/>
                </a:solidFill>
                <a:latin typeface="+mn-lt"/>
              </a:rPr>
              <a:t> </a:t>
            </a:r>
            <a:r>
              <a:rPr lang="en-GB" altLang="pl-PL" sz="2000" dirty="0" err="1">
                <a:solidFill>
                  <a:schemeClr val="tx1"/>
                </a:solidFill>
                <a:latin typeface="+mn-lt"/>
              </a:rPr>
              <a:t>psychologiczne</a:t>
            </a:r>
            <a:r>
              <a:rPr lang="en-GB" altLang="pl-PL" sz="2000" dirty="0">
                <a:solidFill>
                  <a:schemeClr val="tx1"/>
                </a:solidFill>
                <a:latin typeface="+mn-lt"/>
              </a:rPr>
              <a:t> </a:t>
            </a:r>
            <a:r>
              <a:rPr lang="en-GB" altLang="pl-PL" sz="2000" dirty="0" err="1">
                <a:solidFill>
                  <a:schemeClr val="tx1"/>
                </a:solidFill>
                <a:latin typeface="+mn-lt"/>
              </a:rPr>
              <a:t>ułatwiając</a:t>
            </a:r>
            <a:r>
              <a:rPr lang="en-GB" altLang="pl-PL" sz="2000" dirty="0">
                <a:solidFill>
                  <a:schemeClr val="tx1"/>
                </a:solidFill>
                <a:latin typeface="+mn-lt"/>
              </a:rPr>
              <a:t> </a:t>
            </a:r>
            <a:r>
              <a:rPr lang="en-GB" altLang="pl-PL" sz="2000" dirty="0" err="1">
                <a:solidFill>
                  <a:schemeClr val="tx1"/>
                </a:solidFill>
                <a:latin typeface="+mn-lt"/>
              </a:rPr>
              <a:t>dostęp</a:t>
            </a:r>
            <a:r>
              <a:rPr lang="en-GB" altLang="pl-PL" sz="2000" dirty="0">
                <a:solidFill>
                  <a:schemeClr val="tx1"/>
                </a:solidFill>
                <a:latin typeface="+mn-lt"/>
              </a:rPr>
              <a:t> do </a:t>
            </a:r>
            <a:r>
              <a:rPr lang="en-GB" altLang="pl-PL" sz="2000" dirty="0" err="1">
                <a:solidFill>
                  <a:schemeClr val="tx1"/>
                </a:solidFill>
                <a:latin typeface="+mn-lt"/>
              </a:rPr>
              <a:t>potęciałów</a:t>
            </a:r>
            <a:r>
              <a:rPr lang="en-GB" altLang="pl-PL" sz="2000" dirty="0">
                <a:solidFill>
                  <a:schemeClr val="tx1"/>
                </a:solidFill>
                <a:latin typeface="+mn-lt"/>
              </a:rPr>
              <a:t> </a:t>
            </a:r>
            <a:r>
              <a:rPr lang="en-GB" altLang="pl-PL" sz="2000" dirty="0" err="1">
                <a:solidFill>
                  <a:schemeClr val="tx1"/>
                </a:solidFill>
                <a:latin typeface="+mn-lt"/>
              </a:rPr>
              <a:t>intelektualnych</a:t>
            </a:r>
            <a:r>
              <a:rPr lang="en-GB" altLang="pl-PL" sz="2000" dirty="0">
                <a:solidFill>
                  <a:schemeClr val="tx1"/>
                </a:solidFill>
                <a:latin typeface="+mn-lt"/>
              </a:rPr>
              <a:t>, </a:t>
            </a:r>
            <a:r>
              <a:rPr lang="en-GB" altLang="pl-PL" sz="2000" dirty="0" err="1">
                <a:solidFill>
                  <a:schemeClr val="tx1"/>
                </a:solidFill>
                <a:latin typeface="+mn-lt"/>
              </a:rPr>
              <a:t>motywacyjnych</a:t>
            </a:r>
            <a:r>
              <a:rPr lang="en-GB" altLang="pl-PL" sz="2000" dirty="0">
                <a:solidFill>
                  <a:schemeClr val="tx1"/>
                </a:solidFill>
                <a:latin typeface="+mn-lt"/>
              </a:rPr>
              <a:t>, </a:t>
            </a:r>
            <a:r>
              <a:rPr lang="en-GB" altLang="pl-PL" sz="2000" dirty="0" err="1">
                <a:solidFill>
                  <a:schemeClr val="tx1"/>
                </a:solidFill>
                <a:latin typeface="+mn-lt"/>
              </a:rPr>
              <a:t>wykonawczych</a:t>
            </a:r>
            <a:r>
              <a:rPr lang="en-GB" altLang="pl-PL" sz="2000" dirty="0">
                <a:solidFill>
                  <a:schemeClr val="tx1"/>
                </a:solidFill>
                <a:latin typeface="+mn-lt"/>
              </a:rPr>
              <a:t> </a:t>
            </a:r>
            <a:r>
              <a:rPr lang="en-GB" altLang="pl-PL" sz="2000" dirty="0" err="1">
                <a:solidFill>
                  <a:schemeClr val="tx1"/>
                </a:solidFill>
                <a:latin typeface="+mn-lt"/>
              </a:rPr>
              <a:t>niezbędnych</a:t>
            </a:r>
            <a:r>
              <a:rPr lang="en-GB" altLang="pl-PL" sz="2000" dirty="0">
                <a:solidFill>
                  <a:schemeClr val="tx1"/>
                </a:solidFill>
                <a:latin typeface="+mn-lt"/>
              </a:rPr>
              <a:t> do </a:t>
            </a:r>
            <a:r>
              <a:rPr lang="en-GB" altLang="pl-PL" sz="2000" dirty="0" err="1">
                <a:solidFill>
                  <a:schemeClr val="tx1"/>
                </a:solidFill>
                <a:latin typeface="+mn-lt"/>
              </a:rPr>
              <a:t>wykonania</a:t>
            </a:r>
            <a:r>
              <a:rPr lang="en-GB" altLang="pl-PL" sz="2000" dirty="0">
                <a:solidFill>
                  <a:schemeClr val="tx1"/>
                </a:solidFill>
                <a:latin typeface="+mn-lt"/>
              </a:rPr>
              <a:t> </a:t>
            </a:r>
            <a:r>
              <a:rPr lang="en-GB" altLang="pl-PL" sz="2000" dirty="0" err="1">
                <a:solidFill>
                  <a:schemeClr val="tx1"/>
                </a:solidFill>
                <a:latin typeface="+mn-lt"/>
              </a:rPr>
              <a:t>zadania</a:t>
            </a:r>
            <a:r>
              <a:rPr lang="en-GB" altLang="pl-PL" sz="2000" dirty="0">
                <a:solidFill>
                  <a:schemeClr val="tx1"/>
                </a:solidFill>
                <a:latin typeface="+mn-lt"/>
              </a:rPr>
              <a:t>.</a:t>
            </a:r>
          </a:p>
          <a:p>
            <a:pPr>
              <a:lnSpc>
                <a:spcPct val="104000"/>
              </a:lnSpc>
            </a:pPr>
            <a:endParaRPr lang="en-GB" altLang="pl-PL" sz="2000" dirty="0">
              <a:solidFill>
                <a:schemeClr val="tx1"/>
              </a:solidFill>
              <a:latin typeface="+mn-lt"/>
            </a:endParaRPr>
          </a:p>
          <a:p>
            <a:pPr algn="just">
              <a:lnSpc>
                <a:spcPct val="105000"/>
              </a:lnSpc>
            </a:pPr>
            <a:r>
              <a:rPr lang="en-GB" altLang="pl-PL" sz="2000" dirty="0" err="1">
                <a:solidFill>
                  <a:schemeClr val="tx1"/>
                </a:solidFill>
                <a:latin typeface="+mn-lt"/>
              </a:rPr>
              <a:t>Optymalny</a:t>
            </a:r>
            <a:r>
              <a:rPr lang="en-GB" altLang="pl-PL" sz="2000" dirty="0">
                <a:solidFill>
                  <a:schemeClr val="tx1"/>
                </a:solidFill>
                <a:latin typeface="+mn-lt"/>
              </a:rPr>
              <a:t> </a:t>
            </a:r>
            <a:r>
              <a:rPr lang="en-GB" altLang="pl-PL" sz="2000" dirty="0" err="1">
                <a:solidFill>
                  <a:schemeClr val="tx1"/>
                </a:solidFill>
                <a:latin typeface="+mn-lt"/>
              </a:rPr>
              <a:t>poziom</a:t>
            </a:r>
            <a:r>
              <a:rPr lang="en-GB" altLang="pl-PL" sz="2000" dirty="0">
                <a:solidFill>
                  <a:schemeClr val="tx1"/>
                </a:solidFill>
                <a:latin typeface="+mn-lt"/>
              </a:rPr>
              <a:t> </a:t>
            </a:r>
            <a:r>
              <a:rPr lang="en-GB" altLang="pl-PL" sz="2000" dirty="0" err="1">
                <a:solidFill>
                  <a:schemeClr val="tx1"/>
                </a:solidFill>
                <a:latin typeface="+mn-lt"/>
              </a:rPr>
              <a:t>stresu</a:t>
            </a:r>
            <a:r>
              <a:rPr lang="en-GB" altLang="pl-PL" sz="2000" dirty="0">
                <a:solidFill>
                  <a:schemeClr val="tx1"/>
                </a:solidFill>
                <a:latin typeface="+mn-lt"/>
              </a:rPr>
              <a:t> </a:t>
            </a:r>
            <a:r>
              <a:rPr lang="en-GB" altLang="pl-PL" sz="2000" dirty="0" err="1">
                <a:solidFill>
                  <a:schemeClr val="tx1"/>
                </a:solidFill>
                <a:latin typeface="+mn-lt"/>
              </a:rPr>
              <a:t>sprawia</a:t>
            </a:r>
            <a:r>
              <a:rPr lang="en-GB" altLang="pl-PL" sz="2000" dirty="0">
                <a:solidFill>
                  <a:schemeClr val="tx1"/>
                </a:solidFill>
                <a:latin typeface="+mn-lt"/>
              </a:rPr>
              <a:t>, </a:t>
            </a:r>
            <a:r>
              <a:rPr lang="en-GB" altLang="pl-PL" sz="2000" dirty="0" err="1">
                <a:solidFill>
                  <a:schemeClr val="tx1"/>
                </a:solidFill>
                <a:latin typeface="+mn-lt"/>
              </a:rPr>
              <a:t>że</a:t>
            </a:r>
            <a:r>
              <a:rPr lang="en-GB" altLang="pl-PL" sz="2000" dirty="0">
                <a:solidFill>
                  <a:schemeClr val="tx1"/>
                </a:solidFill>
                <a:latin typeface="+mn-lt"/>
              </a:rPr>
              <a:t> </a:t>
            </a:r>
            <a:r>
              <a:rPr lang="en-GB" altLang="pl-PL" sz="2000" dirty="0" err="1">
                <a:solidFill>
                  <a:schemeClr val="tx1"/>
                </a:solidFill>
                <a:latin typeface="+mn-lt"/>
              </a:rPr>
              <a:t>radzimy</a:t>
            </a:r>
            <a:r>
              <a:rPr lang="en-GB" altLang="pl-PL" sz="2000" dirty="0">
                <a:solidFill>
                  <a:schemeClr val="tx1"/>
                </a:solidFill>
                <a:latin typeface="+mn-lt"/>
              </a:rPr>
              <a:t> </a:t>
            </a:r>
            <a:r>
              <a:rPr lang="en-GB" altLang="pl-PL" sz="2000" dirty="0" err="1">
                <a:solidFill>
                  <a:schemeClr val="tx1"/>
                </a:solidFill>
                <a:latin typeface="+mn-lt"/>
              </a:rPr>
              <a:t>sobie</a:t>
            </a:r>
            <a:r>
              <a:rPr lang="en-GB" altLang="pl-PL" sz="2000" dirty="0">
                <a:solidFill>
                  <a:schemeClr val="tx1"/>
                </a:solidFill>
                <a:latin typeface="+mn-lt"/>
              </a:rPr>
              <a:t> z </a:t>
            </a:r>
            <a:r>
              <a:rPr lang="en-GB" altLang="pl-PL" sz="2000" dirty="0" err="1">
                <a:solidFill>
                  <a:schemeClr val="tx1"/>
                </a:solidFill>
                <a:latin typeface="+mn-lt"/>
              </a:rPr>
              <a:t>utrudnieniami</a:t>
            </a:r>
            <a:r>
              <a:rPr lang="en-GB" altLang="pl-PL" sz="2000" dirty="0">
                <a:solidFill>
                  <a:schemeClr val="tx1"/>
                </a:solidFill>
                <a:latin typeface="+mn-lt"/>
              </a:rPr>
              <a:t>, </a:t>
            </a:r>
            <a:r>
              <a:rPr lang="en-GB" altLang="pl-PL" sz="2000" dirty="0" err="1">
                <a:solidFill>
                  <a:schemeClr val="tx1"/>
                </a:solidFill>
                <a:latin typeface="+mn-lt"/>
              </a:rPr>
              <a:t>próbujemy</a:t>
            </a:r>
            <a:r>
              <a:rPr lang="en-GB" altLang="pl-PL" sz="2000" dirty="0">
                <a:solidFill>
                  <a:schemeClr val="tx1"/>
                </a:solidFill>
                <a:latin typeface="+mn-lt"/>
              </a:rPr>
              <a:t> je </a:t>
            </a:r>
            <a:r>
              <a:rPr lang="en-GB" altLang="pl-PL" sz="2000" dirty="0" err="1">
                <a:solidFill>
                  <a:schemeClr val="tx1"/>
                </a:solidFill>
                <a:latin typeface="+mn-lt"/>
              </a:rPr>
              <a:t>wyeliminować,podejmujemy</a:t>
            </a:r>
            <a:r>
              <a:rPr lang="en-GB" altLang="pl-PL" sz="2000" dirty="0">
                <a:solidFill>
                  <a:schemeClr val="tx1"/>
                </a:solidFill>
                <a:latin typeface="+mn-lt"/>
              </a:rPr>
              <a:t> </a:t>
            </a:r>
            <a:r>
              <a:rPr lang="en-GB" altLang="pl-PL" sz="2000" dirty="0" err="1">
                <a:solidFill>
                  <a:schemeClr val="tx1"/>
                </a:solidFill>
                <a:latin typeface="+mn-lt"/>
              </a:rPr>
              <a:t>nowe</a:t>
            </a:r>
            <a:r>
              <a:rPr lang="en-GB" altLang="pl-PL" sz="2000" dirty="0">
                <a:solidFill>
                  <a:schemeClr val="tx1"/>
                </a:solidFill>
                <a:latin typeface="+mn-lt"/>
              </a:rPr>
              <a:t> </a:t>
            </a:r>
            <a:r>
              <a:rPr lang="en-GB" altLang="pl-PL" sz="2000" dirty="0" err="1">
                <a:solidFill>
                  <a:schemeClr val="tx1"/>
                </a:solidFill>
                <a:latin typeface="+mn-lt"/>
              </a:rPr>
              <a:t>działania</a:t>
            </a:r>
            <a:r>
              <a:rPr lang="en-GB" altLang="pl-PL" sz="2000" dirty="0">
                <a:solidFill>
                  <a:schemeClr val="tx1"/>
                </a:solidFill>
                <a:latin typeface="+mn-lt"/>
              </a:rPr>
              <a:t>, </a:t>
            </a:r>
            <a:r>
              <a:rPr lang="en-GB" altLang="pl-PL" sz="2000" dirty="0" err="1">
                <a:solidFill>
                  <a:schemeClr val="tx1"/>
                </a:solidFill>
                <a:latin typeface="+mn-lt"/>
              </a:rPr>
              <a:t>szukamy</a:t>
            </a:r>
            <a:r>
              <a:rPr lang="en-GB" altLang="pl-PL" sz="2000" dirty="0">
                <a:solidFill>
                  <a:schemeClr val="tx1"/>
                </a:solidFill>
                <a:latin typeface="+mn-lt"/>
              </a:rPr>
              <a:t> </a:t>
            </a:r>
            <a:r>
              <a:rPr lang="en-GB" altLang="pl-PL" sz="2000" dirty="0" err="1">
                <a:solidFill>
                  <a:schemeClr val="tx1"/>
                </a:solidFill>
                <a:latin typeface="+mn-lt"/>
              </a:rPr>
              <a:t>nowych</a:t>
            </a:r>
            <a:r>
              <a:rPr lang="en-GB" altLang="pl-PL" sz="2000" dirty="0">
                <a:solidFill>
                  <a:schemeClr val="tx1"/>
                </a:solidFill>
                <a:latin typeface="+mn-lt"/>
              </a:rPr>
              <a:t> </a:t>
            </a:r>
            <a:r>
              <a:rPr lang="en-GB" altLang="pl-PL" sz="2000" dirty="0" err="1">
                <a:solidFill>
                  <a:schemeClr val="tx1"/>
                </a:solidFill>
                <a:latin typeface="+mn-lt"/>
              </a:rPr>
              <a:t>rozwiązań</a:t>
            </a:r>
            <a:r>
              <a:rPr lang="en-GB" altLang="pl-PL" sz="2000" dirty="0">
                <a:solidFill>
                  <a:schemeClr val="tx1"/>
                </a:solidFill>
                <a:latin typeface="+mn-lt"/>
              </a:rPr>
              <a:t>.</a:t>
            </a:r>
            <a:r>
              <a:rPr lang="en-GB" altLang="pl-PL" sz="2000" dirty="0">
                <a:latin typeface="+mn-lt"/>
              </a:rPr>
              <a:t> </a:t>
            </a:r>
            <a:endParaRPr lang="pl-PL" altLang="pl-PL" sz="2000" dirty="0">
              <a:latin typeface="+mn-lt"/>
            </a:endParaRPr>
          </a:p>
          <a:p>
            <a:pPr algn="just">
              <a:lnSpc>
                <a:spcPct val="105000"/>
              </a:lnSpc>
            </a:pPr>
            <a:endParaRPr lang="pl-PL" altLang="pl-PL" sz="2000" dirty="0">
              <a:latin typeface="+mn-lt"/>
            </a:endParaRPr>
          </a:p>
          <a:p>
            <a:pPr algn="just">
              <a:lnSpc>
                <a:spcPct val="105000"/>
              </a:lnSpc>
            </a:pPr>
            <a:r>
              <a:rPr lang="en-GB" altLang="pl-PL" sz="2000" dirty="0" err="1">
                <a:latin typeface="+mn-lt"/>
              </a:rPr>
              <a:t>Czasami</a:t>
            </a:r>
            <a:r>
              <a:rPr lang="en-GB" altLang="pl-PL" sz="2000" dirty="0">
                <a:latin typeface="+mn-lt"/>
              </a:rPr>
              <a:t> </a:t>
            </a:r>
            <a:r>
              <a:rPr lang="en-GB" altLang="pl-PL" sz="2000" dirty="0" err="1">
                <a:latin typeface="+mn-lt"/>
              </a:rPr>
              <a:t>jednak</a:t>
            </a:r>
            <a:r>
              <a:rPr lang="en-GB" altLang="pl-PL" sz="2000" dirty="0">
                <a:latin typeface="+mn-lt"/>
              </a:rPr>
              <a:t> </a:t>
            </a:r>
            <a:r>
              <a:rPr lang="en-GB" altLang="pl-PL" sz="2000" b="1" dirty="0">
                <a:solidFill>
                  <a:schemeClr val="accent1"/>
                </a:solidFill>
                <a:effectLst>
                  <a:outerShdw blurRad="38100" dist="38100" dir="2700000" algn="tl">
                    <a:srgbClr val="C0C0C0"/>
                  </a:outerShdw>
                </a:effectLst>
                <a:latin typeface="+mn-lt"/>
              </a:rPr>
              <a:t>STRES</a:t>
            </a:r>
            <a:r>
              <a:rPr lang="en-GB" altLang="pl-PL" sz="2000" b="1" dirty="0">
                <a:solidFill>
                  <a:srgbClr val="004A4A"/>
                </a:solidFill>
                <a:effectLst>
                  <a:outerShdw blurRad="38100" dist="38100" dir="2700000" algn="tl">
                    <a:srgbClr val="C0C0C0"/>
                  </a:outerShdw>
                </a:effectLst>
                <a:latin typeface="+mn-lt"/>
              </a:rPr>
              <a:t> </a:t>
            </a:r>
            <a:r>
              <a:rPr lang="en-GB" altLang="pl-PL" sz="2000" dirty="0">
                <a:latin typeface="+mn-lt"/>
              </a:rPr>
              <a:t> jest </a:t>
            </a:r>
            <a:r>
              <a:rPr lang="en-GB" altLang="pl-PL" sz="2000" dirty="0" err="1">
                <a:latin typeface="+mn-lt"/>
              </a:rPr>
              <a:t>za</a:t>
            </a:r>
            <a:r>
              <a:rPr lang="en-GB" altLang="pl-PL" sz="2000" dirty="0">
                <a:latin typeface="+mn-lt"/>
              </a:rPr>
              <a:t> </a:t>
            </a:r>
            <a:r>
              <a:rPr lang="en-GB" altLang="pl-PL" sz="2000" dirty="0" err="1">
                <a:latin typeface="+mn-lt"/>
              </a:rPr>
              <a:t>duży</a:t>
            </a:r>
            <a:r>
              <a:rPr lang="en-GB" altLang="pl-PL" sz="2000" dirty="0">
                <a:latin typeface="+mn-lt"/>
              </a:rPr>
              <a:t> </a:t>
            </a:r>
            <a:r>
              <a:rPr lang="en-GB" altLang="pl-PL" sz="2000" dirty="0" err="1">
                <a:latin typeface="+mn-lt"/>
              </a:rPr>
              <a:t>lub</a:t>
            </a:r>
            <a:r>
              <a:rPr lang="en-GB" altLang="pl-PL" sz="2000" dirty="0">
                <a:latin typeface="+mn-lt"/>
              </a:rPr>
              <a:t> </a:t>
            </a:r>
            <a:r>
              <a:rPr lang="en-GB" altLang="pl-PL" sz="2000" dirty="0" err="1">
                <a:latin typeface="+mn-lt"/>
              </a:rPr>
              <a:t>trwa</a:t>
            </a:r>
            <a:r>
              <a:rPr lang="en-GB" altLang="pl-PL" sz="2000" dirty="0">
                <a:latin typeface="+mn-lt"/>
              </a:rPr>
              <a:t> </a:t>
            </a:r>
            <a:r>
              <a:rPr lang="en-GB" altLang="pl-PL" sz="2000" dirty="0" err="1">
                <a:latin typeface="+mn-lt"/>
              </a:rPr>
              <a:t>zbyt</a:t>
            </a:r>
            <a:r>
              <a:rPr lang="en-GB" altLang="pl-PL" sz="2000" dirty="0">
                <a:latin typeface="+mn-lt"/>
              </a:rPr>
              <a:t> </a:t>
            </a:r>
            <a:r>
              <a:rPr lang="en-GB" altLang="pl-PL" sz="2000" dirty="0" err="1">
                <a:latin typeface="+mn-lt"/>
              </a:rPr>
              <a:t>długo</a:t>
            </a:r>
            <a:r>
              <a:rPr lang="en-GB" altLang="pl-PL" sz="2000" dirty="0">
                <a:latin typeface="+mn-lt"/>
              </a:rPr>
              <a:t>. </a:t>
            </a:r>
            <a:r>
              <a:rPr lang="en-GB" altLang="pl-PL" sz="2000" dirty="0" err="1">
                <a:latin typeface="+mn-lt"/>
              </a:rPr>
              <a:t>Przechodzi</a:t>
            </a:r>
            <a:r>
              <a:rPr lang="en-GB" altLang="pl-PL" sz="2000" dirty="0">
                <a:latin typeface="+mn-lt"/>
              </a:rPr>
              <a:t> w </a:t>
            </a:r>
            <a:r>
              <a:rPr lang="en-GB" altLang="pl-PL" sz="2000" b="1" dirty="0" err="1">
                <a:latin typeface="+mn-lt"/>
              </a:rPr>
              <a:t>fazę</a:t>
            </a:r>
            <a:r>
              <a:rPr lang="en-GB" altLang="pl-PL" sz="2000" b="1" dirty="0">
                <a:latin typeface="+mn-lt"/>
              </a:rPr>
              <a:t> </a:t>
            </a:r>
            <a:r>
              <a:rPr lang="en-GB" altLang="pl-PL" sz="2000" b="1" dirty="0" err="1">
                <a:latin typeface="+mn-lt"/>
              </a:rPr>
              <a:t>rozstrojenia</a:t>
            </a:r>
            <a:r>
              <a:rPr lang="en-GB" altLang="pl-PL" sz="2000" dirty="0">
                <a:latin typeface="+mn-lt"/>
              </a:rPr>
              <a:t> – </a:t>
            </a:r>
            <a:r>
              <a:rPr lang="en-GB" altLang="pl-PL" sz="2000" dirty="0" err="1">
                <a:latin typeface="+mn-lt"/>
              </a:rPr>
              <a:t>obniża</a:t>
            </a:r>
            <a:r>
              <a:rPr lang="en-GB" altLang="pl-PL" sz="2000" dirty="0">
                <a:latin typeface="+mn-lt"/>
              </a:rPr>
              <a:t> </a:t>
            </a:r>
            <a:r>
              <a:rPr lang="en-GB" altLang="pl-PL" sz="2000" dirty="0" err="1">
                <a:latin typeface="+mn-lt"/>
              </a:rPr>
              <a:t>czynności</a:t>
            </a:r>
            <a:r>
              <a:rPr lang="en-GB" altLang="pl-PL" sz="2000" dirty="0">
                <a:latin typeface="+mn-lt"/>
              </a:rPr>
              <a:t> </a:t>
            </a:r>
            <a:r>
              <a:rPr lang="en-GB" altLang="pl-PL" sz="2000" dirty="0" err="1">
                <a:latin typeface="+mn-lt"/>
              </a:rPr>
              <a:t>psychiczne</a:t>
            </a:r>
            <a:r>
              <a:rPr lang="en-GB" altLang="pl-PL" sz="2000" dirty="0">
                <a:latin typeface="+mn-lt"/>
              </a:rPr>
              <a:t> (</a:t>
            </a:r>
            <a:r>
              <a:rPr lang="en-GB" altLang="pl-PL" sz="2000" dirty="0" err="1">
                <a:latin typeface="+mn-lt"/>
              </a:rPr>
              <a:t>dekoncentracja</a:t>
            </a:r>
            <a:r>
              <a:rPr lang="en-GB" altLang="pl-PL" sz="2000" dirty="0">
                <a:latin typeface="+mn-lt"/>
              </a:rPr>
              <a:t>, </a:t>
            </a:r>
            <a:r>
              <a:rPr lang="en-GB" altLang="pl-PL" sz="2000" dirty="0" err="1">
                <a:latin typeface="+mn-lt"/>
              </a:rPr>
              <a:t>rozkojarzenie</a:t>
            </a:r>
            <a:r>
              <a:rPr lang="en-GB" altLang="pl-PL" sz="2000" dirty="0">
                <a:latin typeface="+mn-lt"/>
              </a:rPr>
              <a:t>, </a:t>
            </a:r>
            <a:r>
              <a:rPr lang="en-GB" altLang="pl-PL" sz="2000" dirty="0" err="1">
                <a:latin typeface="+mn-lt"/>
              </a:rPr>
              <a:t>luki</a:t>
            </a:r>
            <a:r>
              <a:rPr lang="en-GB" altLang="pl-PL" sz="2000" dirty="0">
                <a:latin typeface="+mn-lt"/>
              </a:rPr>
              <a:t> w </a:t>
            </a:r>
            <a:r>
              <a:rPr lang="en-GB" altLang="pl-PL" sz="2000" dirty="0" err="1">
                <a:latin typeface="+mn-lt"/>
              </a:rPr>
              <a:t>pamięci</a:t>
            </a:r>
            <a:r>
              <a:rPr lang="en-GB" altLang="pl-PL" sz="2000" dirty="0">
                <a:latin typeface="+mn-lt"/>
              </a:rPr>
              <a:t>, </a:t>
            </a:r>
            <a:r>
              <a:rPr lang="en-GB" altLang="pl-PL" sz="2000" dirty="0" err="1">
                <a:latin typeface="+mn-lt"/>
              </a:rPr>
              <a:t>trudności</a:t>
            </a:r>
            <a:r>
              <a:rPr lang="en-GB" altLang="pl-PL" sz="2000" dirty="0">
                <a:latin typeface="+mn-lt"/>
              </a:rPr>
              <a:t> w </a:t>
            </a:r>
            <a:r>
              <a:rPr lang="en-GB" altLang="pl-PL" sz="2000" dirty="0" err="1">
                <a:latin typeface="+mn-lt"/>
              </a:rPr>
              <a:t>logicznym</a:t>
            </a:r>
            <a:r>
              <a:rPr lang="en-GB" altLang="pl-PL" sz="2000" dirty="0">
                <a:latin typeface="+mn-lt"/>
              </a:rPr>
              <a:t> </a:t>
            </a:r>
            <a:r>
              <a:rPr lang="en-GB" altLang="pl-PL" sz="2000" dirty="0" err="1">
                <a:latin typeface="+mn-lt"/>
              </a:rPr>
              <a:t>myśleniu</a:t>
            </a:r>
            <a:r>
              <a:rPr lang="en-GB" altLang="pl-PL" sz="2000" dirty="0">
                <a:latin typeface="+mn-lt"/>
              </a:rPr>
              <a:t>). </a:t>
            </a:r>
            <a:r>
              <a:rPr lang="en-GB" altLang="pl-PL" sz="2000" dirty="0" err="1">
                <a:latin typeface="+mn-lt"/>
              </a:rPr>
              <a:t>Irracjonalna</a:t>
            </a:r>
            <a:r>
              <a:rPr lang="en-GB" altLang="pl-PL" sz="2000" dirty="0">
                <a:latin typeface="+mn-lt"/>
              </a:rPr>
              <a:t> </a:t>
            </a:r>
            <a:r>
              <a:rPr lang="en-GB" altLang="pl-PL" sz="2000" dirty="0" err="1">
                <a:latin typeface="+mn-lt"/>
              </a:rPr>
              <a:t>strona</a:t>
            </a:r>
            <a:r>
              <a:rPr lang="en-GB" altLang="pl-PL" sz="2000" dirty="0">
                <a:latin typeface="+mn-lt"/>
              </a:rPr>
              <a:t>   </a:t>
            </a:r>
            <a:r>
              <a:rPr lang="en-GB" altLang="pl-PL" sz="2000" dirty="0" err="1">
                <a:latin typeface="+mn-lt"/>
              </a:rPr>
              <a:t>natury</a:t>
            </a:r>
            <a:r>
              <a:rPr lang="en-GB" altLang="pl-PL" sz="2000" dirty="0">
                <a:latin typeface="+mn-lt"/>
              </a:rPr>
              <a:t>   </a:t>
            </a:r>
            <a:r>
              <a:rPr lang="en-GB" altLang="pl-PL" sz="2000" dirty="0" err="1">
                <a:latin typeface="+mn-lt"/>
              </a:rPr>
              <a:t>ludzkiej</a:t>
            </a:r>
            <a:r>
              <a:rPr lang="en-GB" altLang="pl-PL" sz="2000" dirty="0">
                <a:latin typeface="+mn-lt"/>
              </a:rPr>
              <a:t>   </a:t>
            </a:r>
            <a:r>
              <a:rPr lang="en-GB" altLang="pl-PL" sz="2000" dirty="0" err="1">
                <a:latin typeface="+mn-lt"/>
              </a:rPr>
              <a:t>bierze</a:t>
            </a:r>
            <a:r>
              <a:rPr lang="en-GB" altLang="pl-PL" sz="2000" dirty="0">
                <a:latin typeface="+mn-lt"/>
              </a:rPr>
              <a:t>  </a:t>
            </a:r>
            <a:r>
              <a:rPr lang="en-GB" altLang="pl-PL" sz="2000" dirty="0" err="1">
                <a:latin typeface="+mn-lt"/>
              </a:rPr>
              <a:t>górę</a:t>
            </a:r>
            <a:r>
              <a:rPr lang="en-GB" altLang="pl-PL" sz="2000" dirty="0">
                <a:latin typeface="+mn-lt"/>
              </a:rPr>
              <a:t>  </a:t>
            </a:r>
            <a:r>
              <a:rPr lang="en-GB" altLang="pl-PL" sz="2000" dirty="0" err="1">
                <a:latin typeface="+mn-lt"/>
              </a:rPr>
              <a:t>nad</a:t>
            </a:r>
            <a:r>
              <a:rPr lang="en-GB" altLang="pl-PL" sz="2000" dirty="0">
                <a:latin typeface="+mn-lt"/>
              </a:rPr>
              <a:t>   </a:t>
            </a:r>
            <a:r>
              <a:rPr lang="en-GB" altLang="pl-PL" sz="2000" dirty="0" err="1">
                <a:latin typeface="+mn-lt"/>
              </a:rPr>
              <a:t>racjonalną</a:t>
            </a:r>
            <a:endParaRPr lang="en-GB" altLang="pl-PL" sz="2000" dirty="0">
              <a:latin typeface="+mn-lt"/>
            </a:endParaRPr>
          </a:p>
          <a:p>
            <a:pPr>
              <a:lnSpc>
                <a:spcPct val="105000"/>
              </a:lnSpc>
            </a:pPr>
            <a:r>
              <a:rPr lang="en-GB" altLang="pl-PL" sz="2000" dirty="0">
                <a:latin typeface="+mn-lt"/>
              </a:rPr>
              <a:t>                  </a:t>
            </a:r>
            <a:r>
              <a:rPr lang="en-GB" altLang="pl-PL" sz="2000" b="1" dirty="0">
                <a:latin typeface="+mn-lt"/>
              </a:rPr>
              <a:t> </a:t>
            </a:r>
            <a:r>
              <a:rPr lang="en-GB" altLang="pl-PL" sz="2000" b="1" dirty="0">
                <a:solidFill>
                  <a:schemeClr val="accent1"/>
                </a:solidFill>
                <a:latin typeface="+mn-lt"/>
              </a:rPr>
              <a:t>PRZESTAJEMY  BYĆ  SKUTECZNI</a:t>
            </a:r>
          </a:p>
          <a:p>
            <a:pPr>
              <a:lnSpc>
                <a:spcPct val="105000"/>
              </a:lnSpc>
            </a:pPr>
            <a:r>
              <a:rPr lang="en-GB" altLang="pl-PL" sz="2000" dirty="0">
                <a:solidFill>
                  <a:schemeClr val="accent1"/>
                </a:solidFill>
                <a:latin typeface="+mn-lt"/>
              </a:rPr>
              <a:t> </a:t>
            </a:r>
          </a:p>
          <a:p>
            <a:pPr algn="ctr">
              <a:lnSpc>
                <a:spcPct val="105000"/>
              </a:lnSpc>
            </a:pPr>
            <a:r>
              <a:rPr lang="en-GB" altLang="pl-PL" sz="2000" dirty="0" err="1">
                <a:latin typeface="+mn-lt"/>
              </a:rPr>
              <a:t>Nie</a:t>
            </a:r>
            <a:r>
              <a:rPr lang="en-GB" altLang="pl-PL" sz="2000" dirty="0">
                <a:latin typeface="+mn-lt"/>
              </a:rPr>
              <a:t> </a:t>
            </a:r>
            <a:r>
              <a:rPr lang="en-GB" altLang="pl-PL" sz="2000" dirty="0" err="1">
                <a:latin typeface="+mn-lt"/>
              </a:rPr>
              <a:t>rozładowany</a:t>
            </a:r>
            <a:r>
              <a:rPr lang="en-GB" altLang="pl-PL" sz="2000" dirty="0">
                <a:latin typeface="+mn-lt"/>
              </a:rPr>
              <a:t> </a:t>
            </a:r>
            <a:r>
              <a:rPr lang="en-GB" altLang="pl-PL" sz="2000" dirty="0" err="1">
                <a:latin typeface="+mn-lt"/>
              </a:rPr>
              <a:t>kumuluje</a:t>
            </a:r>
            <a:r>
              <a:rPr lang="en-GB" altLang="pl-PL" sz="2000" dirty="0">
                <a:latin typeface="+mn-lt"/>
              </a:rPr>
              <a:t> </a:t>
            </a:r>
            <a:r>
              <a:rPr lang="en-GB" altLang="pl-PL" sz="2000" dirty="0" err="1">
                <a:latin typeface="+mn-lt"/>
              </a:rPr>
              <a:t>się</a:t>
            </a:r>
            <a:r>
              <a:rPr lang="en-GB" altLang="pl-PL" sz="2000" dirty="0">
                <a:latin typeface="+mn-lt"/>
              </a:rPr>
              <a:t>, a </a:t>
            </a:r>
            <a:r>
              <a:rPr lang="en-GB" altLang="pl-PL" sz="2000" dirty="0" err="1">
                <a:latin typeface="+mn-lt"/>
              </a:rPr>
              <a:t>wtedy</a:t>
            </a:r>
            <a:r>
              <a:rPr lang="en-GB" altLang="pl-PL" sz="2000" dirty="0">
                <a:latin typeface="+mn-lt"/>
              </a:rPr>
              <a:t> </a:t>
            </a:r>
            <a:r>
              <a:rPr lang="en-GB" altLang="pl-PL" sz="2000" dirty="0" err="1">
                <a:latin typeface="+mn-lt"/>
              </a:rPr>
              <a:t>może</a:t>
            </a:r>
            <a:r>
              <a:rPr lang="en-GB" altLang="pl-PL" sz="2000" dirty="0">
                <a:latin typeface="+mn-lt"/>
              </a:rPr>
              <a:t> </a:t>
            </a:r>
            <a:r>
              <a:rPr lang="en-GB" altLang="pl-PL" sz="2000" dirty="0" err="1">
                <a:latin typeface="+mn-lt"/>
              </a:rPr>
              <a:t>zaburzyć</a:t>
            </a:r>
            <a:r>
              <a:rPr lang="en-GB" altLang="pl-PL" sz="2000" dirty="0">
                <a:latin typeface="+mn-lt"/>
              </a:rPr>
              <a:t> </a:t>
            </a:r>
            <a:r>
              <a:rPr lang="en-GB" altLang="pl-PL" sz="2000" dirty="0" err="1">
                <a:latin typeface="+mn-lt"/>
              </a:rPr>
              <a:t>nasze</a:t>
            </a:r>
            <a:r>
              <a:rPr lang="en-GB" altLang="pl-PL" sz="2000" dirty="0">
                <a:latin typeface="+mn-lt"/>
              </a:rPr>
              <a:t> </a:t>
            </a:r>
            <a:r>
              <a:rPr lang="en-GB" altLang="pl-PL" sz="2000" dirty="0" err="1">
                <a:latin typeface="+mn-lt"/>
              </a:rPr>
              <a:t>funkcjonowanie</a:t>
            </a:r>
            <a:r>
              <a:rPr lang="en-GB" altLang="pl-PL" sz="2000" dirty="0">
                <a:latin typeface="+mn-lt"/>
              </a:rPr>
              <a:t> – </a:t>
            </a:r>
            <a:r>
              <a:rPr lang="en-GB" altLang="pl-PL" sz="2000" dirty="0" err="1">
                <a:latin typeface="+mn-lt"/>
              </a:rPr>
              <a:t>sprawność</a:t>
            </a:r>
            <a:r>
              <a:rPr lang="en-GB" altLang="pl-PL" sz="2000" dirty="0">
                <a:latin typeface="+mn-lt"/>
              </a:rPr>
              <a:t> </a:t>
            </a:r>
            <a:r>
              <a:rPr lang="en-GB" altLang="pl-PL" sz="2000" dirty="0" err="1">
                <a:latin typeface="+mn-lt"/>
              </a:rPr>
              <a:t>i</a:t>
            </a:r>
            <a:r>
              <a:rPr lang="en-GB" altLang="pl-PL" sz="2000" dirty="0">
                <a:latin typeface="+mn-lt"/>
              </a:rPr>
              <a:t> </a:t>
            </a:r>
            <a:r>
              <a:rPr lang="en-GB" altLang="pl-PL" sz="2000" dirty="0" err="1">
                <a:latin typeface="+mn-lt"/>
              </a:rPr>
              <a:t>skuteczność</a:t>
            </a:r>
            <a:r>
              <a:rPr lang="en-GB" altLang="pl-PL" sz="2000" dirty="0">
                <a:latin typeface="+mn-lt"/>
              </a:rPr>
              <a:t> </a:t>
            </a:r>
            <a:r>
              <a:rPr lang="en-GB" altLang="pl-PL" sz="2000" dirty="0" err="1">
                <a:latin typeface="+mn-lt"/>
              </a:rPr>
              <a:t>działania</a:t>
            </a:r>
            <a:r>
              <a:rPr lang="en-GB" altLang="pl-PL" sz="2000" dirty="0">
                <a:latin typeface="+mn-lt"/>
              </a:rPr>
              <a:t>. </a:t>
            </a:r>
            <a:r>
              <a:rPr lang="en-GB" altLang="pl-PL" sz="2000" dirty="0" err="1">
                <a:latin typeface="+mn-lt"/>
              </a:rPr>
              <a:t>Pojawiają</a:t>
            </a:r>
            <a:r>
              <a:rPr lang="en-GB" altLang="pl-PL" sz="2000" dirty="0">
                <a:latin typeface="+mn-lt"/>
              </a:rPr>
              <a:t> </a:t>
            </a:r>
            <a:r>
              <a:rPr lang="en-GB" altLang="pl-PL" sz="2000" dirty="0" err="1">
                <a:latin typeface="+mn-lt"/>
              </a:rPr>
              <a:t>się</a:t>
            </a:r>
            <a:r>
              <a:rPr lang="en-GB" altLang="pl-PL" sz="2000" dirty="0">
                <a:latin typeface="+mn-lt"/>
              </a:rPr>
              <a:t> </a:t>
            </a:r>
            <a:r>
              <a:rPr lang="en-GB" altLang="pl-PL" sz="2000" dirty="0" err="1">
                <a:latin typeface="+mn-lt"/>
              </a:rPr>
              <a:t>czynności</a:t>
            </a:r>
            <a:r>
              <a:rPr lang="en-GB" altLang="pl-PL" sz="2000" dirty="0">
                <a:latin typeface="+mn-lt"/>
              </a:rPr>
              <a:t> </a:t>
            </a:r>
            <a:r>
              <a:rPr lang="en-GB" altLang="pl-PL" sz="2000" dirty="0" err="1">
                <a:latin typeface="+mn-lt"/>
              </a:rPr>
              <a:t>stereotypowe</a:t>
            </a:r>
            <a:r>
              <a:rPr lang="en-GB" altLang="pl-PL" sz="2000" dirty="0">
                <a:latin typeface="+mn-lt"/>
              </a:rPr>
              <a:t>, </a:t>
            </a:r>
            <a:r>
              <a:rPr lang="en-GB" altLang="pl-PL" sz="2000" dirty="0" err="1">
                <a:latin typeface="+mn-lt"/>
              </a:rPr>
              <a:t>obsesyjne</a:t>
            </a:r>
            <a:r>
              <a:rPr lang="en-GB" altLang="pl-PL" sz="2000" dirty="0">
                <a:latin typeface="+mn-lt"/>
              </a:rPr>
              <a:t> </a:t>
            </a:r>
            <a:r>
              <a:rPr lang="en-GB" altLang="pl-PL" sz="2000" dirty="0" err="1">
                <a:latin typeface="+mn-lt"/>
              </a:rPr>
              <a:t>trzymanie</a:t>
            </a:r>
            <a:r>
              <a:rPr lang="en-GB" altLang="pl-PL" sz="2000" dirty="0">
                <a:latin typeface="+mn-lt"/>
              </a:rPr>
              <a:t> </a:t>
            </a:r>
            <a:r>
              <a:rPr lang="en-GB" altLang="pl-PL" sz="2000" dirty="0" err="1">
                <a:latin typeface="+mn-lt"/>
              </a:rPr>
              <a:t>się</a:t>
            </a:r>
            <a:r>
              <a:rPr lang="en-GB" altLang="pl-PL" sz="2000" dirty="0">
                <a:latin typeface="+mn-lt"/>
              </a:rPr>
              <a:t> </a:t>
            </a:r>
            <a:r>
              <a:rPr lang="en-GB" altLang="pl-PL" sz="2000" dirty="0" err="1">
                <a:latin typeface="+mn-lt"/>
              </a:rPr>
              <a:t>schematów</a:t>
            </a:r>
            <a:r>
              <a:rPr lang="en-GB" altLang="pl-PL" sz="2000" dirty="0">
                <a:latin typeface="+mn-lt"/>
              </a:rPr>
              <a:t>, </a:t>
            </a:r>
            <a:r>
              <a:rPr lang="en-GB" altLang="pl-PL" sz="2000" dirty="0" err="1">
                <a:latin typeface="+mn-lt"/>
              </a:rPr>
              <a:t>syndrom</a:t>
            </a:r>
            <a:r>
              <a:rPr lang="en-GB" altLang="pl-PL" sz="2000" dirty="0">
                <a:latin typeface="+mn-lt"/>
              </a:rPr>
              <a:t> </a:t>
            </a:r>
            <a:r>
              <a:rPr lang="en-GB" altLang="pl-PL" sz="2000" dirty="0" err="1">
                <a:latin typeface="+mn-lt"/>
              </a:rPr>
              <a:t>bezradności</a:t>
            </a:r>
            <a:r>
              <a:rPr lang="en-GB" altLang="pl-PL" sz="2000" dirty="0">
                <a:latin typeface="+mn-lt"/>
              </a:rPr>
              <a:t>. </a:t>
            </a:r>
            <a:r>
              <a:rPr lang="en-GB" altLang="pl-PL" sz="2000" dirty="0" err="1">
                <a:latin typeface="+mn-lt"/>
              </a:rPr>
              <a:t>Depersonalizacja</a:t>
            </a:r>
            <a:r>
              <a:rPr lang="en-GB" altLang="pl-PL" sz="2000" dirty="0">
                <a:latin typeface="+mn-lt"/>
              </a:rPr>
              <a:t>, </a:t>
            </a:r>
            <a:r>
              <a:rPr lang="en-GB" altLang="pl-PL" sz="2000" dirty="0" err="1">
                <a:latin typeface="+mn-lt"/>
              </a:rPr>
              <a:t>obojętność</a:t>
            </a:r>
            <a:r>
              <a:rPr lang="en-GB" altLang="pl-PL" sz="2000" dirty="0">
                <a:latin typeface="+mn-lt"/>
              </a:rPr>
              <a:t>.</a:t>
            </a:r>
          </a:p>
          <a:p>
            <a:pPr algn="ctr">
              <a:lnSpc>
                <a:spcPct val="104000"/>
              </a:lnSpc>
              <a:buFont typeface="Symbol" panose="05050102010706020507" pitchFamily="18" charset="2"/>
              <a:buNone/>
            </a:pPr>
            <a:endParaRPr lang="en-GB" altLang="pl-PL" sz="2000" dirty="0">
              <a:solidFill>
                <a:schemeClr val="tx1"/>
              </a:solidFill>
              <a:latin typeface="+mn-lt"/>
            </a:endParaRPr>
          </a:p>
        </p:txBody>
      </p:sp>
      <p:sp>
        <p:nvSpPr>
          <p:cNvPr id="3" name="Text Box 1"/>
          <p:cNvSpPr txBox="1">
            <a:spLocks noChangeArrowheads="1"/>
          </p:cNvSpPr>
          <p:nvPr/>
        </p:nvSpPr>
        <p:spPr bwMode="auto">
          <a:xfrm>
            <a:off x="558800" y="3641725"/>
            <a:ext cx="10998199" cy="5119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nSpc>
                <a:spcPct val="105000"/>
              </a:lnSpc>
            </a:pPr>
            <a:endParaRPr lang="en-GB" altLang="pl-PL" sz="2000" dirty="0">
              <a:latin typeface="+mn-lt"/>
            </a:endParaRPr>
          </a:p>
        </p:txBody>
      </p:sp>
    </p:spTree>
    <p:extLst>
      <p:ext uri="{BB962C8B-B14F-4D97-AF65-F5344CB8AC3E}">
        <p14:creationId xmlns:p14="http://schemas.microsoft.com/office/powerpoint/2010/main" val="3189868875"/>
      </p:ext>
    </p:extLst>
  </p:cSld>
  <p:clrMapOvr>
    <a:masterClrMapping/>
  </p:clrMapOvr>
  <p:transition spd="med">
    <p:cover dir="d"/>
  </p:transition>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5" presetClass="entr"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p:val>
                                            <p:strVal val="0"/>
                                          </p:val>
                                        </p:tav>
                                        <p:tav>
                                          <p:val>
                                            <p:strVal val="#ppt_w"/>
                                          </p:val>
                                        </p:tav>
                                      </p:tavLst>
                                    </p:anim>
                                    <p:anim calcmode="lin" valueType="num">
                                      <p:cBhvr>
                                        <p:cTn id="8" dur="1000" fill="hold"/>
                                        <p:tgtEl>
                                          <p:spTgt spid="3"/>
                                        </p:tgtEl>
                                        <p:attrNameLst>
                                          <p:attrName>ppt_h</p:attrName>
                                        </p:attrNameLst>
                                      </p:cBhvr>
                                      <p:tavLst>
                                        <p:tav>
                                          <p:val>
                                            <p:strVal val="0"/>
                                          </p:val>
                                        </p:tav>
                                        <p:tav>
                                          <p:val>
                                            <p:strVal val="#ppt_h"/>
                                          </p:val>
                                        </p:tav>
                                      </p:tavLst>
                                    </p:anim>
                                    <p:anim calcmode="lin" valueType="num">
                                      <p:cBhvr>
                                        <p:cTn id="9" dur="1000" fill="hold"/>
                                        <p:tgtEl>
                                          <p:spTgt spid="3"/>
                                        </p:tgtEl>
                                        <p:attrNameLst>
                                          <p:attrName>ppt_x</p:attrName>
                                        </p:attrNameLst>
                                      </p:cBhvr>
                                      <p:tavLst>
                                        <p:tav tm="0" fmla="#ppt_#ppt_#ppt_x+(cos(-2*pi*(1-$))*-#ppt_#ppt_#ppt_x-sin(-2*pi*(1-$))*(1-#ppt_#ppt_#ppt_y))*(1-$)">
                                          <p:val>
                                            <p:strVal val="0"/>
                                          </p:val>
                                        </p:tav>
                                        <p:tav tm="100000">
                                          <p:val>
                                            <p:strVal val="1"/>
                                          </p:val>
                                        </p:tav>
                                      </p:tavLst>
                                    </p:anim>
                                    <p:anim calcmode="lin" valueType="num">
                                      <p:cBhvr>
                                        <p:cTn id="10" dur="1000" fill="hold"/>
                                        <p:tgtEl>
                                          <p:spTgt spid="3"/>
                                        </p:tgtEl>
                                        <p:attrNameLst>
                                          <p:attrName>ppt_y</p:attrName>
                                        </p:attrNameLst>
                                      </p:cBhvr>
                                      <p:tavLst>
                                        <p:tav tm="0" fmla="#ppt_#ppt_#ppt_y+(sin(-2*pi*(1-$))*-#ppt_#ppt_#ppt_x+cos(-2*pi*(1-$))*(1-#ppt_#ppt_#ppt_y))*(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94120" y="337625"/>
            <a:ext cx="8229600" cy="490066"/>
          </a:xfrm>
        </p:spPr>
        <p:txBody>
          <a:bodyPr>
            <a:normAutofit/>
          </a:bodyPr>
          <a:lstStyle/>
          <a:p>
            <a:r>
              <a:rPr lang="pl-PL" sz="2800" b="1" dirty="0"/>
              <a:t>Style radzenia sobie ze stresem</a:t>
            </a:r>
            <a:endParaRPr lang="pl-PL" sz="2800" dirty="0"/>
          </a:p>
        </p:txBody>
      </p:sp>
      <p:sp>
        <p:nvSpPr>
          <p:cNvPr id="6" name="Symbol zastępczy zawartości 5"/>
          <p:cNvSpPr>
            <a:spLocks noGrp="1"/>
          </p:cNvSpPr>
          <p:nvPr>
            <p:ph idx="1"/>
          </p:nvPr>
        </p:nvSpPr>
        <p:spPr>
          <a:xfrm>
            <a:off x="253219" y="1041008"/>
            <a:ext cx="11226018" cy="5398259"/>
          </a:xfrm>
        </p:spPr>
        <p:txBody>
          <a:bodyPr>
            <a:noAutofit/>
          </a:bodyPr>
          <a:lstStyle/>
          <a:p>
            <a:pPr marL="0" indent="0">
              <a:buNone/>
            </a:pPr>
            <a:r>
              <a:rPr lang="pl-PL" sz="1800" dirty="0"/>
              <a:t>W sytuacji stresu ludzie reagują w sposób różny – wyróżnia się trzy style reagowania:</a:t>
            </a:r>
          </a:p>
          <a:p>
            <a:pPr marL="0" indent="0">
              <a:buNone/>
            </a:pPr>
            <a:endParaRPr lang="pl-PL" sz="1800" b="1" dirty="0"/>
          </a:p>
          <a:p>
            <a:pPr marL="0" indent="0">
              <a:buNone/>
            </a:pPr>
            <a:r>
              <a:rPr lang="pl-PL" sz="1800" b="1" dirty="0"/>
              <a:t>Styl ucieczkowy</a:t>
            </a:r>
            <a:endParaRPr lang="pl-PL" sz="1800" dirty="0"/>
          </a:p>
          <a:p>
            <a:r>
              <a:rPr lang="pl-PL" sz="1800" dirty="0"/>
              <a:t>Polega na tym, że w sytuacji trudnej nie podejmujesz żadnych działań. odkładając sprawę na później, do jutra, na bliżej nieokreślony ter­min. Tłumaczysz sobie, że potrzebujesz trochę czasu, żeby się nad tym zastanowić, że na razie masz inne. pilniejsze sprawy do załatwienia, a po cichu masz nadzieję, że sprawa sama się wyjaśni, przycichnie.</a:t>
            </a:r>
          </a:p>
          <a:p>
            <a:pPr marL="0" indent="0" hangingPunct="0">
              <a:buNone/>
            </a:pPr>
            <a:r>
              <a:rPr lang="pl-PL" sz="1800" b="1" dirty="0"/>
              <a:t>Styl zadaniowy</a:t>
            </a:r>
            <a:endParaRPr lang="pl-PL" sz="1800" dirty="0"/>
          </a:p>
          <a:p>
            <a:r>
              <a:rPr lang="pl-PL" sz="1800" dirty="0"/>
              <a:t>Oznacza, że w sytuacji trudnej zachowujesz zimną krew i jasność umysłu. Mimo zaskoczenia i podenerwowania nie poddajesz się pani­ce, obawom, a przede wszystkim szukasz rozwiązania oraz najlepsze­go - z sytuacji. Dajesz sobie radę. panujesz nad stresem, jesteś kreatywny i pomysłowy w znajdowaniu nowych, oryginalnych rozwią­zań. Doskonale sprawdzasz się w sytuacjach awaryjnych, nieprzewi­dzianych i wymagających dużej odwagi. Jest to nic tylko najzdrow­szy sposób radzenia sobie ze stresem, ale najbardziej skuteczny.</a:t>
            </a:r>
          </a:p>
          <a:p>
            <a:pPr marL="0" indent="0">
              <a:buNone/>
            </a:pPr>
            <a:r>
              <a:rPr lang="pl-PL" sz="1800" b="1" dirty="0"/>
              <a:t>Styl emocjonalny</a:t>
            </a:r>
            <a:endParaRPr lang="pl-PL" sz="1800" dirty="0"/>
          </a:p>
          <a:p>
            <a:r>
              <a:rPr lang="pl-PL" sz="1800" dirty="0"/>
              <a:t>Oznacza, że w stresie poddajesz się emocjom, przede wszystkim ogarnia Cię niepokój, zdenerwowanie, strach i obawa, że coś się nie uda zostaniesz za to obarczona winą. Czasami wpadasz w panikę, wów­czas Twoje działania stają się chaotyczne, nieuporządkowane oraz ca­łkiem przypadkowe. Przez to możesz popełniać kolejne błędy i po pro­stu pogorszyć sytuację.</a:t>
            </a:r>
          </a:p>
          <a:p>
            <a:endParaRPr lang="pl-PL" sz="1800" dirty="0"/>
          </a:p>
        </p:txBody>
      </p:sp>
    </p:spTree>
    <p:extLst>
      <p:ext uri="{BB962C8B-B14F-4D97-AF65-F5344CB8AC3E}">
        <p14:creationId xmlns:p14="http://schemas.microsoft.com/office/powerpoint/2010/main" val="3789758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t>Objawy somatyczne stresu</a:t>
            </a:r>
          </a:p>
        </p:txBody>
      </p:sp>
      <p:sp>
        <p:nvSpPr>
          <p:cNvPr id="3" name="Symbol zastępczy zawartości 2"/>
          <p:cNvSpPr>
            <a:spLocks noGrp="1"/>
          </p:cNvSpPr>
          <p:nvPr>
            <p:ph idx="1"/>
          </p:nvPr>
        </p:nvSpPr>
        <p:spPr>
          <a:xfrm>
            <a:off x="673100" y="1558925"/>
            <a:ext cx="10515600" cy="4351338"/>
          </a:xfrm>
        </p:spPr>
        <p:txBody>
          <a:bodyPr>
            <a:noAutofit/>
          </a:bodyPr>
          <a:lstStyle/>
          <a:p>
            <a:pPr marL="0" indent="0">
              <a:buNone/>
            </a:pPr>
            <a:r>
              <a:rPr lang="pl-PL" sz="2000" dirty="0"/>
              <a:t>Osoba, która cierpi z powodu stresu ocenia sytuację trudną jako obciążającą lub zagrażającą. U takiej osoby może: </a:t>
            </a:r>
          </a:p>
          <a:p>
            <a:pPr marL="0" indent="0">
              <a:buNone/>
            </a:pPr>
            <a:r>
              <a:rPr lang="pl-PL" sz="2000" dirty="0"/>
              <a:t>• wzrastać ciśnienie krwi </a:t>
            </a:r>
          </a:p>
          <a:p>
            <a:pPr marL="0" indent="0">
              <a:buNone/>
            </a:pPr>
            <a:r>
              <a:rPr lang="pl-PL" sz="2000" dirty="0"/>
              <a:t>• następować przyspieszenie akcji serca </a:t>
            </a:r>
          </a:p>
          <a:p>
            <a:pPr marL="0" indent="0">
              <a:buNone/>
            </a:pPr>
            <a:r>
              <a:rPr lang="pl-PL" sz="2000" dirty="0"/>
              <a:t>• występować pobudzenie emocjonalne </a:t>
            </a:r>
          </a:p>
          <a:p>
            <a:pPr marL="0" indent="0">
              <a:buNone/>
            </a:pPr>
            <a:r>
              <a:rPr lang="pl-PL" sz="2000" dirty="0"/>
              <a:t>• występować ból głowy  i / lub brzucha </a:t>
            </a:r>
          </a:p>
          <a:p>
            <a:pPr marL="0" indent="0">
              <a:buNone/>
            </a:pPr>
            <a:r>
              <a:rPr lang="pl-PL" sz="2000" dirty="0"/>
              <a:t>• występować przyspieszenie oddechu  </a:t>
            </a:r>
          </a:p>
          <a:p>
            <a:pPr marL="0" indent="0">
              <a:buNone/>
            </a:pPr>
            <a:r>
              <a:rPr lang="pl-PL" sz="2000" dirty="0"/>
              <a:t>• występować suchość w ustach i/lub pocenie się  </a:t>
            </a:r>
          </a:p>
          <a:p>
            <a:pPr marL="0" indent="0">
              <a:buNone/>
            </a:pPr>
            <a:r>
              <a:rPr lang="pl-PL" sz="2000" dirty="0"/>
              <a:t>• następować wzrost stężenia glukozy we krwi </a:t>
            </a:r>
          </a:p>
          <a:p>
            <a:pPr marL="0" indent="0">
              <a:buNone/>
            </a:pPr>
            <a:r>
              <a:rPr lang="pl-PL" sz="2000" dirty="0"/>
              <a:t> W  działanie niepożądane przynosi jedynie stres zbyt silny. </a:t>
            </a:r>
          </a:p>
          <a:p>
            <a:pPr marL="0" indent="0">
              <a:buNone/>
            </a:pPr>
            <a:r>
              <a:rPr lang="pl-PL" sz="2000" dirty="0"/>
              <a:t>Stres umiarkowany zwiększa możliwości radzenia sobie z wymaganiami adaptacyjnymi otoczenia, dzięki czemu umożliwia rozwój psychiczny i mobilizuje organizm do lepszego wykonania zadania</a:t>
            </a:r>
          </a:p>
        </p:txBody>
      </p:sp>
    </p:spTree>
    <p:extLst>
      <p:ext uri="{BB962C8B-B14F-4D97-AF65-F5344CB8AC3E}">
        <p14:creationId xmlns:p14="http://schemas.microsoft.com/office/powerpoint/2010/main" val="16400421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t>Pięć niezależnych od siebie czynników </a:t>
            </a:r>
            <a:r>
              <a:rPr lang="pl-PL" sz="2800" b="1" dirty="0" err="1"/>
              <a:t>stresotwórczych</a:t>
            </a:r>
            <a:r>
              <a:rPr lang="pl-PL" sz="2800" b="1" dirty="0"/>
              <a:t>, są: </a:t>
            </a:r>
          </a:p>
        </p:txBody>
      </p:sp>
      <p:sp>
        <p:nvSpPr>
          <p:cNvPr id="3" name="Symbol zastępczy zawartości 2"/>
          <p:cNvSpPr>
            <a:spLocks noGrp="1"/>
          </p:cNvSpPr>
          <p:nvPr>
            <p:ph idx="1"/>
          </p:nvPr>
        </p:nvSpPr>
        <p:spPr>
          <a:xfrm>
            <a:off x="546100" y="1965325"/>
            <a:ext cx="10947400" cy="4351338"/>
          </a:xfrm>
        </p:spPr>
        <p:txBody>
          <a:bodyPr>
            <a:normAutofit/>
          </a:bodyPr>
          <a:lstStyle/>
          <a:p>
            <a:pPr marL="0" indent="0">
              <a:buNone/>
            </a:pPr>
            <a:r>
              <a:rPr lang="pl-PL" sz="2000" dirty="0"/>
              <a:t>1. </a:t>
            </a:r>
            <a:r>
              <a:rPr lang="pl-PL" sz="2000" b="1" dirty="0"/>
              <a:t>Przeciążenie pracą zawodową</a:t>
            </a:r>
            <a:r>
              <a:rPr lang="pl-PL" sz="2000" dirty="0"/>
              <a:t> powodowane koniecznością przygotowywania się do zajęć lekcyjnych, sprawdzania prac, odpowiedzialnością za uczniów, zbyt krótkimi przerwami,  niewystarczającymi do regeneracji sił itp. </a:t>
            </a:r>
          </a:p>
          <a:p>
            <a:pPr marL="0" indent="0">
              <a:buNone/>
            </a:pPr>
            <a:r>
              <a:rPr lang="pl-PL" sz="2000" dirty="0"/>
              <a:t>2. </a:t>
            </a:r>
            <a:r>
              <a:rPr lang="pl-PL" sz="2000" b="1" dirty="0"/>
              <a:t>Brak zawodowego uznania </a:t>
            </a:r>
            <a:r>
              <a:rPr lang="pl-PL" sz="2000" dirty="0"/>
              <a:t>tzn.: zbyt małe uposażenie, brak należytego szacunku dla zawodu nauczyciela. </a:t>
            </a:r>
          </a:p>
          <a:p>
            <a:pPr marL="0" indent="0">
              <a:buNone/>
            </a:pPr>
            <a:r>
              <a:rPr lang="pl-PL" sz="2000" dirty="0"/>
              <a:t>3. </a:t>
            </a:r>
            <a:r>
              <a:rPr lang="pl-PL" sz="2000" b="1" dirty="0"/>
              <a:t>Niewłaściwe zachowanie uczniów </a:t>
            </a:r>
            <a:r>
              <a:rPr lang="pl-PL" sz="2000" dirty="0"/>
              <a:t>– nierzadko powodowane hałaśliwością, małym zdyscyplinowaniem i brakiem kultury wychowanków lub brak motywacji do nauki.</a:t>
            </a:r>
          </a:p>
          <a:p>
            <a:pPr marL="0" indent="0">
              <a:buNone/>
            </a:pPr>
            <a:r>
              <a:rPr lang="pl-PL" sz="2000" dirty="0"/>
              <a:t> 4. </a:t>
            </a:r>
            <a:r>
              <a:rPr lang="pl-PL" sz="2000" b="1" dirty="0"/>
              <a:t>Presja czasu jako źródło trudności </a:t>
            </a:r>
            <a:r>
              <a:rPr lang="pl-PL" sz="2000" dirty="0"/>
              <a:t>- obejmująca niewielką ilość czasu poświęcaną konkretnemu uczniowi z powodu licznej klasy i ograniczonego czasu, niedostateczne  wyposażenie szkoły w pomoce, które ułatwiają proces uczenia się, czy nawet nieodpowiednio zredagowany podręcznik.</a:t>
            </a:r>
          </a:p>
          <a:p>
            <a:pPr marL="0" indent="0">
              <a:buNone/>
            </a:pPr>
            <a:r>
              <a:rPr lang="pl-PL" sz="2000" dirty="0"/>
              <a:t>5. </a:t>
            </a:r>
            <a:r>
              <a:rPr lang="pl-PL" sz="2000" b="1" dirty="0"/>
              <a:t>Niewystarczające relacje interpersonalne w szkole</a:t>
            </a:r>
            <a:r>
              <a:rPr lang="pl-PL" sz="2000" dirty="0"/>
              <a:t>, które dotyczą różnego rodzaju nacisków ze strony władz szkolnych, zawyżonych wymagań przełożonych i rodziców,  braku komunikacji, konfliktów lub negatywnej atmosfery w pokoju nauczycielskim.  </a:t>
            </a:r>
          </a:p>
          <a:p>
            <a:pPr marL="0" indent="0">
              <a:buNone/>
            </a:pPr>
            <a:endParaRPr lang="pl-PL" sz="2000" dirty="0"/>
          </a:p>
        </p:txBody>
      </p:sp>
    </p:spTree>
    <p:extLst>
      <p:ext uri="{BB962C8B-B14F-4D97-AF65-F5344CB8AC3E}">
        <p14:creationId xmlns:p14="http://schemas.microsoft.com/office/powerpoint/2010/main" val="1404302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7500" y="365125"/>
            <a:ext cx="11036300" cy="1325563"/>
          </a:xfrm>
        </p:spPr>
        <p:txBody>
          <a:bodyPr>
            <a:normAutofit/>
          </a:bodyPr>
          <a:lstStyle/>
          <a:p>
            <a:r>
              <a:rPr lang="pl-PL" sz="2800" b="1" dirty="0"/>
              <a:t>10 grup czynników obciążających, na które narażony jest nauczyciel/pedagog. </a:t>
            </a:r>
            <a:br>
              <a:rPr lang="pl-PL" sz="2800" b="1" dirty="0"/>
            </a:br>
            <a:endParaRPr lang="pl-PL" sz="2800" b="1" dirty="0"/>
          </a:p>
        </p:txBody>
      </p:sp>
      <p:sp>
        <p:nvSpPr>
          <p:cNvPr id="3" name="Symbol zastępczy zawartości 2"/>
          <p:cNvSpPr>
            <a:spLocks noGrp="1"/>
          </p:cNvSpPr>
          <p:nvPr>
            <p:ph idx="1"/>
          </p:nvPr>
        </p:nvSpPr>
        <p:spPr>
          <a:xfrm>
            <a:off x="558800" y="1460500"/>
            <a:ext cx="10795000" cy="4716463"/>
          </a:xfrm>
        </p:spPr>
        <p:txBody>
          <a:bodyPr>
            <a:normAutofit/>
          </a:bodyPr>
          <a:lstStyle/>
          <a:p>
            <a:pPr marL="0" indent="0">
              <a:buNone/>
            </a:pPr>
            <a:r>
              <a:rPr lang="pl-PL" sz="2000" dirty="0"/>
              <a:t>Należą do nich m.in.:</a:t>
            </a:r>
          </a:p>
          <a:p>
            <a:pPr marL="0" indent="0">
              <a:buNone/>
            </a:pPr>
            <a:r>
              <a:rPr lang="pl-PL" sz="2000" dirty="0"/>
              <a:t> - i n t e r a k c j e n a u c z y c i e l – u c z e ń, </a:t>
            </a:r>
          </a:p>
          <a:p>
            <a:pPr marL="0" indent="0">
              <a:buNone/>
            </a:pPr>
            <a:r>
              <a:rPr lang="pl-PL" sz="2000" dirty="0"/>
              <a:t>- z a r z ą d z a n i e / s t r u k t u r a s z k o ł y, </a:t>
            </a:r>
          </a:p>
          <a:p>
            <a:pPr marL="0" indent="0">
              <a:buNone/>
            </a:pPr>
            <a:r>
              <a:rPr lang="pl-PL" sz="2000" dirty="0"/>
              <a:t>- z ł e  w a r u n k i  p r a c y  w  p l a c ó w k a c h  o w i a t o w y c h, </a:t>
            </a:r>
          </a:p>
          <a:p>
            <a:pPr marL="0" indent="0">
              <a:buNone/>
            </a:pPr>
            <a:r>
              <a:rPr lang="pl-PL" sz="2000" dirty="0"/>
              <a:t>- z m i a n y  s y s t e m u  e d u k a c j i, </a:t>
            </a:r>
          </a:p>
          <a:p>
            <a:pPr marL="0" indent="0">
              <a:buNone/>
            </a:pPr>
            <a:r>
              <a:rPr lang="pl-PL" sz="2000" dirty="0"/>
              <a:t>- e w a l u a c j a p r a c y n a u c z y c i e l i</a:t>
            </a:r>
          </a:p>
          <a:p>
            <a:pPr marL="0" indent="0">
              <a:buNone/>
            </a:pPr>
            <a:r>
              <a:rPr lang="pl-PL" sz="2000" dirty="0"/>
              <a:t>- c z y n </a:t>
            </a:r>
            <a:r>
              <a:rPr lang="pl-PL" sz="2000" dirty="0" err="1"/>
              <a:t>n</a:t>
            </a:r>
            <a:r>
              <a:rPr lang="pl-PL" sz="2000" dirty="0"/>
              <a:t> i k i  o b c i ą ż a j ą c e  n a u c z y c i e l i  p e ł n i ą c y c h  f u n k c j e  k i e r o w n i c z e, </a:t>
            </a:r>
          </a:p>
          <a:p>
            <a:pPr marL="0" indent="0">
              <a:buNone/>
            </a:pPr>
            <a:r>
              <a:rPr lang="pl-PL" sz="2000" dirty="0"/>
              <a:t>- n i s k i  s t a t u s  z a w o d u  i  m a ł e  m o ż l i w o ś c i  a w a n s u</a:t>
            </a:r>
          </a:p>
          <a:p>
            <a:pPr marL="0" indent="0">
              <a:buNone/>
            </a:pPr>
            <a:r>
              <a:rPr lang="pl-PL" sz="2000" dirty="0"/>
              <a:t>- z a s t ę p s t w a  z a  c h o r y c h  k o l e g ó w </a:t>
            </a:r>
          </a:p>
          <a:p>
            <a:pPr marL="0" indent="0">
              <a:buNone/>
            </a:pPr>
            <a:r>
              <a:rPr lang="pl-PL" sz="2000" dirty="0"/>
              <a:t>- n i e p e w n o ś ć  s o c j a l n a</a:t>
            </a:r>
          </a:p>
          <a:p>
            <a:pPr marL="0" indent="0">
              <a:buNone/>
            </a:pPr>
            <a:r>
              <a:rPr lang="pl-PL" sz="2000" dirty="0"/>
              <a:t>- d w u z n a c z n o ś ć  r o l i  n a u c z y c i e l a</a:t>
            </a:r>
          </a:p>
        </p:txBody>
      </p:sp>
    </p:spTree>
    <p:extLst>
      <p:ext uri="{BB962C8B-B14F-4D97-AF65-F5344CB8AC3E}">
        <p14:creationId xmlns:p14="http://schemas.microsoft.com/office/powerpoint/2010/main" val="3881359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609168"/>
            <a:ext cx="3816927" cy="2219902"/>
          </a:xfrm>
        </p:spPr>
        <p:txBody>
          <a:bodyPr>
            <a:normAutofit/>
          </a:bodyPr>
          <a:lstStyle/>
          <a:p>
            <a:pPr eaLnBrk="1" hangingPunct="1">
              <a:defRPr/>
            </a:pPr>
            <a:r>
              <a:rPr lang="pl-PL" altLang="pl-PL" sz="2800" b="1" dirty="0">
                <a:solidFill>
                  <a:schemeClr val="tx1"/>
                </a:solidFill>
              </a:rPr>
              <a:t>Wypalenie zawodowe </a:t>
            </a:r>
            <a:br>
              <a:rPr lang="pl-PL" altLang="pl-PL" sz="2800" b="1" dirty="0">
                <a:solidFill>
                  <a:schemeClr val="tx1"/>
                </a:solidFill>
              </a:rPr>
            </a:br>
            <a:r>
              <a:rPr lang="pl-PL" altLang="pl-PL" sz="2800" b="1" dirty="0">
                <a:solidFill>
                  <a:schemeClr val="tx1"/>
                </a:solidFill>
              </a:rPr>
              <a:t>(</a:t>
            </a:r>
            <a:r>
              <a:rPr lang="pl-PL" altLang="pl-PL" sz="2800" b="1" dirty="0" err="1">
                <a:solidFill>
                  <a:schemeClr val="tx1"/>
                </a:solidFill>
              </a:rPr>
              <a:t>professional</a:t>
            </a:r>
            <a:r>
              <a:rPr lang="pl-PL" altLang="pl-PL" sz="2800" b="1" dirty="0">
                <a:solidFill>
                  <a:schemeClr val="tx1"/>
                </a:solidFill>
              </a:rPr>
              <a:t> </a:t>
            </a:r>
            <a:r>
              <a:rPr lang="pl-PL" altLang="pl-PL" sz="2800" b="1" dirty="0" err="1">
                <a:solidFill>
                  <a:schemeClr val="tx1"/>
                </a:solidFill>
              </a:rPr>
              <a:t>burnout</a:t>
            </a:r>
            <a:r>
              <a:rPr lang="pl-PL" altLang="pl-PL" sz="2800" b="1" dirty="0">
                <a:solidFill>
                  <a:schemeClr val="tx1"/>
                </a:solidFill>
              </a:rPr>
              <a:t>)</a:t>
            </a:r>
          </a:p>
        </p:txBody>
      </p:sp>
      <p:sp>
        <p:nvSpPr>
          <p:cNvPr id="57347" name="Rectangle 3"/>
          <p:cNvSpPr>
            <a:spLocks noGrp="1" noChangeArrowheads="1"/>
          </p:cNvSpPr>
          <p:nvPr>
            <p:ph idx="1"/>
          </p:nvPr>
        </p:nvSpPr>
        <p:spPr>
          <a:xfrm>
            <a:off x="4447308" y="725343"/>
            <a:ext cx="7322127" cy="2219902"/>
          </a:xfrm>
        </p:spPr>
        <p:txBody>
          <a:bodyPr>
            <a:normAutofit lnSpcReduction="10000"/>
          </a:bodyPr>
          <a:lstStyle/>
          <a:p>
            <a:pPr algn="ctr" eaLnBrk="1" hangingPunct="1">
              <a:buFont typeface="Wingdings" panose="05000000000000000000" pitchFamily="2" charset="2"/>
              <a:buNone/>
              <a:defRPr/>
            </a:pPr>
            <a:endParaRPr lang="pl-PL" altLang="pl-PL" sz="2000" dirty="0"/>
          </a:p>
          <a:p>
            <a:pPr algn="ctr" eaLnBrk="1" hangingPunct="1">
              <a:buFont typeface="Wingdings" panose="05000000000000000000" pitchFamily="2" charset="2"/>
              <a:buNone/>
              <a:defRPr/>
            </a:pPr>
            <a:r>
              <a:rPr lang="pl-PL" altLang="pl-PL" sz="2000" b="1" dirty="0"/>
              <a:t>Wypalenie to krańcowy stan wyczerpania, </a:t>
            </a:r>
          </a:p>
          <a:p>
            <a:pPr algn="ctr" eaLnBrk="1" hangingPunct="1">
              <a:buFont typeface="Wingdings" panose="05000000000000000000" pitchFamily="2" charset="2"/>
              <a:buNone/>
              <a:defRPr/>
            </a:pPr>
            <a:r>
              <a:rPr lang="pl-PL" altLang="pl-PL" sz="2000" b="1" dirty="0"/>
              <a:t>spowodowany nadmiernym zapotrzebowaniem </a:t>
            </a:r>
          </a:p>
          <a:p>
            <a:pPr algn="ctr" eaLnBrk="1" hangingPunct="1">
              <a:buFont typeface="Wingdings" panose="05000000000000000000" pitchFamily="2" charset="2"/>
              <a:buNone/>
              <a:defRPr/>
            </a:pPr>
            <a:r>
              <a:rPr lang="pl-PL" altLang="pl-PL" sz="2000" b="1" dirty="0"/>
              <a:t>na energię i wszelkie zasoby, jakimi dysponuje jednostka </a:t>
            </a:r>
          </a:p>
          <a:p>
            <a:pPr algn="ctr" eaLnBrk="1" hangingPunct="1">
              <a:buFont typeface="Wingdings" panose="05000000000000000000" pitchFamily="2" charset="2"/>
              <a:buNone/>
              <a:defRPr/>
            </a:pPr>
            <a:r>
              <a:rPr lang="pl-PL" altLang="pl-PL" sz="2000" dirty="0"/>
              <a:t>(</a:t>
            </a:r>
            <a:r>
              <a:rPr lang="pl-PL" altLang="pl-PL" sz="2000" dirty="0" err="1"/>
              <a:t>Freudenberger</a:t>
            </a:r>
            <a:r>
              <a:rPr lang="pl-PL" altLang="pl-PL" sz="2000" dirty="0"/>
              <a:t>, 1974). </a:t>
            </a:r>
            <a:br>
              <a:rPr lang="pl-PL" altLang="pl-PL" sz="2000" b="1" dirty="0"/>
            </a:br>
            <a:endParaRPr lang="pl-PL" altLang="pl-PL" sz="2000" b="1" dirty="0"/>
          </a:p>
        </p:txBody>
      </p:sp>
      <p:sp>
        <p:nvSpPr>
          <p:cNvPr id="4" name="Rectangle 3"/>
          <p:cNvSpPr txBox="1">
            <a:spLocks noChangeArrowheads="1"/>
          </p:cNvSpPr>
          <p:nvPr/>
        </p:nvSpPr>
        <p:spPr>
          <a:xfrm>
            <a:off x="4447308" y="3366655"/>
            <a:ext cx="7599218" cy="18404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endParaRPr lang="pl-PL" altLang="pl-PL" sz="2000" b="1" i="1" dirty="0"/>
          </a:p>
          <a:p>
            <a:pPr algn="ctr">
              <a:buFont typeface="Wingdings" panose="05000000000000000000" pitchFamily="2" charset="2"/>
              <a:buNone/>
              <a:defRPr/>
            </a:pPr>
            <a:r>
              <a:rPr lang="pl-PL" altLang="pl-PL" sz="2000" b="1" dirty="0"/>
              <a:t>Wypalenie zawodowe to psychologiczny </a:t>
            </a:r>
          </a:p>
          <a:p>
            <a:pPr algn="ctr">
              <a:buFont typeface="Wingdings" panose="05000000000000000000" pitchFamily="2" charset="2"/>
              <a:buNone/>
              <a:defRPr/>
            </a:pPr>
            <a:r>
              <a:rPr lang="pl-PL" altLang="pl-PL" sz="2000" b="1" dirty="0"/>
              <a:t>zespół wyczerpania emocjonalnego, </a:t>
            </a:r>
          </a:p>
          <a:p>
            <a:pPr algn="ctr">
              <a:buFont typeface="Wingdings" panose="05000000000000000000" pitchFamily="2" charset="2"/>
              <a:buNone/>
              <a:defRPr/>
            </a:pPr>
            <a:r>
              <a:rPr lang="pl-PL" altLang="pl-PL" sz="2000" b="1" dirty="0"/>
              <a:t>depersonalizacji oraz obniżonego poczucia </a:t>
            </a:r>
          </a:p>
          <a:p>
            <a:pPr algn="ctr">
              <a:buFont typeface="Wingdings" panose="05000000000000000000" pitchFamily="2" charset="2"/>
              <a:buNone/>
              <a:defRPr/>
            </a:pPr>
            <a:r>
              <a:rPr lang="pl-PL" altLang="pl-PL" sz="2000" b="1" dirty="0"/>
              <a:t>dokonań osobistych,</a:t>
            </a:r>
            <a:r>
              <a:rPr lang="pl-PL" altLang="pl-PL" sz="2000" dirty="0"/>
              <a:t> </a:t>
            </a:r>
            <a:r>
              <a:rPr lang="pl-PL" altLang="pl-PL" sz="2000" b="1" dirty="0"/>
              <a:t>który może wystąpić </a:t>
            </a:r>
          </a:p>
          <a:p>
            <a:pPr algn="ctr">
              <a:buFont typeface="Wingdings" panose="05000000000000000000" pitchFamily="2" charset="2"/>
              <a:buNone/>
              <a:defRPr/>
            </a:pPr>
            <a:r>
              <a:rPr lang="pl-PL" altLang="pl-PL" sz="2000" b="1" dirty="0"/>
              <a:t>u osób pracujących</a:t>
            </a:r>
            <a:r>
              <a:rPr lang="pl-PL" altLang="pl-PL" sz="2000" dirty="0"/>
              <a:t> </a:t>
            </a:r>
            <a:r>
              <a:rPr lang="pl-PL" altLang="pl-PL" sz="2000" b="1" dirty="0"/>
              <a:t>z innymi ludźmi </a:t>
            </a:r>
          </a:p>
          <a:p>
            <a:pPr algn="ctr">
              <a:buFont typeface="Wingdings" panose="05000000000000000000" pitchFamily="2" charset="2"/>
              <a:buNone/>
              <a:defRPr/>
            </a:pPr>
            <a:r>
              <a:rPr lang="pl-PL" altLang="pl-PL" sz="2000" dirty="0"/>
              <a:t>(</a:t>
            </a:r>
            <a:r>
              <a:rPr lang="pl-PL" altLang="pl-PL" sz="2000" dirty="0" err="1"/>
              <a:t>Maslach</a:t>
            </a:r>
            <a:r>
              <a:rPr lang="pl-PL" altLang="pl-PL" sz="2000" dirty="0"/>
              <a:t>, Jackson, 1986).</a:t>
            </a:r>
          </a:p>
          <a:p>
            <a:pPr>
              <a:buFont typeface="Wingdings" panose="05000000000000000000" pitchFamily="2" charset="2"/>
              <a:buNone/>
              <a:defRPr/>
            </a:pPr>
            <a:endParaRPr lang="pl-PL" altLang="pl-PL" sz="2000" dirty="0"/>
          </a:p>
        </p:txBody>
      </p:sp>
      <p:sp>
        <p:nvSpPr>
          <p:cNvPr id="5" name="Rectangle 2"/>
          <p:cNvSpPr txBox="1">
            <a:spLocks noChangeArrowheads="1"/>
          </p:cNvSpPr>
          <p:nvPr/>
        </p:nvSpPr>
        <p:spPr>
          <a:xfrm>
            <a:off x="838200" y="3366655"/>
            <a:ext cx="3816927" cy="2378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br>
              <a:rPr lang="pl-PL" altLang="pl-PL" sz="2800" b="1"/>
            </a:br>
            <a:r>
              <a:rPr lang="pl-PL" altLang="pl-PL" sz="2800" b="1"/>
              <a:t>Wypalenie zawodowe w perspektywie wielowymiarowej</a:t>
            </a:r>
            <a:endParaRPr lang="pl-PL" altLang="pl-PL" sz="2800" b="1" dirty="0"/>
          </a:p>
        </p:txBody>
      </p:sp>
    </p:spTree>
    <p:extLst>
      <p:ext uri="{BB962C8B-B14F-4D97-AF65-F5344CB8AC3E}">
        <p14:creationId xmlns:p14="http://schemas.microsoft.com/office/powerpoint/2010/main" val="221714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pPr eaLnBrk="1" hangingPunct="1">
              <a:defRPr/>
            </a:pPr>
            <a:r>
              <a:rPr lang="pl-PL" altLang="pl-PL" sz="2800" b="1" dirty="0"/>
              <a:t>Schemat wypalenia zawodowego</a:t>
            </a:r>
          </a:p>
        </p:txBody>
      </p:sp>
      <p:grpSp>
        <p:nvGrpSpPr>
          <p:cNvPr id="2" name="Organization Chart 3"/>
          <p:cNvGrpSpPr>
            <a:grpSpLocks noChangeAspect="1"/>
          </p:cNvGrpSpPr>
          <p:nvPr/>
        </p:nvGrpSpPr>
        <p:grpSpPr bwMode="auto">
          <a:xfrm>
            <a:off x="838200" y="1825625"/>
            <a:ext cx="10515600" cy="4351338"/>
            <a:chOff x="272" y="999"/>
            <a:chExt cx="2880" cy="720"/>
          </a:xfrm>
        </p:grpSpPr>
        <p:cxnSp>
          <p:nvCxnSpPr>
            <p:cNvPr id="1028" name="_s1028"/>
            <p:cNvCxnSpPr>
              <a:cxnSpLocks noChangeShapeType="1"/>
              <a:stCxn id="6" idx="0"/>
              <a:endCxn id="3" idx="2"/>
            </p:cNvCxnSpPr>
            <p:nvPr/>
          </p:nvCxnSpPr>
          <p:spPr bwMode="auto">
            <a:xfrm rot="5400000" flipH="1">
              <a:off x="2144" y="855"/>
              <a:ext cx="144" cy="1008"/>
            </a:xfrm>
            <a:prstGeom prst="bentConnector3">
              <a:avLst>
                <a:gd name="adj1" fmla="val 1366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5" idx="0"/>
              <a:endCxn id="3" idx="2"/>
            </p:cNvCxnSpPr>
            <p:nvPr/>
          </p:nvCxnSpPr>
          <p:spPr bwMode="auto">
            <a:xfrm rot="16200000">
              <a:off x="1641" y="1358"/>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4" idx="0"/>
              <a:endCxn id="3" idx="2"/>
            </p:cNvCxnSpPr>
            <p:nvPr/>
          </p:nvCxnSpPr>
          <p:spPr bwMode="auto">
            <a:xfrm rot="16200000">
              <a:off x="1136" y="855"/>
              <a:ext cx="144" cy="1008"/>
            </a:xfrm>
            <a:prstGeom prst="bentConnector3">
              <a:avLst>
                <a:gd name="adj1" fmla="val 1366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1"/>
            <p:cNvSpPr>
              <a:spLocks noChangeArrowheads="1"/>
            </p:cNvSpPr>
            <p:nvPr/>
          </p:nvSpPr>
          <p:spPr bwMode="auto">
            <a:xfrm>
              <a:off x="1280" y="999"/>
              <a:ext cx="86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200" b="1" i="0" u="none" strike="noStrike" cap="none" normalizeH="0" baseline="0">
                  <a:ln>
                    <a:noFill/>
                  </a:ln>
                  <a:solidFill>
                    <a:schemeClr val="tx1"/>
                  </a:solidFill>
                  <a:effectLst/>
                  <a:latin typeface="Arial" panose="020B0604020202020204" pitchFamily="34" charset="0"/>
                </a:rPr>
                <a:t>Wypalenie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200" b="1" i="0" u="none" strike="noStrike" cap="none" normalizeH="0" baseline="0">
                  <a:ln>
                    <a:noFill/>
                  </a:ln>
                  <a:solidFill>
                    <a:schemeClr val="tx1"/>
                  </a:solidFill>
                  <a:effectLst/>
                  <a:latin typeface="Arial" panose="020B0604020202020204" pitchFamily="34" charset="0"/>
                </a:rPr>
                <a:t>zawodowe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0" i="0" u="none" strike="noStrike" cap="none" normalizeH="0" baseline="0">
                  <a:ln>
                    <a:noFill/>
                  </a:ln>
                  <a:solidFill>
                    <a:schemeClr val="tx1"/>
                  </a:solidFill>
                  <a:effectLst/>
                  <a:latin typeface="Arial" panose="020B0604020202020204" pitchFamily="34" charset="0"/>
                </a:rPr>
                <a:t>(professional burnout)</a:t>
              </a:r>
            </a:p>
          </p:txBody>
        </p:sp>
        <p:sp>
          <p:nvSpPr>
            <p:cNvPr id="4" name="_s1032"/>
            <p:cNvSpPr>
              <a:spLocks noChangeArrowheads="1"/>
            </p:cNvSpPr>
            <p:nvPr/>
          </p:nvSpPr>
          <p:spPr bwMode="auto">
            <a:xfrm>
              <a:off x="272" y="1431"/>
              <a:ext cx="86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900" b="1" i="0" u="none" strike="noStrike" cap="none" normalizeH="0" baseline="0" dirty="0">
                  <a:ln>
                    <a:noFill/>
                  </a:ln>
                  <a:solidFill>
                    <a:schemeClr val="tx1"/>
                  </a:solidFill>
                  <a:effectLst/>
                  <a:latin typeface="Arial" panose="020B0604020202020204" pitchFamily="34" charset="0"/>
                </a:rPr>
                <a:t>1. Wyczerpanie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900" b="1" i="0" u="none" strike="noStrike" cap="none" normalizeH="0" baseline="0" dirty="0">
                  <a:ln>
                    <a:noFill/>
                  </a:ln>
                  <a:solidFill>
                    <a:schemeClr val="tx1"/>
                  </a:solidFill>
                  <a:effectLst/>
                  <a:latin typeface="Arial" panose="020B0604020202020204" pitchFamily="34" charset="0"/>
                </a:rPr>
                <a:t>emocjonalne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0" i="1" u="none" strike="noStrike" cap="none" normalizeH="0" baseline="0" dirty="0">
                  <a:ln>
                    <a:noFill/>
                  </a:ln>
                  <a:solidFill>
                    <a:schemeClr val="tx1"/>
                  </a:solidFill>
                  <a:effectLst/>
                  <a:latin typeface="Arial" panose="020B0604020202020204" pitchFamily="34" charset="0"/>
                </a:rPr>
                <a:t>(</a:t>
              </a:r>
              <a:r>
                <a:rPr kumimoji="0" lang="pl-PL" altLang="pl-PL" sz="1600" b="0" i="1" u="none" strike="noStrike" cap="none" normalizeH="0" baseline="0" dirty="0" err="1">
                  <a:ln>
                    <a:noFill/>
                  </a:ln>
                  <a:solidFill>
                    <a:schemeClr val="tx1"/>
                  </a:solidFill>
                  <a:effectLst/>
                  <a:latin typeface="Arial" panose="020B0604020202020204" pitchFamily="34" charset="0"/>
                </a:rPr>
                <a:t>emotional</a:t>
              </a:r>
              <a:r>
                <a:rPr kumimoji="0" lang="pl-PL" altLang="pl-PL" sz="1600" b="0" i="1" u="none" strike="noStrike" cap="none" normalizeH="0" baseline="0" dirty="0">
                  <a:ln>
                    <a:noFill/>
                  </a:ln>
                  <a:solidFill>
                    <a:schemeClr val="tx1"/>
                  </a:solidFill>
                  <a:effectLst/>
                  <a:latin typeface="Arial" panose="020B0604020202020204" pitchFamily="34" charset="0"/>
                </a:rPr>
                <a:t> </a:t>
              </a:r>
              <a:r>
                <a:rPr kumimoji="0" lang="pl-PL" altLang="pl-PL" sz="1600" b="0" i="1" u="none" strike="noStrike" cap="none" normalizeH="0" baseline="0" dirty="0" err="1">
                  <a:ln>
                    <a:noFill/>
                  </a:ln>
                  <a:solidFill>
                    <a:schemeClr val="tx1"/>
                  </a:solidFill>
                  <a:effectLst/>
                  <a:latin typeface="Arial" panose="020B0604020202020204" pitchFamily="34" charset="0"/>
                </a:rPr>
                <a:t>exhaustion</a:t>
              </a:r>
              <a:r>
                <a:rPr kumimoji="0" lang="pl-PL" altLang="pl-PL" sz="1600" b="0" i="1" u="none" strike="noStrike" cap="none" normalizeH="0" baseline="0" dirty="0">
                  <a:ln>
                    <a:noFill/>
                  </a:ln>
                  <a:solidFill>
                    <a:schemeClr val="tx1"/>
                  </a:solidFill>
                  <a:effectLst/>
                  <a:latin typeface="Arial" panose="020B0604020202020204" pitchFamily="34" charset="0"/>
                </a:rPr>
                <a:t>)</a:t>
              </a:r>
            </a:p>
          </p:txBody>
        </p:sp>
        <p:sp>
          <p:nvSpPr>
            <p:cNvPr id="5" name="_s1033"/>
            <p:cNvSpPr>
              <a:spLocks noChangeArrowheads="1"/>
            </p:cNvSpPr>
            <p:nvPr/>
          </p:nvSpPr>
          <p:spPr bwMode="auto">
            <a:xfrm>
              <a:off x="1280" y="1431"/>
              <a:ext cx="86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900" b="1" i="0" u="none" strike="noStrike" cap="none" normalizeH="0" baseline="0" dirty="0">
                  <a:ln>
                    <a:noFill/>
                  </a:ln>
                  <a:solidFill>
                    <a:schemeClr val="tx1"/>
                  </a:solidFill>
                  <a:effectLst/>
                  <a:latin typeface="Arial" panose="020B0604020202020204" pitchFamily="34" charset="0"/>
                </a:rPr>
                <a:t>3. Obniżone poczucie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900" b="1" i="0" u="none" strike="noStrike" cap="none" normalizeH="0" baseline="0" dirty="0">
                  <a:ln>
                    <a:noFill/>
                  </a:ln>
                  <a:solidFill>
                    <a:schemeClr val="tx1"/>
                  </a:solidFill>
                  <a:effectLst/>
                  <a:latin typeface="Arial" panose="020B0604020202020204" pitchFamily="34" charset="0"/>
                </a:rPr>
                <a:t>osiągnięć osobistych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0" i="1" u="none" strike="noStrike" cap="none" normalizeH="0" baseline="0" dirty="0">
                  <a:ln>
                    <a:noFill/>
                  </a:ln>
                  <a:solidFill>
                    <a:schemeClr val="tx1"/>
                  </a:solidFill>
                  <a:effectLst/>
                  <a:latin typeface="Arial" panose="020B0604020202020204" pitchFamily="34" charset="0"/>
                </a:rPr>
                <a:t>(law </a:t>
              </a:r>
              <a:r>
                <a:rPr kumimoji="0" lang="pl-PL" altLang="pl-PL" sz="1600" b="0" i="1" u="none" strike="noStrike" cap="none" normalizeH="0" baseline="0" dirty="0" err="1">
                  <a:ln>
                    <a:noFill/>
                  </a:ln>
                  <a:solidFill>
                    <a:schemeClr val="tx1"/>
                  </a:solidFill>
                  <a:effectLst/>
                  <a:latin typeface="Arial" panose="020B0604020202020204" pitchFamily="34" charset="0"/>
                </a:rPr>
                <a:t>personal</a:t>
              </a:r>
              <a:r>
                <a:rPr kumimoji="0" lang="pl-PL" altLang="pl-PL" sz="1600" b="0" i="1" u="none" strike="noStrike" cap="none" normalizeH="0" baseline="0" dirty="0">
                  <a:ln>
                    <a:noFill/>
                  </a:ln>
                  <a:solidFill>
                    <a:schemeClr val="tx1"/>
                  </a:solidFill>
                  <a:effectLst/>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0" i="1" u="none" strike="noStrike" cap="none" normalizeH="0" baseline="0" dirty="0" err="1">
                  <a:ln>
                    <a:noFill/>
                  </a:ln>
                  <a:solidFill>
                    <a:schemeClr val="tx1"/>
                  </a:solidFill>
                  <a:effectLst/>
                  <a:latin typeface="Arial" panose="020B0604020202020204" pitchFamily="34" charset="0"/>
                </a:rPr>
                <a:t>accomplishment</a:t>
              </a:r>
              <a:r>
                <a:rPr kumimoji="0" lang="pl-PL" altLang="pl-PL" sz="1600" b="0" i="1" u="none" strike="noStrike" cap="none" normalizeH="0" baseline="0" dirty="0">
                  <a:ln>
                    <a:noFill/>
                  </a:ln>
                  <a:solidFill>
                    <a:schemeClr val="tx1"/>
                  </a:solidFill>
                  <a:effectLst/>
                  <a:latin typeface="Arial" panose="020B0604020202020204" pitchFamily="34" charset="0"/>
                </a:rPr>
                <a:t>)</a:t>
              </a:r>
            </a:p>
          </p:txBody>
        </p:sp>
        <p:sp>
          <p:nvSpPr>
            <p:cNvPr id="6" name="_s1034"/>
            <p:cNvSpPr>
              <a:spLocks noChangeArrowheads="1"/>
            </p:cNvSpPr>
            <p:nvPr/>
          </p:nvSpPr>
          <p:spPr bwMode="auto">
            <a:xfrm>
              <a:off x="2288" y="1431"/>
              <a:ext cx="864" cy="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900" b="1" i="0" u="none" strike="noStrike" cap="none" normalizeH="0" baseline="0" dirty="0">
                  <a:ln>
                    <a:noFill/>
                  </a:ln>
                  <a:solidFill>
                    <a:schemeClr val="tx1"/>
                  </a:solidFill>
                  <a:effectLst/>
                  <a:latin typeface="Arial" panose="020B0604020202020204" pitchFamily="34" charset="0"/>
                </a:rPr>
                <a:t>2.</a:t>
              </a:r>
              <a:r>
                <a:rPr kumimoji="0" lang="pl-PL" altLang="pl-PL" sz="1900" b="1" i="0" u="none" strike="noStrike" cap="none" normalizeH="0" dirty="0">
                  <a:ln>
                    <a:noFill/>
                  </a:ln>
                  <a:solidFill>
                    <a:schemeClr val="tx1"/>
                  </a:solidFill>
                  <a:effectLst/>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900" b="1" i="0" u="none" strike="noStrike" cap="none" normalizeH="0" baseline="0" dirty="0">
                  <a:ln>
                    <a:noFill/>
                  </a:ln>
                  <a:solidFill>
                    <a:schemeClr val="tx1"/>
                  </a:solidFill>
                  <a:effectLst/>
                  <a:latin typeface="Arial" panose="020B0604020202020204" pitchFamily="34" charset="0"/>
                </a:rPr>
                <a:t>Depersonalizacja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0" i="1" u="none" strike="noStrike" cap="none" normalizeH="0" baseline="0" dirty="0">
                  <a:ln>
                    <a:noFill/>
                  </a:ln>
                  <a:solidFill>
                    <a:schemeClr val="tx1"/>
                  </a:solidFill>
                  <a:effectLst/>
                  <a:latin typeface="Arial" panose="020B0604020202020204" pitchFamily="34" charset="0"/>
                </a:rPr>
                <a:t>(</a:t>
              </a:r>
              <a:r>
                <a:rPr kumimoji="0" lang="pl-PL" altLang="pl-PL" sz="1600" b="0" i="1" u="none" strike="noStrike" cap="none" normalizeH="0" baseline="0" dirty="0" err="1">
                  <a:ln>
                    <a:noFill/>
                  </a:ln>
                  <a:solidFill>
                    <a:schemeClr val="tx1"/>
                  </a:solidFill>
                  <a:effectLst/>
                  <a:latin typeface="Arial" panose="020B0604020202020204" pitchFamily="34" charset="0"/>
                </a:rPr>
                <a:t>depersonalization</a:t>
              </a:r>
              <a:r>
                <a:rPr kumimoji="0" lang="pl-PL" altLang="pl-PL" sz="1600" b="0" i="1" u="none" strike="noStrike" cap="none" normalizeH="0" baseline="0" dirty="0">
                  <a:ln>
                    <a:noFill/>
                  </a:ln>
                  <a:solidFill>
                    <a:schemeClr val="tx1"/>
                  </a:solidFill>
                  <a:effectLst/>
                  <a:latin typeface="Arial" panose="020B0604020202020204" pitchFamily="34" charset="0"/>
                </a:rPr>
                <a:t>)</a:t>
              </a:r>
            </a:p>
          </p:txBody>
        </p:sp>
      </p:grpSp>
    </p:spTree>
    <p:extLst>
      <p:ext uri="{BB962C8B-B14F-4D97-AF65-F5344CB8AC3E}">
        <p14:creationId xmlns:p14="http://schemas.microsoft.com/office/powerpoint/2010/main" val="40761169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eaLnBrk="1" hangingPunct="1">
              <a:defRPr/>
            </a:pPr>
            <a:r>
              <a:rPr lang="pl-PL" altLang="pl-PL" sz="2800" b="1" dirty="0"/>
              <a:t>Etap 1. Wyczerpanie emocjonalne</a:t>
            </a:r>
          </a:p>
        </p:txBody>
      </p:sp>
      <p:sp>
        <p:nvSpPr>
          <p:cNvPr id="94211" name="Rectangle 3"/>
          <p:cNvSpPr>
            <a:spLocks noGrp="1" noChangeArrowheads="1"/>
          </p:cNvSpPr>
          <p:nvPr>
            <p:ph idx="1"/>
          </p:nvPr>
        </p:nvSpPr>
        <p:spPr>
          <a:xfrm>
            <a:off x="838200" y="1825625"/>
            <a:ext cx="10515600" cy="4351338"/>
          </a:xfrm>
        </p:spPr>
        <p:txBody>
          <a:bodyPr>
            <a:normAutofit lnSpcReduction="10000"/>
          </a:bodyPr>
          <a:lstStyle/>
          <a:p>
            <a:pPr eaLnBrk="1" hangingPunct="1">
              <a:lnSpc>
                <a:spcPct val="90000"/>
              </a:lnSpc>
              <a:buClr>
                <a:schemeClr val="tx1"/>
              </a:buClr>
              <a:buFont typeface="Wingdings" panose="05000000000000000000" pitchFamily="2" charset="2"/>
              <a:buChar char="§"/>
              <a:defRPr/>
            </a:pPr>
            <a:r>
              <a:rPr lang="pl-PL" altLang="pl-PL" sz="2000" dirty="0"/>
              <a:t>Obniżone zainteresowanie sprawami zawodowymi, niechęć do pracy aż do braku efektywności wykonywanej pracy</a:t>
            </a:r>
          </a:p>
          <a:p>
            <a:pPr eaLnBrk="1" hangingPunct="1">
              <a:lnSpc>
                <a:spcPct val="90000"/>
              </a:lnSpc>
              <a:buClr>
                <a:schemeClr val="tx1"/>
              </a:buClr>
              <a:buFont typeface="Wingdings" panose="05000000000000000000" pitchFamily="2" charset="2"/>
              <a:buChar char="§"/>
              <a:defRPr/>
            </a:pPr>
            <a:r>
              <a:rPr lang="pl-PL" altLang="pl-PL" sz="2000" dirty="0"/>
              <a:t>Obniżona aktywność, mała chęć działania</a:t>
            </a:r>
          </a:p>
          <a:p>
            <a:pPr eaLnBrk="1" hangingPunct="1">
              <a:lnSpc>
                <a:spcPct val="90000"/>
              </a:lnSpc>
              <a:buClr>
                <a:schemeClr val="tx1"/>
              </a:buClr>
              <a:buFont typeface="Wingdings" panose="05000000000000000000" pitchFamily="2" charset="2"/>
              <a:buChar char="§"/>
              <a:defRPr/>
            </a:pPr>
            <a:r>
              <a:rPr lang="pl-PL" altLang="pl-PL" sz="2000" dirty="0"/>
              <a:t>Pesymizm</a:t>
            </a:r>
          </a:p>
          <a:p>
            <a:pPr eaLnBrk="1" hangingPunct="1">
              <a:lnSpc>
                <a:spcPct val="90000"/>
              </a:lnSpc>
              <a:buClr>
                <a:schemeClr val="tx1"/>
              </a:buClr>
              <a:buFont typeface="Wingdings" panose="05000000000000000000" pitchFamily="2" charset="2"/>
              <a:buChar char="§"/>
              <a:defRPr/>
            </a:pPr>
            <a:r>
              <a:rPr lang="pl-PL" altLang="pl-PL" sz="2000" dirty="0"/>
              <a:t>Drażliwość</a:t>
            </a:r>
          </a:p>
          <a:p>
            <a:pPr eaLnBrk="1" hangingPunct="1">
              <a:lnSpc>
                <a:spcPct val="90000"/>
              </a:lnSpc>
              <a:buClr>
                <a:schemeClr val="tx1"/>
              </a:buClr>
              <a:buFont typeface="Wingdings" panose="05000000000000000000" pitchFamily="2" charset="2"/>
              <a:buChar char="§"/>
              <a:defRPr/>
            </a:pPr>
            <a:r>
              <a:rPr lang="pl-PL" altLang="pl-PL" sz="2000" dirty="0"/>
              <a:t>Stałe napięcie psychofizyczne</a:t>
            </a:r>
          </a:p>
          <a:p>
            <a:pPr eaLnBrk="1" hangingPunct="1">
              <a:lnSpc>
                <a:spcPct val="90000"/>
              </a:lnSpc>
              <a:buClr>
                <a:schemeClr val="tx1"/>
              </a:buClr>
              <a:buFont typeface="Wingdings" panose="05000000000000000000" pitchFamily="2" charset="2"/>
              <a:buChar char="§"/>
              <a:defRPr/>
            </a:pPr>
            <a:r>
              <a:rPr lang="pl-PL" altLang="pl-PL" sz="2000" dirty="0"/>
              <a:t>Zmiany somatyczne o charakterze chronicznym: bóle głowy, bezsenność, częste przeziębienia, problemy gastryczne, częste przeziębienia</a:t>
            </a:r>
          </a:p>
          <a:p>
            <a:pPr marL="0" indent="0">
              <a:buClr>
                <a:schemeClr val="tx1"/>
              </a:buClr>
              <a:buNone/>
              <a:defRPr/>
            </a:pPr>
            <a:endParaRPr lang="pl-PL" dirty="0"/>
          </a:p>
          <a:p>
            <a:pPr marL="0" indent="0">
              <a:buClr>
                <a:schemeClr val="tx1"/>
              </a:buClr>
              <a:buNone/>
              <a:defRPr/>
            </a:pPr>
            <a:r>
              <a:rPr lang="pl-PL" dirty="0"/>
              <a:t>Powrót do normalnego funkcjonowania na tym etapie jest dość łatwy, często wystarczy krótki wypoczynek, bądź zajęcie się hobby. </a:t>
            </a:r>
          </a:p>
          <a:p>
            <a:pPr eaLnBrk="1" hangingPunct="1">
              <a:lnSpc>
                <a:spcPct val="90000"/>
              </a:lnSpc>
              <a:buClr>
                <a:schemeClr val="tx1"/>
              </a:buClr>
              <a:buFont typeface="Wingdings" panose="05000000000000000000" pitchFamily="2" charset="2"/>
              <a:buChar char="§"/>
              <a:defRPr/>
            </a:pPr>
            <a:endParaRPr lang="pl-PL" altLang="pl-PL" sz="2000" dirty="0"/>
          </a:p>
        </p:txBody>
      </p:sp>
    </p:spTree>
    <p:extLst>
      <p:ext uri="{BB962C8B-B14F-4D97-AF65-F5344CB8AC3E}">
        <p14:creationId xmlns:p14="http://schemas.microsoft.com/office/powerpoint/2010/main" val="4203876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eaLnBrk="1" hangingPunct="1">
              <a:defRPr/>
            </a:pPr>
            <a:r>
              <a:rPr lang="pl-PL" altLang="pl-PL" sz="2800" b="1" dirty="0"/>
              <a:t>Etap 2. Depersonalizacja kontaktów społecznych</a:t>
            </a:r>
          </a:p>
        </p:txBody>
      </p:sp>
      <p:sp>
        <p:nvSpPr>
          <p:cNvPr id="96259" name="Rectangle 3"/>
          <p:cNvSpPr>
            <a:spLocks noGrp="1" noChangeArrowheads="1"/>
          </p:cNvSpPr>
          <p:nvPr>
            <p:ph idx="1"/>
          </p:nvPr>
        </p:nvSpPr>
        <p:spPr>
          <a:xfrm>
            <a:off x="584200" y="1690688"/>
            <a:ext cx="10629900" cy="4486275"/>
          </a:xfrm>
        </p:spPr>
        <p:txBody>
          <a:bodyPr>
            <a:normAutofit fontScale="92500" lnSpcReduction="10000"/>
          </a:bodyPr>
          <a:lstStyle/>
          <a:p>
            <a:pPr eaLnBrk="1" hangingPunct="1">
              <a:lnSpc>
                <a:spcPct val="90000"/>
              </a:lnSpc>
              <a:buClr>
                <a:schemeClr val="tx1"/>
              </a:buClr>
              <a:buFont typeface="Wingdings" panose="05000000000000000000" pitchFamily="2" charset="2"/>
              <a:buChar char="§"/>
              <a:defRPr/>
            </a:pPr>
            <a:r>
              <a:rPr lang="pl-PL" altLang="pl-PL" sz="2000" dirty="0"/>
              <a:t>Obojętność i dystansowanie się wobec problemów pacjentów, uczniów, podopiecznych</a:t>
            </a:r>
          </a:p>
          <a:p>
            <a:pPr eaLnBrk="1" hangingPunct="1">
              <a:lnSpc>
                <a:spcPct val="90000"/>
              </a:lnSpc>
              <a:buClr>
                <a:schemeClr val="tx1"/>
              </a:buClr>
              <a:buFont typeface="Wingdings" panose="05000000000000000000" pitchFamily="2" charset="2"/>
              <a:buChar char="§"/>
              <a:defRPr/>
            </a:pPr>
            <a:r>
              <a:rPr lang="pl-PL" altLang="pl-PL" sz="2000" dirty="0"/>
              <a:t>Negatywne, cyniczne reagowanie na ludzi aż do postawy apersonalnej, dehumanizacji (upokarzanie, etykietowanie podopiecznych)</a:t>
            </a:r>
          </a:p>
          <a:p>
            <a:pPr eaLnBrk="1" hangingPunct="1">
              <a:lnSpc>
                <a:spcPct val="90000"/>
              </a:lnSpc>
              <a:buClr>
                <a:schemeClr val="tx1"/>
              </a:buClr>
              <a:buFont typeface="Wingdings" panose="05000000000000000000" pitchFamily="2" charset="2"/>
              <a:buChar char="§"/>
              <a:defRPr/>
            </a:pPr>
            <a:r>
              <a:rPr lang="pl-PL" altLang="pl-PL" sz="2000" dirty="0"/>
              <a:t>Skrócenie czasu i sformalizowanie kontaktów </a:t>
            </a:r>
          </a:p>
          <a:p>
            <a:pPr eaLnBrk="1" hangingPunct="1">
              <a:lnSpc>
                <a:spcPct val="90000"/>
              </a:lnSpc>
              <a:buClr>
                <a:schemeClr val="tx1"/>
              </a:buClr>
              <a:buFont typeface="Wingdings" panose="05000000000000000000" pitchFamily="2" charset="2"/>
              <a:buChar char="§"/>
              <a:defRPr/>
            </a:pPr>
            <a:r>
              <a:rPr lang="pl-PL" altLang="pl-PL" sz="2000" dirty="0"/>
              <a:t>Obwinianie innych za niepowodzenia w pracy</a:t>
            </a:r>
          </a:p>
          <a:p>
            <a:pPr eaLnBrk="1" hangingPunct="1">
              <a:lnSpc>
                <a:spcPct val="90000"/>
              </a:lnSpc>
              <a:buClr>
                <a:schemeClr val="tx1"/>
              </a:buClr>
              <a:buFont typeface="Wingdings" panose="05000000000000000000" pitchFamily="2" charset="2"/>
              <a:buChar char="§"/>
              <a:defRPr/>
            </a:pPr>
            <a:r>
              <a:rPr lang="pl-PL" altLang="pl-PL" sz="2000" dirty="0"/>
              <a:t>Utrata ideałów związanych z pracą</a:t>
            </a:r>
          </a:p>
          <a:p>
            <a:pPr eaLnBrk="1" hangingPunct="1">
              <a:lnSpc>
                <a:spcPct val="90000"/>
              </a:lnSpc>
              <a:buClr>
                <a:schemeClr val="tx1"/>
              </a:buClr>
              <a:buFont typeface="Wingdings" panose="05000000000000000000" pitchFamily="2" charset="2"/>
              <a:buChar char="§"/>
              <a:defRPr/>
            </a:pPr>
            <a:r>
              <a:rPr lang="pl-PL" altLang="pl-PL" sz="2000" dirty="0"/>
              <a:t>Może być formą obrony</a:t>
            </a:r>
          </a:p>
          <a:p>
            <a:pPr eaLnBrk="1" hangingPunct="1">
              <a:lnSpc>
                <a:spcPct val="90000"/>
              </a:lnSpc>
              <a:buClr>
                <a:schemeClr val="tx1"/>
              </a:buClr>
              <a:buFont typeface="Wingdings" panose="05000000000000000000" pitchFamily="2" charset="2"/>
              <a:buChar char="§"/>
              <a:defRPr/>
            </a:pPr>
            <a:r>
              <a:rPr lang="pl-PL" sz="2100" dirty="0"/>
              <a:t>Charakterystycznymi objawami w tym etapie są: wybuchy irytacji, pogardliwe odnoszenie się do innych, pogorszenie jakości wykonywania zadań. </a:t>
            </a:r>
          </a:p>
          <a:p>
            <a:pPr eaLnBrk="1" hangingPunct="1">
              <a:lnSpc>
                <a:spcPct val="90000"/>
              </a:lnSpc>
              <a:buClr>
                <a:schemeClr val="tx1"/>
              </a:buClr>
              <a:buFont typeface="Wingdings" panose="05000000000000000000" pitchFamily="2" charset="2"/>
              <a:buChar char="§"/>
              <a:defRPr/>
            </a:pPr>
            <a:r>
              <a:rPr lang="pl-PL" dirty="0"/>
              <a:t>Interwencja na tym etapie wymaga dłuższego odpoczynku niż tylko kilka dni. Konieczny może okazać się urlop oraz skoncentrowanie się na czymś innym, niż praca. Istotną pomocą mogą okazać się spotkania towarzyskie.</a:t>
            </a:r>
          </a:p>
          <a:p>
            <a:pPr eaLnBrk="1" hangingPunct="1">
              <a:lnSpc>
                <a:spcPct val="90000"/>
              </a:lnSpc>
              <a:buClr>
                <a:schemeClr val="tx1"/>
              </a:buClr>
              <a:buFont typeface="Wingdings" panose="05000000000000000000" pitchFamily="2" charset="2"/>
              <a:buChar char="§"/>
              <a:defRPr/>
            </a:pPr>
            <a:endParaRPr lang="pl-PL" altLang="pl-PL" sz="2000" dirty="0"/>
          </a:p>
        </p:txBody>
      </p:sp>
    </p:spTree>
    <p:extLst>
      <p:ext uri="{BB962C8B-B14F-4D97-AF65-F5344CB8AC3E}">
        <p14:creationId xmlns:p14="http://schemas.microsoft.com/office/powerpoint/2010/main" val="365400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450763-F597-4743-9A1D-FBE7EE4AAFB1}"/>
              </a:ext>
            </a:extLst>
          </p:cNvPr>
          <p:cNvSpPr>
            <a:spLocks noGrp="1"/>
          </p:cNvSpPr>
          <p:nvPr>
            <p:ph type="title"/>
          </p:nvPr>
        </p:nvSpPr>
        <p:spPr/>
        <p:txBody>
          <a:bodyPr>
            <a:normAutofit/>
          </a:bodyPr>
          <a:lstStyle/>
          <a:p>
            <a:r>
              <a:rPr lang="pl-PL" sz="4000" dirty="0">
                <a:solidFill>
                  <a:srgbClr val="002060"/>
                </a:solidFill>
              </a:rPr>
              <a:t>Motywacja Polaków  2008</a:t>
            </a:r>
          </a:p>
        </p:txBody>
      </p:sp>
      <p:sp>
        <p:nvSpPr>
          <p:cNvPr id="3" name="Symbol zastępczy zawartości 2">
            <a:extLst>
              <a:ext uri="{FF2B5EF4-FFF2-40B4-BE49-F238E27FC236}">
                <a16:creationId xmlns:a16="http://schemas.microsoft.com/office/drawing/2014/main" id="{26DE304D-4ED5-4272-B479-958051A8E764}"/>
              </a:ext>
            </a:extLst>
          </p:cNvPr>
          <p:cNvSpPr>
            <a:spLocks noGrp="1"/>
          </p:cNvSpPr>
          <p:nvPr>
            <p:ph idx="1"/>
          </p:nvPr>
        </p:nvSpPr>
        <p:spPr/>
        <p:txBody>
          <a:bodyPr/>
          <a:lstStyle/>
          <a:p>
            <a:r>
              <a:rPr lang="pl-PL" dirty="0"/>
              <a:t>1) dobra atmosfera w pracy</a:t>
            </a:r>
          </a:p>
          <a:p>
            <a:r>
              <a:rPr lang="pl-PL" dirty="0"/>
              <a:t>2) docenianie zaangażowania</a:t>
            </a:r>
          </a:p>
          <a:p>
            <a:r>
              <a:rPr lang="pl-PL" dirty="0"/>
              <a:t>3) docenianie zaangażowania i sukcesów</a:t>
            </a:r>
          </a:p>
          <a:p>
            <a:r>
              <a:rPr lang="pl-PL" dirty="0"/>
              <a:t>4) podnoszenie kwalifikacji</a:t>
            </a:r>
          </a:p>
          <a:p>
            <a:r>
              <a:rPr lang="pl-PL" dirty="0"/>
              <a:t>5) pewność zatrudnienia</a:t>
            </a:r>
          </a:p>
          <a:p>
            <a:r>
              <a:rPr lang="pl-PL" dirty="0"/>
              <a:t>6) jasno i konkretnie określone działania</a:t>
            </a:r>
          </a:p>
          <a:p>
            <a:endParaRPr lang="pl-PL" dirty="0"/>
          </a:p>
          <a:p>
            <a:r>
              <a:rPr lang="pl-PL" dirty="0"/>
              <a:t>Najbardziej brakuje nam w pracy jasno wyznaczonej ścieżki kariery.</a:t>
            </a:r>
          </a:p>
        </p:txBody>
      </p:sp>
    </p:spTree>
    <p:extLst>
      <p:ext uri="{BB962C8B-B14F-4D97-AF65-F5344CB8AC3E}">
        <p14:creationId xmlns:p14="http://schemas.microsoft.com/office/powerpoint/2010/main" val="37234737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31800" y="238125"/>
            <a:ext cx="10515600" cy="1325563"/>
          </a:xfrm>
        </p:spPr>
        <p:txBody>
          <a:bodyPr>
            <a:normAutofit/>
          </a:bodyPr>
          <a:lstStyle/>
          <a:p>
            <a:pPr eaLnBrk="1" hangingPunct="1">
              <a:defRPr/>
            </a:pPr>
            <a:r>
              <a:rPr lang="pl-PL" altLang="pl-PL" sz="2800" b="1" dirty="0"/>
              <a:t>Etap 3. Obniżone zadowolenie z osiągnięć zawodowych – zespół wypalenia zawodowego</a:t>
            </a:r>
          </a:p>
        </p:txBody>
      </p:sp>
      <p:sp>
        <p:nvSpPr>
          <p:cNvPr id="97283" name="Rectangle 3"/>
          <p:cNvSpPr>
            <a:spLocks noGrp="1" noChangeArrowheads="1"/>
          </p:cNvSpPr>
          <p:nvPr>
            <p:ph idx="1"/>
          </p:nvPr>
        </p:nvSpPr>
        <p:spPr>
          <a:xfrm>
            <a:off x="342900" y="1563688"/>
            <a:ext cx="11036300" cy="4613275"/>
          </a:xfrm>
        </p:spPr>
        <p:txBody>
          <a:bodyPr>
            <a:noAutofit/>
          </a:bodyPr>
          <a:lstStyle/>
          <a:p>
            <a:pPr eaLnBrk="1" hangingPunct="1">
              <a:buClr>
                <a:schemeClr val="tx1"/>
              </a:buClr>
              <a:buFont typeface="Wingdings" panose="05000000000000000000" pitchFamily="2" charset="2"/>
              <a:buChar char="§"/>
              <a:defRPr/>
            </a:pPr>
            <a:r>
              <a:rPr lang="pl-PL" altLang="pl-PL" sz="1600" dirty="0"/>
              <a:t>Spadek poczucia własnej kompetencji i sukcesów w pracy</a:t>
            </a:r>
          </a:p>
          <a:p>
            <a:pPr eaLnBrk="1" hangingPunct="1">
              <a:buClr>
                <a:schemeClr val="tx1"/>
              </a:buClr>
              <a:buFont typeface="Wingdings" panose="05000000000000000000" pitchFamily="2" charset="2"/>
              <a:buChar char="§"/>
              <a:defRPr/>
            </a:pPr>
            <a:r>
              <a:rPr lang="pl-PL" altLang="pl-PL" sz="1600" dirty="0"/>
              <a:t>Poczucie niezrozumienia ze strony przełożonych</a:t>
            </a:r>
          </a:p>
          <a:p>
            <a:pPr eaLnBrk="1" hangingPunct="1">
              <a:buClr>
                <a:schemeClr val="tx1"/>
              </a:buClr>
              <a:buFont typeface="Wingdings" panose="05000000000000000000" pitchFamily="2" charset="2"/>
              <a:buChar char="§"/>
              <a:defRPr/>
            </a:pPr>
            <a:r>
              <a:rPr lang="pl-PL" altLang="pl-PL" sz="1600" dirty="0"/>
              <a:t>Stopniowa niemożność rozwiązywania problemów zawodowych oraz przystosowania się do trudnych warunków pojawiających się w pracy, niemożność niesienia pomocy</a:t>
            </a:r>
          </a:p>
          <a:p>
            <a:pPr eaLnBrk="1" hangingPunct="1">
              <a:buClr>
                <a:schemeClr val="tx1"/>
              </a:buClr>
              <a:buFont typeface="Wingdings" panose="05000000000000000000" pitchFamily="2" charset="2"/>
              <a:buChar char="§"/>
              <a:defRPr/>
            </a:pPr>
            <a:r>
              <a:rPr lang="pl-PL" altLang="pl-PL" sz="1600" dirty="0"/>
              <a:t>Poczucie bezsensu, postawa rezygnacji</a:t>
            </a:r>
          </a:p>
          <a:p>
            <a:r>
              <a:rPr lang="pl-PL" sz="1600" dirty="0"/>
              <a:t>Interwencja na tym etapie najczęściej wymaga porady lekarza bądź psychologa. Krańcowe wypalenie się może prowadzić do depresji i pociąga za sobą konieczność zmiany pracy. </a:t>
            </a:r>
          </a:p>
          <a:p>
            <a:pPr marL="0" indent="0">
              <a:buNone/>
            </a:pPr>
            <a:r>
              <a:rPr lang="pl-PL" sz="1600" dirty="0"/>
              <a:t>Istnieje zatem swoisty zespół wypalenia zawodowego charakteryzujący się wieloma objawami, na który składają się: zmęczenie, ból głowy, drażliwość, zmienność </a:t>
            </a:r>
            <a:r>
              <a:rPr lang="pl-PL" sz="1600" dirty="0" err="1"/>
              <a:t>zachowań</a:t>
            </a:r>
            <a:r>
              <a:rPr lang="pl-PL" sz="1600" dirty="0"/>
              <a:t>, uczucie permanentnego znudzenia i zniechęcenia. </a:t>
            </a:r>
          </a:p>
          <a:p>
            <a:pPr marL="0" indent="0">
              <a:buNone/>
            </a:pPr>
            <a:r>
              <a:rPr lang="pl-PL" sz="1600" dirty="0"/>
              <a:t>W jego skład wchodzą: psychiczne i fizyczne wyczerpanie, dążenie do emocjonalnego dystansowania się od uczniów.</a:t>
            </a:r>
          </a:p>
          <a:p>
            <a:pPr marL="0" indent="0">
              <a:buNone/>
            </a:pPr>
            <a:r>
              <a:rPr lang="pl-PL" sz="1600" dirty="0"/>
              <a:t>Jednostka ma poczucie bezradności, niską ocenę własnej skuteczności, brak kompetencji.       </a:t>
            </a:r>
          </a:p>
          <a:p>
            <a:pPr marL="0" indent="0">
              <a:buNone/>
            </a:pPr>
            <a:r>
              <a:rPr lang="pl-PL" sz="1600" dirty="0"/>
              <a:t>W fazie tej obserwuje się obniżenie jakości pracy. Często towarzyszy  temu ucieczka w używki, lęk o przyszłość, poczucie winy lub krzywdy. Narasta stres z powodu braku umiejętności radzenia sobie z konsekwencjami wypalania się oraz niemożności pomocy   wychowankom. </a:t>
            </a:r>
          </a:p>
          <a:p>
            <a:pPr marL="0" indent="0">
              <a:buNone/>
            </a:pPr>
            <a:r>
              <a:rPr lang="pl-PL" sz="1600" dirty="0"/>
              <a:t>Dodatkowym elementem mogą być narastające  zaburzenia  psychosomatyczne. Pracownik, który czuje się zmęczony, nie angażuje się w realizację  obowiązków zawodowych. Jego praca jest często oceniana negatywnie, więc i jemu coraz  trudniej widzieć jasne strony swojej działalności. Pojawia się poczucie  marnowania czasu  i wysiłku na swoim stanowisku pracy.  </a:t>
            </a:r>
          </a:p>
          <a:p>
            <a:pPr eaLnBrk="1" hangingPunct="1">
              <a:buClr>
                <a:schemeClr val="tx1"/>
              </a:buClr>
              <a:buFont typeface="Wingdings" panose="05000000000000000000" pitchFamily="2" charset="2"/>
              <a:buChar char="§"/>
              <a:defRPr/>
            </a:pPr>
            <a:endParaRPr lang="pl-PL" altLang="pl-PL" sz="1600" dirty="0"/>
          </a:p>
        </p:txBody>
      </p:sp>
    </p:spTree>
    <p:extLst>
      <p:ext uri="{BB962C8B-B14F-4D97-AF65-F5344CB8AC3E}">
        <p14:creationId xmlns:p14="http://schemas.microsoft.com/office/powerpoint/2010/main" val="36929245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t>Proces wypalania się </a:t>
            </a:r>
            <a:endParaRPr lang="pl-PL" sz="2800" dirty="0"/>
          </a:p>
        </p:txBody>
      </p:sp>
      <p:sp>
        <p:nvSpPr>
          <p:cNvPr id="3" name="Symbol zastępczy zawartości 2"/>
          <p:cNvSpPr>
            <a:spLocks noGrp="1"/>
          </p:cNvSpPr>
          <p:nvPr>
            <p:ph idx="1"/>
          </p:nvPr>
        </p:nvSpPr>
        <p:spPr>
          <a:xfrm>
            <a:off x="478302" y="1448972"/>
            <a:ext cx="9732498" cy="4990296"/>
          </a:xfrm>
        </p:spPr>
        <p:txBody>
          <a:bodyPr>
            <a:normAutofit/>
          </a:bodyPr>
          <a:lstStyle/>
          <a:p>
            <a:pPr marL="0" indent="0">
              <a:buNone/>
            </a:pPr>
            <a:r>
              <a:rPr lang="pl-PL" sz="1800" dirty="0"/>
              <a:t>Według American </a:t>
            </a:r>
            <a:r>
              <a:rPr lang="pl-PL" sz="1800" dirty="0" err="1"/>
              <a:t>Psychology</a:t>
            </a:r>
            <a:r>
              <a:rPr lang="pl-PL" sz="1800" dirty="0"/>
              <a:t> </a:t>
            </a:r>
            <a:r>
              <a:rPr lang="pl-PL" sz="1800" dirty="0" err="1"/>
              <a:t>Association</a:t>
            </a:r>
            <a:r>
              <a:rPr lang="pl-PL" sz="1800" dirty="0"/>
              <a:t> proces wypalania się przebiega według następujących etapów: </a:t>
            </a:r>
          </a:p>
          <a:p>
            <a:pPr marL="0" indent="0">
              <a:buNone/>
            </a:pPr>
            <a:r>
              <a:rPr lang="pl-PL" sz="1800" dirty="0"/>
              <a:t>1. Miesiąc miodowy (</a:t>
            </a:r>
            <a:r>
              <a:rPr lang="pl-PL" sz="1800" dirty="0" err="1"/>
              <a:t>honeymoon</a:t>
            </a:r>
            <a:r>
              <a:rPr lang="pl-PL" sz="1800" dirty="0"/>
              <a:t>) - okres zauroczenia pracą i pełnej satysfakcji z osiągnięć zawodowych; dominują w nim energia, optymizm i entuzjazm.</a:t>
            </a:r>
          </a:p>
          <a:p>
            <a:pPr marL="0" indent="0">
              <a:buNone/>
            </a:pPr>
            <a:r>
              <a:rPr lang="pl-PL" sz="1800" dirty="0"/>
              <a:t>2. Przebudzenie (</a:t>
            </a:r>
            <a:r>
              <a:rPr lang="pl-PL" sz="1800" dirty="0" err="1"/>
              <a:t>awaking</a:t>
            </a:r>
            <a:r>
              <a:rPr lang="pl-PL" sz="1800" dirty="0"/>
              <a:t>) - czas, w którym człowiek zauważa, że idealistyczna ocena pracy jest nierealistyczna, zaczyna pracować coraz więcej i desperacko stara się, by ten idealistyczny obraz nie uległ zburzeniu.</a:t>
            </a:r>
          </a:p>
          <a:p>
            <a:pPr marL="0" indent="0">
              <a:buNone/>
            </a:pPr>
            <a:r>
              <a:rPr lang="pl-PL" sz="1800" dirty="0"/>
              <a:t>3. Szorstkość (</a:t>
            </a:r>
            <a:r>
              <a:rPr lang="pl-PL" sz="1800" dirty="0" err="1"/>
              <a:t>brownout</a:t>
            </a:r>
            <a:r>
              <a:rPr lang="pl-PL" sz="1800" dirty="0"/>
              <a:t>) - realizacja zadań zawodowych wymaga w tym okresie coraz więcej wysiłku, pojawiają się kłopoty w kontaktach społecznych zarówno z kolegami w pracy, jak i z klientami.</a:t>
            </a:r>
          </a:p>
          <a:p>
            <a:pPr marL="0" indent="0">
              <a:buNone/>
            </a:pPr>
            <a:r>
              <a:rPr lang="pl-PL" sz="1800" dirty="0"/>
              <a:t>4. Wypalenie pełnoobjawowe (</a:t>
            </a:r>
            <a:r>
              <a:rPr lang="pl-PL" sz="1800" dirty="0" err="1"/>
              <a:t>full</a:t>
            </a:r>
            <a:r>
              <a:rPr lang="pl-PL" sz="1800" dirty="0"/>
              <a:t> </a:t>
            </a:r>
            <a:r>
              <a:rPr lang="pl-PL" sz="1800" dirty="0" err="1"/>
              <a:t>scale</a:t>
            </a:r>
            <a:r>
              <a:rPr lang="pl-PL" sz="1800" dirty="0"/>
              <a:t> </a:t>
            </a:r>
            <a:r>
              <a:rPr lang="pl-PL" sz="1800" dirty="0" err="1"/>
              <a:t>burnout</a:t>
            </a:r>
            <a:r>
              <a:rPr lang="pl-PL" sz="1800" dirty="0"/>
              <a:t>) - rozwija się pełne wyczerpanie fizyczne i psychiczne, pojawiają się stany depresyjne, poczucie pustki i samotności, chęć wyzwolenia się, ucieczki z pracy.</a:t>
            </a:r>
          </a:p>
          <a:p>
            <a:pPr marL="0" indent="0">
              <a:buNone/>
            </a:pPr>
            <a:r>
              <a:rPr lang="pl-PL" sz="1800" dirty="0"/>
              <a:t>Ostatni etap to: </a:t>
            </a:r>
          </a:p>
          <a:p>
            <a:pPr marL="0" indent="0">
              <a:buNone/>
            </a:pPr>
            <a:r>
              <a:rPr lang="pl-PL" sz="1800" dirty="0"/>
              <a:t>5. Odradzanie się (</a:t>
            </a:r>
            <a:r>
              <a:rPr lang="pl-PL" sz="1800" dirty="0" err="1"/>
              <a:t>phoenix</a:t>
            </a:r>
            <a:r>
              <a:rPr lang="pl-PL" sz="1800" dirty="0"/>
              <a:t> </a:t>
            </a:r>
            <a:r>
              <a:rPr lang="pl-PL" sz="1800" dirty="0" err="1"/>
              <a:t>phenomenon</a:t>
            </a:r>
            <a:r>
              <a:rPr lang="pl-PL" sz="1800" dirty="0"/>
              <a:t>) - to okres leczenia "ran" powstałych w wyniku wypalenia zawodowego.</a:t>
            </a:r>
          </a:p>
          <a:p>
            <a:pPr marL="0" indent="0">
              <a:buNone/>
            </a:pPr>
            <a:endParaRPr lang="pl-PL" sz="1800" dirty="0"/>
          </a:p>
        </p:txBody>
      </p:sp>
    </p:spTree>
    <p:extLst>
      <p:ext uri="{BB962C8B-B14F-4D97-AF65-F5344CB8AC3E}">
        <p14:creationId xmlns:p14="http://schemas.microsoft.com/office/powerpoint/2010/main" val="11488692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2131291" y="1544720"/>
            <a:ext cx="3024909" cy="1084180"/>
          </a:xfrm>
        </p:spPr>
        <p:txBody>
          <a:bodyPr>
            <a:normAutofit/>
          </a:bodyPr>
          <a:lstStyle/>
          <a:p>
            <a:pPr eaLnBrk="1" hangingPunct="1">
              <a:defRPr/>
            </a:pPr>
            <a:r>
              <a:rPr lang="pl-PL" altLang="pl-PL" sz="2800" b="1" dirty="0"/>
              <a:t>Symptomy</a:t>
            </a:r>
            <a:r>
              <a:rPr lang="pl-PL" altLang="pl-PL" sz="2800" dirty="0"/>
              <a:t> </a:t>
            </a:r>
          </a:p>
        </p:txBody>
      </p:sp>
      <p:sp>
        <p:nvSpPr>
          <p:cNvPr id="105475" name="Rectangle 3"/>
          <p:cNvSpPr>
            <a:spLocks noGrp="1" noChangeArrowheads="1"/>
          </p:cNvSpPr>
          <p:nvPr>
            <p:ph idx="1"/>
          </p:nvPr>
        </p:nvSpPr>
        <p:spPr>
          <a:xfrm>
            <a:off x="505691" y="3479800"/>
            <a:ext cx="11102109" cy="3009900"/>
          </a:xfrm>
        </p:spPr>
        <p:txBody>
          <a:bodyPr>
            <a:normAutofit/>
          </a:bodyPr>
          <a:lstStyle/>
          <a:p>
            <a:pPr eaLnBrk="1" hangingPunct="1">
              <a:lnSpc>
                <a:spcPct val="80000"/>
              </a:lnSpc>
              <a:buClr>
                <a:schemeClr val="tx1"/>
              </a:buClr>
              <a:buFont typeface="Wingdings" panose="05000000000000000000" pitchFamily="2" charset="2"/>
              <a:buChar char="§"/>
              <a:defRPr/>
            </a:pPr>
            <a:r>
              <a:rPr lang="pl-PL" altLang="pl-PL" sz="2000" b="1" i="1" dirty="0"/>
              <a:t>Sfera fizyczna:</a:t>
            </a:r>
            <a:r>
              <a:rPr lang="pl-PL" altLang="pl-PL" sz="2000" dirty="0"/>
              <a:t> zmniejszona odporność, bóle głowy, żołądka, podwyższone ciśnienie, zła dieta, używanie większej ilości tytoniu i kofeiny, bezsenność, wyczerpanie, długotrwałe poczucie zmęczenia</a:t>
            </a:r>
          </a:p>
          <a:p>
            <a:pPr eaLnBrk="1" hangingPunct="1">
              <a:lnSpc>
                <a:spcPct val="80000"/>
              </a:lnSpc>
              <a:buClr>
                <a:schemeClr val="tx1"/>
              </a:buClr>
              <a:buFont typeface="Wingdings" panose="05000000000000000000" pitchFamily="2" charset="2"/>
              <a:buChar char="§"/>
              <a:defRPr/>
            </a:pPr>
            <a:r>
              <a:rPr lang="pl-PL" altLang="pl-PL" sz="2000" b="1" i="1" dirty="0"/>
              <a:t>Sfera emocjonalna</a:t>
            </a:r>
            <a:r>
              <a:rPr lang="pl-PL" altLang="pl-PL" sz="2000" dirty="0"/>
              <a:t>: zmienność nastrojów, ogólne przygnębienie, obniżenie samooceny, brak wiary w zmianę sytuacji, poczucie bezradności</a:t>
            </a:r>
          </a:p>
          <a:p>
            <a:pPr eaLnBrk="1" hangingPunct="1">
              <a:lnSpc>
                <a:spcPct val="80000"/>
              </a:lnSpc>
              <a:buClr>
                <a:schemeClr val="tx1"/>
              </a:buClr>
              <a:buFont typeface="Wingdings" panose="05000000000000000000" pitchFamily="2" charset="2"/>
              <a:buChar char="§"/>
              <a:defRPr/>
            </a:pPr>
            <a:r>
              <a:rPr lang="pl-PL" altLang="pl-PL" sz="2000" b="1" i="1" dirty="0"/>
              <a:t>Sfera behawioralna</a:t>
            </a:r>
            <a:r>
              <a:rPr lang="pl-PL" altLang="pl-PL" sz="2000" dirty="0"/>
              <a:t>: absencja w pracy, częste konflikty, obojętność wobec podopiecznych, złe zarządzanie czasem, wzrost wypadków w pracy, narzekanie, brak kreatywności, utrata umiejętności cieszenia się drobnymi przyjemnościami</a:t>
            </a:r>
          </a:p>
          <a:p>
            <a:pPr eaLnBrk="1" hangingPunct="1">
              <a:lnSpc>
                <a:spcPct val="80000"/>
              </a:lnSpc>
              <a:buClr>
                <a:schemeClr val="tx1"/>
              </a:buClr>
              <a:buFont typeface="Wingdings" panose="05000000000000000000" pitchFamily="2" charset="2"/>
              <a:buChar char="§"/>
              <a:defRPr/>
            </a:pPr>
            <a:r>
              <a:rPr lang="pl-PL" altLang="pl-PL" sz="2000" b="1" i="1" dirty="0"/>
              <a:t>Sfera postaw:</a:t>
            </a:r>
            <a:r>
              <a:rPr lang="pl-PL" altLang="pl-PL" sz="2000" dirty="0"/>
              <a:t> przeświadczenia o własnej niekompetencji lub doskonałości aż do urojeń wielkościowych, nieufność wobec przełożonych i kolegów, duży krytycyzm, pesymizm, szufladkowanie, znudzenie</a:t>
            </a:r>
          </a:p>
        </p:txBody>
      </p:sp>
      <p:pic>
        <p:nvPicPr>
          <p:cNvPr id="4" name="Picture 2" descr="Praktycy kontra psycholodzy: wypalenie zawodowe to choroba czy wymówka dla leniwy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579" y="860756"/>
            <a:ext cx="3293896" cy="219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429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
          <p:cNvGrpSpPr>
            <a:grpSpLocks/>
          </p:cNvGrpSpPr>
          <p:nvPr/>
        </p:nvGrpSpPr>
        <p:grpSpPr bwMode="auto">
          <a:xfrm>
            <a:off x="101601" y="215900"/>
            <a:ext cx="5668963" cy="6059488"/>
            <a:chOff x="1200" y="288"/>
            <a:chExt cx="3571" cy="3817"/>
          </a:xfrm>
        </p:grpSpPr>
        <p:sp>
          <p:nvSpPr>
            <p:cNvPr id="17410" name="Text Box 2"/>
            <p:cNvSpPr txBox="1">
              <a:spLocks noChangeArrowheads="1"/>
            </p:cNvSpPr>
            <p:nvPr/>
          </p:nvSpPr>
          <p:spPr bwMode="auto">
            <a:xfrm>
              <a:off x="1200" y="288"/>
              <a:ext cx="3571" cy="200"/>
            </a:xfrm>
            <a:prstGeom prst="rect">
              <a:avLst/>
            </a:prstGeom>
            <a:solidFill>
              <a:srgbClr val="99CCFF"/>
            </a:solidFill>
            <a:ln w="9360">
              <a:solidFill>
                <a:srgbClr val="000000"/>
              </a:solidFill>
              <a:miter lim="800000"/>
              <a:headEnd/>
              <a:tailEnd/>
            </a:ln>
            <a:effectLst>
              <a:outerShdw dist="107933" dir="18900000" algn="ctr" rotWithShape="0">
                <a:srgbClr val="808080"/>
              </a:outerShdw>
            </a:effec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gn="ctr">
                <a:lnSpc>
                  <a:spcPct val="117000"/>
                </a:lnSpc>
              </a:pPr>
              <a:r>
                <a:rPr lang="en-GB" altLang="pl-PL" sz="1600" b="1" dirty="0" err="1"/>
                <a:t>Obraz</a:t>
              </a:r>
              <a:r>
                <a:rPr lang="en-GB" altLang="pl-PL" sz="1600" b="1" dirty="0"/>
                <a:t> </a:t>
              </a:r>
              <a:r>
                <a:rPr lang="en-GB" altLang="pl-PL" sz="1600" b="1" dirty="0" err="1"/>
                <a:t>kliniczny</a:t>
              </a:r>
              <a:r>
                <a:rPr lang="en-GB" altLang="pl-PL" sz="1600" b="1" dirty="0"/>
                <a:t> </a:t>
              </a:r>
              <a:r>
                <a:rPr lang="en-GB" altLang="pl-PL" sz="1600" b="1" dirty="0" err="1"/>
                <a:t>wypalenia</a:t>
              </a:r>
              <a:r>
                <a:rPr lang="en-GB" altLang="pl-PL" sz="1600" b="1" dirty="0"/>
                <a:t> </a:t>
              </a:r>
              <a:r>
                <a:rPr lang="en-GB" altLang="pl-PL" sz="1600" b="1" dirty="0" err="1"/>
                <a:t>zawodowego</a:t>
              </a:r>
              <a:endParaRPr lang="en-GB" altLang="pl-PL" sz="1600" b="1" dirty="0"/>
            </a:p>
          </p:txBody>
        </p:sp>
        <p:sp>
          <p:nvSpPr>
            <p:cNvPr id="17411" name="Text Box 3"/>
            <p:cNvSpPr txBox="1">
              <a:spLocks noChangeArrowheads="1"/>
            </p:cNvSpPr>
            <p:nvPr/>
          </p:nvSpPr>
          <p:spPr bwMode="auto">
            <a:xfrm>
              <a:off x="1247" y="643"/>
              <a:ext cx="3503" cy="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1pPr>
              <a:lvl2pPr>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2pPr>
              <a:lvl3pPr>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3pPr>
              <a:lvl4pPr>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4pPr>
              <a:lvl5pPr>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39738" algn="l"/>
                  <a:tab pos="889000" algn="l"/>
                  <a:tab pos="1338263" algn="l"/>
                  <a:tab pos="1787525" algn="l"/>
                  <a:tab pos="2236788" algn="l"/>
                  <a:tab pos="2686050" algn="l"/>
                  <a:tab pos="3135313" algn="l"/>
                  <a:tab pos="3584575" algn="l"/>
                  <a:tab pos="4033838" algn="l"/>
                  <a:tab pos="4483100" algn="l"/>
                  <a:tab pos="4932363" algn="l"/>
                  <a:tab pos="5389563" algn="l"/>
                  <a:tab pos="5830888" algn="l"/>
                  <a:tab pos="6280150" algn="l"/>
                  <a:tab pos="6729413" algn="l"/>
                  <a:tab pos="7178675" algn="l"/>
                  <a:tab pos="7627938" algn="l"/>
                  <a:tab pos="8077200" algn="l"/>
                  <a:tab pos="8526463" algn="l"/>
                  <a:tab pos="8975725" algn="l"/>
                  <a:tab pos="8977313" algn="l"/>
                  <a:tab pos="9426575" algn="l"/>
                  <a:tab pos="9875838" algn="l"/>
                  <a:tab pos="10325100" algn="l"/>
                  <a:tab pos="10779125" algn="l"/>
                  <a:tab pos="10779125" algn="l"/>
                  <a:tab pos="10780713" algn="l"/>
                </a:tabLst>
                <a:defRPr sz="2400">
                  <a:solidFill>
                    <a:srgbClr val="000000"/>
                  </a:solidFill>
                  <a:latin typeface="Century Gothic" panose="020B0502020202020204" pitchFamily="34" charset="0"/>
                </a:defRPr>
              </a:lvl9pPr>
            </a:lstStyle>
            <a:p>
              <a:pPr>
                <a:lnSpc>
                  <a:spcPct val="117000"/>
                </a:lnSpc>
                <a:buFont typeface="Symbol" panose="05050102010706020507" pitchFamily="18" charset="2"/>
                <a:buNone/>
              </a:pPr>
              <a:r>
                <a:rPr lang="pl-PL" altLang="pl-PL" sz="1600" b="1" dirty="0">
                  <a:solidFill>
                    <a:schemeClr val="accent1"/>
                  </a:solidFill>
                </a:rPr>
                <a:t>      </a:t>
              </a:r>
              <a:r>
                <a:rPr lang="en-GB" altLang="pl-PL" sz="1600" b="1" dirty="0">
                  <a:solidFill>
                    <a:schemeClr val="accent1"/>
                  </a:solidFill>
                </a:rPr>
                <a:t>FIZYCZNE</a:t>
              </a:r>
            </a:p>
            <a:p>
              <a:pPr>
                <a:lnSpc>
                  <a:spcPct val="117000"/>
                </a:lnSpc>
                <a:buFont typeface="Symbol" panose="05050102010706020507" pitchFamily="18" charset="2"/>
                <a:buChar char=""/>
              </a:pPr>
              <a:r>
                <a:rPr lang="en-GB" altLang="pl-PL" sz="1400" dirty="0"/>
                <a:t> </a:t>
              </a:r>
              <a:r>
                <a:rPr lang="en-GB" altLang="pl-PL" sz="1400" dirty="0" err="1"/>
                <a:t>Dominujące</a:t>
              </a:r>
              <a:r>
                <a:rPr lang="en-GB" altLang="pl-PL" sz="1400" dirty="0"/>
                <a:t> </a:t>
              </a:r>
              <a:r>
                <a:rPr lang="en-GB" altLang="pl-PL" sz="1400" dirty="0" err="1"/>
                <a:t>poczucie</a:t>
              </a:r>
              <a:r>
                <a:rPr lang="en-GB" altLang="pl-PL" sz="1400" dirty="0"/>
                <a:t> </a:t>
              </a:r>
              <a:r>
                <a:rPr lang="en-GB" altLang="pl-PL" sz="1400" dirty="0" err="1"/>
                <a:t>zmęczenia</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Zaniedbywanie</a:t>
              </a:r>
              <a:r>
                <a:rPr lang="en-GB" altLang="pl-PL" sz="1400" dirty="0"/>
                <a:t> </a:t>
              </a:r>
              <a:r>
                <a:rPr lang="en-GB" altLang="pl-PL" sz="1400" dirty="0" err="1"/>
                <a:t>aktywności</a:t>
              </a:r>
              <a:r>
                <a:rPr lang="en-GB" altLang="pl-PL" sz="1400" dirty="0"/>
                <a:t> </a:t>
              </a:r>
              <a:r>
                <a:rPr lang="en-GB" altLang="pl-PL" sz="1400" dirty="0" err="1"/>
                <a:t>fizycznej</a:t>
              </a:r>
              <a:endParaRPr lang="en-GB" altLang="pl-PL" sz="1400" dirty="0"/>
            </a:p>
            <a:p>
              <a:pPr>
                <a:lnSpc>
                  <a:spcPct val="117000"/>
                </a:lnSpc>
                <a:buFont typeface="Symbol" panose="05050102010706020507" pitchFamily="18" charset="2"/>
                <a:buChar char=""/>
              </a:pPr>
              <a:r>
                <a:rPr lang="en-GB" altLang="pl-PL" sz="1400" dirty="0"/>
                <a:t> </a:t>
              </a:r>
              <a:r>
                <a:rPr lang="en-GB" altLang="pl-PL" sz="1400" dirty="0" err="1"/>
                <a:t>Zakłócenia</a:t>
              </a:r>
              <a:r>
                <a:rPr lang="en-GB" altLang="pl-PL" sz="1400" dirty="0"/>
                <a:t> </a:t>
              </a:r>
              <a:r>
                <a:rPr lang="en-GB" altLang="pl-PL" sz="1400" dirty="0" err="1"/>
                <a:t>snu</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Zaburzenia</a:t>
              </a:r>
              <a:r>
                <a:rPr lang="en-GB" altLang="pl-PL" sz="1400" dirty="0"/>
                <a:t> </a:t>
              </a:r>
              <a:r>
                <a:rPr lang="en-GB" altLang="pl-PL" sz="1400" dirty="0" err="1"/>
                <a:t>łaknienia</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Zaburzenia</a:t>
              </a:r>
              <a:r>
                <a:rPr lang="en-GB" altLang="pl-PL" sz="1400" dirty="0"/>
                <a:t> </a:t>
              </a:r>
              <a:r>
                <a:rPr lang="en-GB" altLang="pl-PL" sz="1400" dirty="0" err="1"/>
                <a:t>seksualne</a:t>
              </a:r>
              <a:r>
                <a:rPr lang="en-GB" altLang="pl-PL" sz="1400" dirty="0"/>
                <a:t> (</a:t>
              </a:r>
              <a:r>
                <a:rPr lang="en-GB" altLang="pl-PL" sz="1400" dirty="0" err="1"/>
                <a:t>brak</a:t>
              </a:r>
              <a:r>
                <a:rPr lang="en-GB" altLang="pl-PL" sz="1400" dirty="0"/>
                <a:t> </a:t>
              </a:r>
              <a:r>
                <a:rPr lang="en-GB" altLang="pl-PL" sz="1400" dirty="0" err="1"/>
                <a:t>ochoty</a:t>
              </a:r>
              <a:r>
                <a:rPr lang="en-GB" altLang="pl-PL" sz="1400" dirty="0"/>
                <a:t> </a:t>
              </a:r>
              <a:r>
                <a:rPr lang="en-GB" altLang="pl-PL" sz="1400" dirty="0" err="1"/>
                <a:t>na</a:t>
              </a:r>
              <a:r>
                <a:rPr lang="en-GB" altLang="pl-PL" sz="1400" dirty="0"/>
                <a:t> </a:t>
              </a:r>
              <a:r>
                <a:rPr lang="en-GB" altLang="pl-PL" sz="1400" dirty="0" err="1"/>
                <a:t>seks</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Nadużywanie</a:t>
              </a:r>
              <a:r>
                <a:rPr lang="en-GB" altLang="pl-PL" sz="1400" dirty="0"/>
                <a:t> </a:t>
              </a:r>
              <a:r>
                <a:rPr lang="en-GB" altLang="pl-PL" sz="1400" dirty="0" err="1"/>
                <a:t>alkoholu</a:t>
              </a:r>
              <a:r>
                <a:rPr lang="en-GB" altLang="pl-PL" sz="1400" dirty="0"/>
                <a:t>, </a:t>
              </a:r>
              <a:r>
                <a:rPr lang="en-GB" altLang="pl-PL" sz="1400" dirty="0" err="1"/>
                <a:t>leków</a:t>
              </a:r>
              <a:r>
                <a:rPr lang="en-GB" altLang="pl-PL" sz="1400" dirty="0"/>
                <a:t>, etc.</a:t>
              </a:r>
            </a:p>
            <a:p>
              <a:pPr>
                <a:lnSpc>
                  <a:spcPct val="117000"/>
                </a:lnSpc>
                <a:buFont typeface="Symbol" panose="05050102010706020507" pitchFamily="18" charset="2"/>
                <a:buChar char=""/>
              </a:pPr>
              <a:r>
                <a:rPr lang="en-GB" altLang="pl-PL" sz="1400" dirty="0"/>
                <a:t> </a:t>
              </a:r>
              <a:r>
                <a:rPr lang="en-GB" altLang="pl-PL" sz="1400" dirty="0" err="1"/>
                <a:t>Częste</a:t>
              </a:r>
              <a:r>
                <a:rPr lang="en-GB" altLang="pl-PL" sz="1400" dirty="0"/>
                <a:t> </a:t>
              </a:r>
              <a:r>
                <a:rPr lang="en-GB" altLang="pl-PL" sz="1400" dirty="0" err="1"/>
                <a:t>choroby</a:t>
              </a:r>
              <a:r>
                <a:rPr lang="en-GB" altLang="pl-PL" sz="1400" dirty="0"/>
                <a:t> bez </a:t>
              </a:r>
              <a:r>
                <a:rPr lang="en-GB" altLang="pl-PL" sz="1400" dirty="0" err="1"/>
                <a:t>rozpoznawalnych</a:t>
              </a:r>
              <a:r>
                <a:rPr lang="en-GB" altLang="pl-PL" sz="1400" dirty="0"/>
                <a:t> </a:t>
              </a:r>
              <a:r>
                <a:rPr lang="en-GB" altLang="pl-PL" sz="1400" dirty="0" err="1"/>
                <a:t>przyczyn</a:t>
              </a:r>
              <a:r>
                <a:rPr lang="en-GB" altLang="pl-PL" sz="1400" dirty="0"/>
                <a:t>.</a:t>
              </a:r>
              <a:endParaRPr lang="pl-PL" altLang="pl-PL" sz="1400" dirty="0"/>
            </a:p>
            <a:p>
              <a:pPr>
                <a:lnSpc>
                  <a:spcPct val="117000"/>
                </a:lnSpc>
                <a:buFont typeface="Symbol" panose="05050102010706020507" pitchFamily="18" charset="2"/>
                <a:buNone/>
              </a:pPr>
              <a:endParaRPr lang="pl-PL" altLang="pl-PL" sz="1600" b="1" dirty="0">
                <a:solidFill>
                  <a:schemeClr val="accent1"/>
                </a:solidFill>
              </a:endParaRPr>
            </a:p>
            <a:p>
              <a:pPr>
                <a:lnSpc>
                  <a:spcPct val="117000"/>
                </a:lnSpc>
                <a:buFont typeface="Symbol" panose="05050102010706020507" pitchFamily="18" charset="2"/>
                <a:buNone/>
              </a:pPr>
              <a:r>
                <a:rPr lang="pl-PL" altLang="pl-PL" sz="1600" b="1" dirty="0">
                  <a:solidFill>
                    <a:schemeClr val="accent1"/>
                  </a:solidFill>
                </a:rPr>
                <a:t>      </a:t>
              </a:r>
              <a:r>
                <a:rPr lang="en-GB" altLang="pl-PL" sz="1600" b="1" dirty="0">
                  <a:solidFill>
                    <a:schemeClr val="accent1"/>
                  </a:solidFill>
                </a:rPr>
                <a:t>EMOCJONALNE I BEHAWIORALNE </a:t>
              </a:r>
            </a:p>
            <a:p>
              <a:pPr>
                <a:lnSpc>
                  <a:spcPct val="117000"/>
                </a:lnSpc>
                <a:buFont typeface="Symbol" panose="05050102010706020507" pitchFamily="18" charset="2"/>
                <a:buChar char=""/>
              </a:pPr>
              <a:r>
                <a:rPr lang="en-GB" altLang="pl-PL" sz="1400" dirty="0" err="1"/>
                <a:t>Trudności</a:t>
              </a:r>
              <a:r>
                <a:rPr lang="en-GB" altLang="pl-PL" sz="1400" dirty="0"/>
                <a:t> w </a:t>
              </a:r>
              <a:r>
                <a:rPr lang="en-GB" altLang="pl-PL" sz="1400" dirty="0" err="1"/>
                <a:t>relaksowaniu</a:t>
              </a:r>
              <a:r>
                <a:rPr lang="en-GB" altLang="pl-PL" sz="1400" dirty="0"/>
                <a:t> </a:t>
              </a:r>
              <a:r>
                <a:rPr lang="en-GB" altLang="pl-PL" sz="1400" dirty="0" err="1"/>
                <a:t>się</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Utrzymujące</a:t>
              </a:r>
              <a:r>
                <a:rPr lang="en-GB" altLang="pl-PL" sz="1400" dirty="0"/>
                <a:t> </a:t>
              </a:r>
              <a:r>
                <a:rPr lang="en-GB" altLang="pl-PL" sz="1400" dirty="0" err="1"/>
                <a:t>się</a:t>
              </a:r>
              <a:r>
                <a:rPr lang="en-GB" altLang="pl-PL" sz="1400" dirty="0"/>
                <a:t> </a:t>
              </a:r>
              <a:r>
                <a:rPr lang="en-GB" altLang="pl-PL" sz="1400" dirty="0" err="1"/>
                <a:t>poczucie</a:t>
              </a:r>
              <a:r>
                <a:rPr lang="en-GB" altLang="pl-PL" sz="1400" dirty="0"/>
                <a:t> </a:t>
              </a:r>
              <a:r>
                <a:rPr lang="en-GB" altLang="pl-PL" sz="1400" dirty="0" err="1"/>
                <a:t>znużenia</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Obniżony</a:t>
              </a:r>
              <a:r>
                <a:rPr lang="en-GB" altLang="pl-PL" sz="1400" dirty="0"/>
                <a:t> </a:t>
              </a:r>
              <a:r>
                <a:rPr lang="en-GB" altLang="pl-PL" sz="1400" dirty="0" err="1"/>
                <a:t>nastrój</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Stała</a:t>
              </a:r>
              <a:r>
                <a:rPr lang="en-GB" altLang="pl-PL" sz="1400" dirty="0"/>
                <a:t> </a:t>
              </a:r>
              <a:r>
                <a:rPr lang="en-GB" altLang="pl-PL" sz="1400" dirty="0" err="1"/>
                <a:t>obecność</a:t>
              </a:r>
              <a:r>
                <a:rPr lang="en-GB" altLang="pl-PL" sz="1400" dirty="0"/>
                <a:t> </a:t>
              </a:r>
              <a:r>
                <a:rPr lang="en-GB" altLang="pl-PL" sz="1400" dirty="0" err="1"/>
                <a:t>negatywnych</a:t>
              </a:r>
              <a:r>
                <a:rPr lang="en-GB" altLang="pl-PL" sz="1400" dirty="0"/>
                <a:t> </a:t>
              </a:r>
              <a:r>
                <a:rPr lang="en-GB" altLang="pl-PL" sz="1400" dirty="0" err="1"/>
                <a:t>postaw</a:t>
              </a:r>
              <a:r>
                <a:rPr lang="en-GB" altLang="pl-PL" sz="1400" dirty="0"/>
                <a:t> </a:t>
              </a:r>
              <a:r>
                <a:rPr lang="en-GB" altLang="pl-PL" sz="1400" dirty="0" err="1"/>
                <a:t>i</a:t>
              </a:r>
              <a:r>
                <a:rPr lang="en-GB" altLang="pl-PL" sz="1400" dirty="0"/>
                <a:t> </a:t>
              </a:r>
              <a:r>
                <a:rPr lang="en-GB" altLang="pl-PL" sz="1400" dirty="0" err="1"/>
                <a:t>myśli</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Długotrwałe</a:t>
              </a:r>
              <a:r>
                <a:rPr lang="en-GB" altLang="pl-PL" sz="1400" dirty="0"/>
                <a:t> </a:t>
              </a:r>
              <a:r>
                <a:rPr lang="en-GB" altLang="pl-PL" sz="1400" dirty="0" err="1"/>
                <a:t>resentymenty</a:t>
              </a:r>
              <a:r>
                <a:rPr lang="en-GB" altLang="pl-PL" sz="1400" dirty="0"/>
                <a:t> </a:t>
              </a:r>
              <a:r>
                <a:rPr lang="en-GB" altLang="pl-PL" sz="1400" dirty="0" err="1"/>
                <a:t>lub</a:t>
              </a:r>
              <a:r>
                <a:rPr lang="en-GB" altLang="pl-PL" sz="1400" dirty="0"/>
                <a:t> </a:t>
              </a:r>
              <a:r>
                <a:rPr lang="en-GB" altLang="pl-PL" sz="1400" dirty="0" err="1"/>
                <a:t>urazy</a:t>
              </a:r>
              <a:r>
                <a:rPr lang="en-GB" altLang="pl-PL" sz="1400" dirty="0"/>
                <a:t> </a:t>
              </a:r>
              <a:r>
                <a:rPr lang="en-GB" altLang="pl-PL" sz="1400" dirty="0" err="1"/>
                <a:t>wobec</a:t>
              </a:r>
              <a:r>
                <a:rPr lang="en-GB" altLang="pl-PL" sz="1400" dirty="0"/>
                <a:t> </a:t>
              </a:r>
              <a:r>
                <a:rPr lang="en-GB" altLang="pl-PL" sz="1400" dirty="0" err="1"/>
                <a:t>innych</a:t>
              </a:r>
              <a:r>
                <a:rPr lang="en-GB" altLang="pl-PL" sz="1400" dirty="0"/>
                <a:t> </a:t>
              </a:r>
              <a:r>
                <a:rPr lang="en-GB" altLang="pl-PL" sz="1400" dirty="0" err="1"/>
                <a:t>ludzi</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Regularnie</a:t>
              </a:r>
              <a:r>
                <a:rPr lang="en-GB" altLang="pl-PL" sz="1400" dirty="0"/>
                <a:t> </a:t>
              </a:r>
              <a:r>
                <a:rPr lang="en-GB" altLang="pl-PL" sz="1400" dirty="0" err="1"/>
                <a:t>występujące</a:t>
              </a:r>
              <a:r>
                <a:rPr lang="en-GB" altLang="pl-PL" sz="1400" dirty="0"/>
                <a:t> </a:t>
              </a:r>
              <a:r>
                <a:rPr lang="en-GB" altLang="pl-PL" sz="1400" dirty="0" err="1"/>
                <a:t>poczucie</a:t>
              </a:r>
              <a:r>
                <a:rPr lang="en-GB" altLang="pl-PL" sz="1400" dirty="0"/>
                <a:t> </a:t>
              </a:r>
              <a:r>
                <a:rPr lang="en-GB" altLang="pl-PL" sz="1400" dirty="0" err="1"/>
                <a:t>osamotnienia</a:t>
              </a:r>
              <a:r>
                <a:rPr lang="en-GB" altLang="pl-PL" sz="1400" dirty="0"/>
                <a:t> </a:t>
              </a:r>
              <a:r>
                <a:rPr lang="en-GB" altLang="pl-PL" sz="1400" dirty="0" err="1"/>
                <a:t>lub</a:t>
              </a:r>
              <a:r>
                <a:rPr lang="en-GB" altLang="pl-PL" sz="1400" dirty="0"/>
                <a:t> </a:t>
              </a:r>
              <a:r>
                <a:rPr lang="en-GB" altLang="pl-PL" sz="1400" dirty="0" err="1"/>
                <a:t>izolacji</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Nawracające</a:t>
              </a:r>
              <a:r>
                <a:rPr lang="en-GB" altLang="pl-PL" sz="1400" dirty="0"/>
                <a:t> </a:t>
              </a:r>
              <a:r>
                <a:rPr lang="en-GB" altLang="pl-PL" sz="1400" dirty="0" err="1"/>
                <a:t>lęki</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Poczucie</a:t>
              </a:r>
              <a:r>
                <a:rPr lang="en-GB" altLang="pl-PL" sz="1400" dirty="0"/>
                <a:t> </a:t>
              </a:r>
              <a:r>
                <a:rPr lang="en-GB" altLang="pl-PL" sz="1400" dirty="0" err="1"/>
                <a:t>pustki</a:t>
              </a:r>
              <a:r>
                <a:rPr lang="en-GB" altLang="pl-PL" sz="1400" dirty="0"/>
                <a:t> </a:t>
              </a:r>
              <a:r>
                <a:rPr lang="en-GB" altLang="pl-PL" sz="1400" dirty="0" err="1"/>
                <a:t>i</a:t>
              </a:r>
              <a:r>
                <a:rPr lang="en-GB" altLang="pl-PL" sz="1400" dirty="0"/>
                <a:t> </a:t>
              </a:r>
              <a:r>
                <a:rPr lang="en-GB" altLang="pl-PL" sz="1400" dirty="0" err="1"/>
                <a:t>braku</a:t>
              </a:r>
              <a:r>
                <a:rPr lang="en-GB" altLang="pl-PL" sz="1400" dirty="0"/>
                <a:t> </a:t>
              </a:r>
              <a:r>
                <a:rPr lang="en-GB" altLang="pl-PL" sz="1400" dirty="0" err="1"/>
                <a:t>sensu</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Rosnąca</a:t>
              </a:r>
              <a:r>
                <a:rPr lang="en-GB" altLang="pl-PL" sz="1400" dirty="0"/>
                <a:t> </a:t>
              </a:r>
              <a:r>
                <a:rPr lang="en-GB" altLang="pl-PL" sz="1400" dirty="0" err="1"/>
                <a:t>ilość</a:t>
              </a:r>
              <a:r>
                <a:rPr lang="en-GB" altLang="pl-PL" sz="1400" dirty="0"/>
                <a:t> </a:t>
              </a:r>
              <a:r>
                <a:rPr lang="en-GB" altLang="pl-PL" sz="1400" dirty="0" err="1"/>
                <a:t>zachowań</a:t>
              </a:r>
              <a:r>
                <a:rPr lang="en-GB" altLang="pl-PL" sz="1400" dirty="0"/>
                <a:t> </a:t>
              </a:r>
              <a:r>
                <a:rPr lang="en-GB" altLang="pl-PL" sz="1400" dirty="0" err="1"/>
                <a:t>impulsywnych</a:t>
              </a:r>
              <a:r>
                <a:rPr lang="en-GB" altLang="pl-PL" sz="1400" dirty="0"/>
                <a:t> bez </a:t>
              </a:r>
              <a:r>
                <a:rPr lang="en-GB" altLang="pl-PL" sz="1400" dirty="0" err="1"/>
                <a:t>względu</a:t>
              </a:r>
              <a:r>
                <a:rPr lang="en-GB" altLang="pl-PL" sz="1400" dirty="0"/>
                <a:t> </a:t>
              </a:r>
              <a:r>
                <a:rPr lang="en-GB" altLang="pl-PL" sz="1400" dirty="0" err="1"/>
                <a:t>na</a:t>
              </a:r>
              <a:r>
                <a:rPr lang="en-GB" altLang="pl-PL" sz="1400" dirty="0"/>
                <a:t>    </a:t>
              </a:r>
              <a:r>
                <a:rPr lang="en-GB" altLang="pl-PL" sz="1400" dirty="0" err="1"/>
                <a:t>konsekwencje</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Niekontrolowane</a:t>
              </a:r>
              <a:r>
                <a:rPr lang="en-GB" altLang="pl-PL" sz="1400" dirty="0"/>
                <a:t> </a:t>
              </a:r>
              <a:r>
                <a:rPr lang="en-GB" altLang="pl-PL" sz="1400" dirty="0" err="1"/>
                <a:t>zachowania</a:t>
              </a:r>
              <a:r>
                <a:rPr lang="en-GB" altLang="pl-PL" sz="1400" dirty="0"/>
                <a:t> </a:t>
              </a:r>
              <a:r>
                <a:rPr lang="en-GB" altLang="pl-PL" sz="1400" dirty="0" err="1"/>
                <a:t>agresywne</a:t>
              </a:r>
              <a:r>
                <a:rPr lang="en-GB" altLang="pl-PL" sz="1400" dirty="0"/>
                <a:t>.</a:t>
              </a:r>
            </a:p>
          </p:txBody>
        </p:sp>
      </p:grpSp>
      <p:grpSp>
        <p:nvGrpSpPr>
          <p:cNvPr id="5" name="Group 1"/>
          <p:cNvGrpSpPr>
            <a:grpSpLocks/>
          </p:cNvGrpSpPr>
          <p:nvPr/>
        </p:nvGrpSpPr>
        <p:grpSpPr bwMode="auto">
          <a:xfrm>
            <a:off x="5975348" y="127000"/>
            <a:ext cx="6543532" cy="6811963"/>
            <a:chOff x="1137" y="232"/>
            <a:chExt cx="5217" cy="4291"/>
          </a:xfrm>
        </p:grpSpPr>
        <p:sp>
          <p:nvSpPr>
            <p:cNvPr id="6" name="Text Box 2"/>
            <p:cNvSpPr txBox="1">
              <a:spLocks noChangeArrowheads="1"/>
            </p:cNvSpPr>
            <p:nvPr/>
          </p:nvSpPr>
          <p:spPr bwMode="auto">
            <a:xfrm>
              <a:off x="1247" y="232"/>
              <a:ext cx="3571" cy="221"/>
            </a:xfrm>
            <a:prstGeom prst="rect">
              <a:avLst/>
            </a:prstGeom>
            <a:solidFill>
              <a:srgbClr val="99CCFF"/>
            </a:solidFill>
            <a:ln w="9360">
              <a:solidFill>
                <a:srgbClr val="000000"/>
              </a:solidFill>
              <a:miter lim="800000"/>
              <a:headEnd/>
              <a:tailEnd/>
            </a:ln>
            <a:effectLst>
              <a:outerShdw dist="107933" dir="18900000" algn="ctr" rotWithShape="0">
                <a:srgbClr val="808080"/>
              </a:outerShdw>
            </a:effec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entury Gothic" panose="020B0502020202020204" pitchFamily="34" charset="0"/>
                </a:defRPr>
              </a:lvl9pPr>
            </a:lstStyle>
            <a:p>
              <a:pPr algn="ctr">
                <a:lnSpc>
                  <a:spcPct val="117000"/>
                </a:lnSpc>
              </a:pPr>
              <a:r>
                <a:rPr lang="en-GB" altLang="pl-PL" sz="1600" b="1" dirty="0" err="1"/>
                <a:t>Obraz</a:t>
              </a:r>
              <a:r>
                <a:rPr lang="en-GB" altLang="pl-PL" sz="1600" b="1" dirty="0"/>
                <a:t> </a:t>
              </a:r>
              <a:r>
                <a:rPr lang="en-GB" altLang="pl-PL" sz="1600" b="1" dirty="0" err="1"/>
                <a:t>kliniczny</a:t>
              </a:r>
              <a:r>
                <a:rPr lang="en-GB" altLang="pl-PL" sz="1600" b="1" dirty="0"/>
                <a:t> </a:t>
              </a:r>
              <a:r>
                <a:rPr lang="en-GB" altLang="pl-PL" sz="1600" b="1" dirty="0" err="1"/>
                <a:t>wypalenia</a:t>
              </a:r>
              <a:r>
                <a:rPr lang="en-GB" altLang="pl-PL" sz="1600" b="1" dirty="0"/>
                <a:t> </a:t>
              </a:r>
              <a:r>
                <a:rPr lang="en-GB" altLang="pl-PL" sz="1600" b="1" dirty="0" err="1"/>
                <a:t>zawodowego</a:t>
              </a:r>
              <a:endParaRPr lang="en-GB" altLang="pl-PL" sz="1600" b="1" dirty="0"/>
            </a:p>
          </p:txBody>
        </p:sp>
        <p:sp>
          <p:nvSpPr>
            <p:cNvPr id="7" name="Text Box 3"/>
            <p:cNvSpPr txBox="1">
              <a:spLocks noChangeArrowheads="1"/>
            </p:cNvSpPr>
            <p:nvPr/>
          </p:nvSpPr>
          <p:spPr bwMode="auto">
            <a:xfrm>
              <a:off x="1137" y="567"/>
              <a:ext cx="5217" cy="39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1pPr>
              <a:lvl2pPr>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2pPr>
              <a:lvl3pPr>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3pPr>
              <a:lvl4pPr marL="555625">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4pPr>
              <a:lvl5pPr>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5pPr>
              <a:lvl6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6pPr>
              <a:lvl7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7pPr>
              <a:lvl8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8pPr>
              <a:lvl9pPr defTabSz="449263" eaLnBrk="0" fontAlgn="base" hangingPunct="0">
                <a:lnSpc>
                  <a:spcPct val="63000"/>
                </a:lnSpc>
                <a:spcBef>
                  <a:spcPct val="0"/>
                </a:spcBef>
                <a:spcAft>
                  <a:spcPct val="0"/>
                </a:spcAft>
                <a:buClr>
                  <a:srgbClr val="000000"/>
                </a:buClr>
                <a:buSzPct val="100000"/>
                <a:buFont typeface="Times New Roman" panose="02020603050405020304" pitchFamily="18" charset="0"/>
                <a:tabLst>
                  <a:tab pos="555625"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9090025" algn="l"/>
                  <a:tab pos="9539288" algn="l"/>
                </a:tabLst>
                <a:defRPr sz="2400">
                  <a:solidFill>
                    <a:srgbClr val="000000"/>
                  </a:solidFill>
                  <a:latin typeface="Century Gothic" panose="020B0502020202020204" pitchFamily="34" charset="0"/>
                </a:defRPr>
              </a:lvl9pPr>
            </a:lstStyle>
            <a:p>
              <a:pPr lvl="3">
                <a:lnSpc>
                  <a:spcPct val="117000"/>
                </a:lnSpc>
                <a:spcBef>
                  <a:spcPts val="500"/>
                </a:spcBef>
                <a:spcAft>
                  <a:spcPts val="500"/>
                </a:spcAft>
              </a:pPr>
              <a:r>
                <a:rPr lang="en-GB" altLang="pl-PL" sz="1600" b="1" dirty="0">
                  <a:solidFill>
                    <a:schemeClr val="accent1"/>
                  </a:solidFill>
                </a:rPr>
                <a:t>RODZINNE I SPOŁECZNE</a:t>
              </a:r>
              <a:r>
                <a:rPr lang="en-GB" altLang="pl-PL" sz="1400" b="1" dirty="0">
                  <a:solidFill>
                    <a:schemeClr val="accent1"/>
                  </a:solidFill>
                </a:rPr>
                <a:t> </a:t>
              </a:r>
            </a:p>
            <a:p>
              <a:pPr>
                <a:lnSpc>
                  <a:spcPct val="117000"/>
                </a:lnSpc>
                <a:buFont typeface="Symbol" panose="05050102010706020507" pitchFamily="18" charset="2"/>
                <a:buChar char=""/>
              </a:pPr>
              <a:r>
                <a:rPr lang="en-GB" altLang="pl-PL" sz="1400" dirty="0"/>
                <a:t> </a:t>
              </a:r>
              <a:r>
                <a:rPr lang="en-GB" altLang="pl-PL" sz="1400" dirty="0" err="1"/>
                <a:t>Obniżenie</a:t>
              </a:r>
              <a:r>
                <a:rPr lang="en-GB" altLang="pl-PL" sz="1400" dirty="0"/>
                <a:t> </a:t>
              </a:r>
              <a:r>
                <a:rPr lang="en-GB" altLang="pl-PL" sz="1400" dirty="0" err="1"/>
                <a:t>zainteresowania</a:t>
              </a:r>
              <a:r>
                <a:rPr lang="en-GB" altLang="pl-PL" sz="1400" dirty="0"/>
                <a:t> </a:t>
              </a:r>
              <a:r>
                <a:rPr lang="en-GB" altLang="pl-PL" sz="1400" dirty="0" err="1"/>
                <a:t>życiem</a:t>
              </a:r>
              <a:r>
                <a:rPr lang="en-GB" altLang="pl-PL" sz="1400" dirty="0"/>
                <a:t> </a:t>
              </a:r>
              <a:r>
                <a:rPr lang="en-GB" altLang="pl-PL" sz="1400" dirty="0" err="1"/>
                <a:t>rodziny</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Łatwiejsze</a:t>
              </a:r>
              <a:r>
                <a:rPr lang="en-GB" altLang="pl-PL" sz="1400" dirty="0"/>
                <a:t> </a:t>
              </a:r>
              <a:r>
                <a:rPr lang="en-GB" altLang="pl-PL" sz="1400" dirty="0" err="1"/>
                <a:t>wpadanie</a:t>
              </a:r>
              <a:r>
                <a:rPr lang="en-GB" altLang="pl-PL" sz="1400" dirty="0"/>
                <a:t> w </a:t>
              </a:r>
              <a:r>
                <a:rPr lang="en-GB" altLang="pl-PL" sz="1400" dirty="0" err="1"/>
                <a:t>irytację</a:t>
              </a:r>
              <a:r>
                <a:rPr lang="en-GB" altLang="pl-PL" sz="1400" dirty="0"/>
                <a:t> </a:t>
              </a:r>
              <a:r>
                <a:rPr lang="en-GB" altLang="pl-PL" sz="1400" dirty="0" err="1"/>
                <a:t>lub</a:t>
              </a:r>
              <a:r>
                <a:rPr lang="en-GB" altLang="pl-PL" sz="1400" dirty="0"/>
                <a:t> </a:t>
              </a:r>
              <a:r>
                <a:rPr lang="en-GB" altLang="pl-PL" sz="1400" dirty="0" err="1"/>
                <a:t>złość</a:t>
              </a:r>
              <a:r>
                <a:rPr lang="en-GB" altLang="pl-PL" sz="1400" dirty="0"/>
                <a:t> </a:t>
              </a:r>
              <a:r>
                <a:rPr lang="en-GB" altLang="pl-PL" sz="1400" dirty="0" err="1"/>
                <a:t>na</a:t>
              </a:r>
              <a:r>
                <a:rPr lang="en-GB" altLang="pl-PL" sz="1400" dirty="0"/>
                <a:t> </a:t>
              </a:r>
              <a:r>
                <a:rPr lang="en-GB" altLang="pl-PL" sz="1400" dirty="0" err="1"/>
                <a:t>członków</a:t>
              </a:r>
              <a:r>
                <a:rPr lang="en-GB" altLang="pl-PL" sz="1400" dirty="0"/>
                <a:t> </a:t>
              </a:r>
              <a:r>
                <a:rPr lang="en-GB" altLang="pl-PL" sz="1400" dirty="0" err="1"/>
                <a:t>rodziny</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Spędzanie</a:t>
              </a:r>
              <a:r>
                <a:rPr lang="en-GB" altLang="pl-PL" sz="1400" dirty="0"/>
                <a:t> </a:t>
              </a:r>
              <a:r>
                <a:rPr lang="en-GB" altLang="pl-PL" sz="1400" dirty="0" err="1"/>
                <a:t>większej</a:t>
              </a:r>
              <a:r>
                <a:rPr lang="en-GB" altLang="pl-PL" sz="1400" dirty="0"/>
                <a:t> </a:t>
              </a:r>
              <a:r>
                <a:rPr lang="en-GB" altLang="pl-PL" sz="1400" dirty="0" err="1"/>
                <a:t>ilości</a:t>
              </a:r>
              <a:r>
                <a:rPr lang="en-GB" altLang="pl-PL" sz="1400" dirty="0"/>
                <a:t> </a:t>
              </a:r>
              <a:r>
                <a:rPr lang="en-GB" altLang="pl-PL" sz="1400" dirty="0" err="1"/>
                <a:t>czasu</a:t>
              </a:r>
              <a:r>
                <a:rPr lang="en-GB" altLang="pl-PL" sz="1400" dirty="0"/>
                <a:t> </a:t>
              </a:r>
              <a:r>
                <a:rPr lang="en-GB" altLang="pl-PL" sz="1400" dirty="0" err="1"/>
                <a:t>poza</a:t>
              </a:r>
              <a:r>
                <a:rPr lang="en-GB" altLang="pl-PL" sz="1400" dirty="0"/>
                <a:t> </a:t>
              </a:r>
              <a:r>
                <a:rPr lang="en-GB" altLang="pl-PL" sz="1400" dirty="0" err="1"/>
                <a:t>domem</a:t>
              </a:r>
              <a:r>
                <a:rPr lang="en-GB" altLang="pl-PL" sz="1400" dirty="0"/>
                <a:t> bez </a:t>
              </a:r>
              <a:r>
                <a:rPr lang="en-GB" altLang="pl-PL" sz="1400" dirty="0" err="1"/>
                <a:t>wyraźnego</a:t>
              </a:r>
              <a:r>
                <a:rPr lang="en-GB" altLang="pl-PL" sz="1400" dirty="0"/>
                <a:t> </a:t>
              </a:r>
              <a:r>
                <a:rPr lang="en-GB" altLang="pl-PL" sz="1400" dirty="0" err="1"/>
                <a:t>powodu</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Opór</a:t>
              </a:r>
              <a:r>
                <a:rPr lang="en-GB" altLang="pl-PL" sz="1400" dirty="0"/>
                <a:t> </a:t>
              </a:r>
              <a:r>
                <a:rPr lang="en-GB" altLang="pl-PL" sz="1400" dirty="0" err="1"/>
                <a:t>przed</a:t>
              </a:r>
              <a:r>
                <a:rPr lang="en-GB" altLang="pl-PL" sz="1400" dirty="0"/>
                <a:t> </a:t>
              </a:r>
              <a:r>
                <a:rPr lang="en-GB" altLang="pl-PL" sz="1400" dirty="0" err="1"/>
                <a:t>wspólnym</a:t>
              </a:r>
              <a:r>
                <a:rPr lang="en-GB" altLang="pl-PL" sz="1400" dirty="0"/>
                <a:t> </a:t>
              </a:r>
              <a:r>
                <a:rPr lang="en-GB" altLang="pl-PL" sz="1400" dirty="0" err="1"/>
                <a:t>wypoczynkiem</a:t>
              </a:r>
              <a:r>
                <a:rPr lang="en-GB" altLang="pl-PL" sz="1400" dirty="0"/>
                <a:t> </a:t>
              </a:r>
              <a:r>
                <a:rPr lang="en-GB" altLang="pl-PL" sz="1400" dirty="0" err="1"/>
                <a:t>lub</a:t>
              </a:r>
              <a:r>
                <a:rPr lang="en-GB" altLang="pl-PL" sz="1400" dirty="0"/>
                <a:t> </a:t>
              </a:r>
              <a:r>
                <a:rPr lang="en-GB" altLang="pl-PL" sz="1400" dirty="0" err="1"/>
                <a:t>niemożność</a:t>
              </a:r>
              <a:r>
                <a:rPr lang="en-GB" altLang="pl-PL" sz="1400" dirty="0"/>
                <a:t> </a:t>
              </a:r>
              <a:r>
                <a:rPr lang="en-GB" altLang="pl-PL" sz="1400" dirty="0" err="1"/>
                <a:t>cieszenia</a:t>
              </a:r>
              <a:r>
                <a:rPr lang="en-GB" altLang="pl-PL" sz="1400" dirty="0"/>
                <a:t> </a:t>
              </a:r>
              <a:r>
                <a:rPr lang="en-GB" altLang="pl-PL" sz="1400" dirty="0" err="1"/>
                <a:t>się</a:t>
              </a:r>
              <a:r>
                <a:rPr lang="en-GB" altLang="pl-PL" sz="1400" dirty="0"/>
                <a:t> </a:t>
              </a:r>
              <a:r>
                <a:rPr lang="en-GB" altLang="pl-PL" sz="1400" dirty="0" err="1"/>
                <a:t>nim</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Zwiększająca</a:t>
              </a:r>
              <a:r>
                <a:rPr lang="en-GB" altLang="pl-PL" sz="1400" dirty="0"/>
                <a:t> </a:t>
              </a:r>
              <a:r>
                <a:rPr lang="en-GB" altLang="pl-PL" sz="1400" dirty="0" err="1"/>
                <a:t>się</a:t>
              </a:r>
              <a:r>
                <a:rPr lang="en-GB" altLang="pl-PL" sz="1400" dirty="0"/>
                <a:t> </a:t>
              </a:r>
              <a:r>
                <a:rPr lang="en-GB" altLang="pl-PL" sz="1400" dirty="0" err="1"/>
                <a:t>ilość</a:t>
              </a:r>
              <a:r>
                <a:rPr lang="en-GB" altLang="pl-PL" sz="1400" dirty="0"/>
                <a:t> </a:t>
              </a:r>
              <a:r>
                <a:rPr lang="en-GB" altLang="pl-PL" sz="1400" dirty="0" err="1"/>
                <a:t>czasu</a:t>
              </a:r>
              <a:r>
                <a:rPr lang="en-GB" altLang="pl-PL" sz="1400" dirty="0"/>
                <a:t> </a:t>
              </a:r>
              <a:r>
                <a:rPr lang="en-GB" altLang="pl-PL" sz="1400" dirty="0" err="1"/>
                <a:t>spędzanego</a:t>
              </a:r>
              <a:r>
                <a:rPr lang="en-GB" altLang="pl-PL" sz="1400" dirty="0"/>
                <a:t> </a:t>
              </a:r>
              <a:r>
                <a:rPr lang="en-GB" altLang="pl-PL" sz="1400" dirty="0" err="1"/>
                <a:t>samotnie</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Nadmierne</a:t>
              </a:r>
              <a:r>
                <a:rPr lang="en-GB" altLang="pl-PL" sz="1400" dirty="0"/>
                <a:t> </a:t>
              </a:r>
              <a:r>
                <a:rPr lang="en-GB" altLang="pl-PL" sz="1400" dirty="0" err="1"/>
                <a:t>oglądanie</a:t>
              </a:r>
              <a:r>
                <a:rPr lang="en-GB" altLang="pl-PL" sz="1400" dirty="0"/>
                <a:t> </a:t>
              </a:r>
              <a:r>
                <a:rPr lang="en-GB" altLang="pl-PL" sz="1400" dirty="0" err="1"/>
                <a:t>telewizji</a:t>
              </a:r>
              <a:r>
                <a:rPr lang="en-GB" altLang="pl-PL" sz="1400" dirty="0"/>
                <a:t> </a:t>
              </a:r>
              <a:r>
                <a:rPr lang="en-GB" altLang="pl-PL" sz="1400" dirty="0" err="1"/>
                <a:t>jako</a:t>
              </a:r>
              <a:r>
                <a:rPr lang="en-GB" altLang="pl-PL" sz="1400" dirty="0"/>
                <a:t> </a:t>
              </a:r>
              <a:r>
                <a:rPr lang="en-GB" altLang="pl-PL" sz="1400" dirty="0" err="1"/>
                <a:t>sposób</a:t>
              </a:r>
              <a:r>
                <a:rPr lang="en-GB" altLang="pl-PL" sz="1400" dirty="0"/>
                <a:t> </a:t>
              </a:r>
              <a:r>
                <a:rPr lang="en-GB" altLang="pl-PL" sz="1400" dirty="0" err="1"/>
                <a:t>ucieczki</a:t>
              </a:r>
              <a:r>
                <a:rPr lang="en-GB" altLang="pl-PL" sz="1400" dirty="0"/>
                <a:t> od </a:t>
              </a:r>
              <a:r>
                <a:rPr lang="en-GB" altLang="pl-PL" sz="1400" dirty="0" err="1"/>
                <a:t>problemów</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Nasilony</a:t>
              </a:r>
              <a:r>
                <a:rPr lang="en-GB" altLang="pl-PL" sz="1400" dirty="0"/>
                <a:t> </a:t>
              </a:r>
              <a:r>
                <a:rPr lang="en-GB" altLang="pl-PL" sz="1400" dirty="0" err="1"/>
                <a:t>stres</a:t>
              </a:r>
              <a:r>
                <a:rPr lang="en-GB" altLang="pl-PL" sz="1400" dirty="0"/>
                <a:t> </a:t>
              </a:r>
              <a:r>
                <a:rPr lang="en-GB" altLang="pl-PL" sz="1400" dirty="0" err="1"/>
                <a:t>towarzyszący</a:t>
              </a:r>
              <a:r>
                <a:rPr lang="en-GB" altLang="pl-PL" sz="1400" dirty="0"/>
                <a:t> </a:t>
              </a:r>
              <a:r>
                <a:rPr lang="en-GB" altLang="pl-PL" sz="1400" dirty="0" err="1"/>
                <a:t>dużym</a:t>
              </a:r>
              <a:r>
                <a:rPr lang="en-GB" altLang="pl-PL" sz="1400" dirty="0"/>
                <a:t> </a:t>
              </a:r>
              <a:r>
                <a:rPr lang="en-GB" altLang="pl-PL" sz="1400" dirty="0" err="1"/>
                <a:t>zmianom</a:t>
              </a:r>
              <a:r>
                <a:rPr lang="en-GB" altLang="pl-PL" sz="1400" dirty="0"/>
                <a:t> </a:t>
              </a:r>
              <a:r>
                <a:rPr lang="en-GB" altLang="pl-PL" sz="1400" dirty="0" err="1"/>
                <a:t>życiowym</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Obniżenie</a:t>
              </a:r>
              <a:r>
                <a:rPr lang="en-GB" altLang="pl-PL" sz="1400" dirty="0"/>
                <a:t> </a:t>
              </a:r>
              <a:r>
                <a:rPr lang="en-GB" altLang="pl-PL" sz="1400" dirty="0" err="1"/>
                <a:t>poczucia</a:t>
              </a:r>
              <a:r>
                <a:rPr lang="en-GB" altLang="pl-PL" sz="1400" dirty="0"/>
                <a:t> </a:t>
              </a:r>
              <a:r>
                <a:rPr lang="en-GB" altLang="pl-PL" sz="1400" dirty="0" err="1"/>
                <a:t>wsparcia</a:t>
              </a:r>
              <a:r>
                <a:rPr lang="en-GB" altLang="pl-PL" sz="1400" dirty="0"/>
                <a:t>. </a:t>
              </a:r>
              <a:endParaRPr lang="pl-PL" altLang="pl-PL" sz="1400" b="1" dirty="0">
                <a:solidFill>
                  <a:schemeClr val="accent1"/>
                </a:solidFill>
              </a:endParaRPr>
            </a:p>
            <a:p>
              <a:pPr>
                <a:lnSpc>
                  <a:spcPct val="117000"/>
                </a:lnSpc>
                <a:buFont typeface="Symbol" panose="05050102010706020507" pitchFamily="18" charset="2"/>
                <a:buNone/>
              </a:pPr>
              <a:r>
                <a:rPr lang="pl-PL" altLang="pl-PL" sz="1400" b="1" dirty="0">
                  <a:solidFill>
                    <a:schemeClr val="accent1"/>
                  </a:solidFill>
                </a:rPr>
                <a:t>           </a:t>
              </a:r>
              <a:r>
                <a:rPr lang="en-GB" altLang="pl-PL" sz="1400" b="1" dirty="0">
                  <a:solidFill>
                    <a:schemeClr val="accent1"/>
                  </a:solidFill>
                </a:rPr>
                <a:t>ZWIĄZANE Z PRACĄ</a:t>
              </a:r>
              <a:r>
                <a:rPr lang="en-GB" altLang="pl-PL" sz="1600" b="1" dirty="0">
                  <a:solidFill>
                    <a:schemeClr val="accent1"/>
                  </a:solidFill>
                </a:rPr>
                <a:t> </a:t>
              </a:r>
            </a:p>
            <a:p>
              <a:pPr>
                <a:lnSpc>
                  <a:spcPct val="117000"/>
                </a:lnSpc>
                <a:buFont typeface="Symbol" panose="05050102010706020507" pitchFamily="18" charset="2"/>
                <a:buChar char=""/>
              </a:pPr>
              <a:r>
                <a:rPr lang="en-GB" altLang="pl-PL" sz="1400" dirty="0"/>
                <a:t> </a:t>
              </a:r>
              <a:r>
                <a:rPr lang="en-GB" altLang="pl-PL" sz="1400" dirty="0" err="1"/>
                <a:t>Utrata</a:t>
              </a:r>
              <a:r>
                <a:rPr lang="en-GB" altLang="pl-PL" sz="1400" dirty="0"/>
                <a:t> </a:t>
              </a:r>
              <a:r>
                <a:rPr lang="en-GB" altLang="pl-PL" sz="1400" dirty="0" err="1"/>
                <a:t>zapału</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Poczucie</a:t>
              </a:r>
              <a:r>
                <a:rPr lang="en-GB" altLang="pl-PL" sz="1400" dirty="0"/>
                <a:t>, </a:t>
              </a:r>
              <a:r>
                <a:rPr lang="en-GB" altLang="pl-PL" sz="1400" dirty="0" err="1"/>
                <a:t>iż</a:t>
              </a:r>
              <a:r>
                <a:rPr lang="en-GB" altLang="pl-PL" sz="1400" dirty="0"/>
                <a:t> stale </a:t>
              </a:r>
              <a:r>
                <a:rPr lang="en-GB" altLang="pl-PL" sz="1400" dirty="0" err="1"/>
                <a:t>brakuje</a:t>
              </a:r>
              <a:r>
                <a:rPr lang="en-GB" altLang="pl-PL" sz="1400" dirty="0"/>
                <a:t> </a:t>
              </a:r>
              <a:r>
                <a:rPr lang="en-GB" altLang="pl-PL" sz="1400" dirty="0" err="1"/>
                <a:t>na</a:t>
              </a:r>
              <a:r>
                <a:rPr lang="en-GB" altLang="pl-PL" sz="1400" dirty="0"/>
                <a:t> </a:t>
              </a:r>
              <a:r>
                <a:rPr lang="en-GB" altLang="pl-PL" sz="1400" dirty="0" err="1"/>
                <a:t>coś</a:t>
              </a:r>
              <a:r>
                <a:rPr lang="en-GB" altLang="pl-PL" sz="1400" dirty="0"/>
                <a:t> </a:t>
              </a:r>
              <a:r>
                <a:rPr lang="en-GB" altLang="pl-PL" sz="1400" dirty="0" err="1"/>
                <a:t>czasu</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Obawy</a:t>
              </a:r>
              <a:r>
                <a:rPr lang="en-GB" altLang="pl-PL" sz="1400" dirty="0"/>
                <a:t> </a:t>
              </a:r>
              <a:r>
                <a:rPr lang="en-GB" altLang="pl-PL" sz="1400" dirty="0" err="1"/>
                <a:t>i</a:t>
              </a:r>
              <a:r>
                <a:rPr lang="en-GB" altLang="pl-PL" sz="1400" dirty="0"/>
                <a:t> </a:t>
              </a:r>
              <a:r>
                <a:rPr lang="en-GB" altLang="pl-PL" sz="1400" dirty="0" err="1"/>
                <a:t>opór</a:t>
              </a:r>
              <a:r>
                <a:rPr lang="en-GB" altLang="pl-PL" sz="1400" dirty="0"/>
                <a:t> </a:t>
              </a:r>
              <a:r>
                <a:rPr lang="en-GB" altLang="pl-PL" sz="1400" dirty="0" err="1"/>
                <a:t>przed</a:t>
              </a:r>
              <a:r>
                <a:rPr lang="en-GB" altLang="pl-PL" sz="1400" dirty="0"/>
                <a:t> </a:t>
              </a:r>
              <a:r>
                <a:rPr lang="en-GB" altLang="pl-PL" sz="1400" dirty="0" err="1"/>
                <a:t>pójściem</a:t>
              </a:r>
              <a:r>
                <a:rPr lang="en-GB" altLang="pl-PL" sz="1400" dirty="0"/>
                <a:t> do </a:t>
              </a:r>
              <a:r>
                <a:rPr lang="en-GB" altLang="pl-PL" sz="1400" dirty="0" err="1"/>
                <a:t>pracy</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Rosnące</a:t>
              </a:r>
              <a:r>
                <a:rPr lang="en-GB" altLang="pl-PL" sz="1400" dirty="0"/>
                <a:t> </a:t>
              </a:r>
              <a:r>
                <a:rPr lang="en-GB" altLang="pl-PL" sz="1400" dirty="0" err="1"/>
                <a:t>poczucie</a:t>
              </a:r>
              <a:r>
                <a:rPr lang="en-GB" altLang="pl-PL" sz="1400" dirty="0"/>
                <a:t> </a:t>
              </a:r>
              <a:r>
                <a:rPr lang="en-GB" altLang="pl-PL" sz="1400" dirty="0" err="1"/>
                <a:t>niekompetencji</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Poczucie</a:t>
              </a:r>
              <a:r>
                <a:rPr lang="en-GB" altLang="pl-PL" sz="1400" dirty="0"/>
                <a:t> "</a:t>
              </a:r>
              <a:r>
                <a:rPr lang="en-GB" altLang="pl-PL" sz="1400" dirty="0" err="1"/>
                <a:t>marnowania</a:t>
              </a:r>
              <a:r>
                <a:rPr lang="en-GB" altLang="pl-PL" sz="1400" dirty="0"/>
                <a:t>" </a:t>
              </a:r>
              <a:r>
                <a:rPr lang="en-GB" altLang="pl-PL" sz="1400" dirty="0" err="1"/>
                <a:t>czasu</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Trudności</a:t>
              </a:r>
              <a:r>
                <a:rPr lang="en-GB" altLang="pl-PL" sz="1400" dirty="0"/>
                <a:t> w </a:t>
              </a:r>
              <a:r>
                <a:rPr lang="en-GB" altLang="pl-PL" sz="1400" dirty="0" err="1"/>
                <a:t>kończeniu</a:t>
              </a:r>
              <a:r>
                <a:rPr lang="en-GB" altLang="pl-PL" sz="1400" dirty="0"/>
                <a:t> </a:t>
              </a:r>
              <a:r>
                <a:rPr lang="en-GB" altLang="pl-PL" sz="1400" dirty="0" err="1"/>
                <a:t>rozpoczętych</a:t>
              </a:r>
              <a:r>
                <a:rPr lang="en-GB" altLang="pl-PL" sz="1400" dirty="0"/>
                <a:t> </a:t>
              </a:r>
              <a:r>
                <a:rPr lang="en-GB" altLang="pl-PL" sz="1400" dirty="0" err="1"/>
                <a:t>zadań</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Narastające</a:t>
              </a:r>
              <a:r>
                <a:rPr lang="en-GB" altLang="pl-PL" sz="1400" dirty="0"/>
                <a:t> </a:t>
              </a:r>
              <a:r>
                <a:rPr lang="en-GB" altLang="pl-PL" sz="1400" dirty="0" err="1"/>
                <a:t>niezadowolenie</a:t>
              </a:r>
              <a:r>
                <a:rPr lang="en-GB" altLang="pl-PL" sz="1400" dirty="0"/>
                <a:t> z </a:t>
              </a:r>
              <a:r>
                <a:rPr lang="en-GB" altLang="pl-PL" sz="1400" dirty="0" err="1"/>
                <a:t>pracy</a:t>
              </a:r>
              <a:r>
                <a:rPr lang="en-GB" altLang="pl-PL" sz="1400" dirty="0"/>
                <a:t>, </a:t>
              </a:r>
              <a:r>
                <a:rPr lang="en-GB" altLang="pl-PL" sz="1400" dirty="0" err="1"/>
                <a:t>brak</a:t>
              </a:r>
              <a:r>
                <a:rPr lang="en-GB" altLang="pl-PL" sz="1400" dirty="0"/>
                <a:t> </a:t>
              </a:r>
              <a:r>
                <a:rPr lang="en-GB" altLang="pl-PL" sz="1400" dirty="0" err="1"/>
                <a:t>pomysłu</a:t>
              </a:r>
              <a:r>
                <a:rPr lang="en-GB" altLang="pl-PL" sz="1400" dirty="0"/>
                <a:t> </a:t>
              </a:r>
              <a:r>
                <a:rPr lang="en-GB" altLang="pl-PL" sz="1400" dirty="0" err="1"/>
                <a:t>na</a:t>
              </a:r>
              <a:r>
                <a:rPr lang="en-GB" altLang="pl-PL" sz="1400" dirty="0"/>
                <a:t> </a:t>
              </a:r>
              <a:r>
                <a:rPr lang="en-GB" altLang="pl-PL" sz="1400" dirty="0" err="1"/>
                <a:t>dokonanie</a:t>
              </a:r>
              <a:endParaRPr lang="pl-PL" altLang="pl-PL" sz="1400" dirty="0"/>
            </a:p>
            <a:p>
              <a:pPr>
                <a:lnSpc>
                  <a:spcPct val="117000"/>
                </a:lnSpc>
                <a:buFont typeface="Symbol" panose="05050102010706020507" pitchFamily="18" charset="2"/>
                <a:buChar char=""/>
              </a:pPr>
              <a:r>
                <a:rPr lang="en-GB" altLang="pl-PL" sz="1400" dirty="0"/>
                <a:t> </a:t>
              </a:r>
              <a:r>
                <a:rPr lang="en-GB" altLang="pl-PL" sz="1400" dirty="0" err="1"/>
                <a:t>zmiany</a:t>
              </a:r>
              <a:r>
                <a:rPr lang="en-GB" altLang="pl-PL" sz="1400" dirty="0"/>
                <a:t>. </a:t>
              </a:r>
            </a:p>
            <a:p>
              <a:pPr>
                <a:lnSpc>
                  <a:spcPct val="117000"/>
                </a:lnSpc>
                <a:buFont typeface="Symbol" panose="05050102010706020507" pitchFamily="18" charset="2"/>
                <a:buChar char=""/>
              </a:pPr>
              <a:r>
                <a:rPr lang="en-GB" altLang="pl-PL" sz="1400" dirty="0"/>
                <a:t> </a:t>
              </a:r>
              <a:r>
                <a:rPr lang="en-GB" altLang="pl-PL" sz="1400" dirty="0" err="1"/>
                <a:t>Trudności</a:t>
              </a:r>
              <a:r>
                <a:rPr lang="en-GB" altLang="pl-PL" sz="1400" dirty="0"/>
                <a:t> w </a:t>
              </a:r>
              <a:r>
                <a:rPr lang="en-GB" altLang="pl-PL" sz="1400" dirty="0" err="1"/>
                <a:t>wyrażaniu</a:t>
              </a:r>
              <a:r>
                <a:rPr lang="en-GB" altLang="pl-PL" sz="1400" dirty="0"/>
                <a:t> </a:t>
              </a:r>
              <a:r>
                <a:rPr lang="en-GB" altLang="pl-PL" sz="1400" dirty="0" err="1"/>
                <a:t>własnych</a:t>
              </a:r>
              <a:r>
                <a:rPr lang="en-GB" altLang="pl-PL" sz="1400" dirty="0"/>
                <a:t> </a:t>
              </a:r>
              <a:r>
                <a:rPr lang="en-GB" altLang="pl-PL" sz="1400" dirty="0" err="1"/>
                <a:t>opinii</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Utrzymująca</a:t>
              </a:r>
              <a:r>
                <a:rPr lang="en-GB" altLang="pl-PL" sz="1400" dirty="0"/>
                <a:t> </a:t>
              </a:r>
              <a:r>
                <a:rPr lang="en-GB" altLang="pl-PL" sz="1400" dirty="0" err="1"/>
                <a:t>się</a:t>
              </a:r>
              <a:r>
                <a:rPr lang="en-GB" altLang="pl-PL" sz="1400" dirty="0"/>
                <a:t> </a:t>
              </a:r>
              <a:r>
                <a:rPr lang="en-GB" altLang="pl-PL" sz="1400" dirty="0" err="1"/>
                <a:t>złość</a:t>
              </a:r>
              <a:r>
                <a:rPr lang="en-GB" altLang="pl-PL" sz="1400" dirty="0"/>
                <a:t> </a:t>
              </a:r>
              <a:r>
                <a:rPr lang="en-GB" altLang="pl-PL" sz="1400" dirty="0" err="1"/>
                <a:t>i</a:t>
              </a:r>
              <a:r>
                <a:rPr lang="en-GB" altLang="pl-PL" sz="1400" dirty="0"/>
                <a:t> </a:t>
              </a:r>
              <a:r>
                <a:rPr lang="en-GB" altLang="pl-PL" sz="1400" dirty="0" err="1"/>
                <a:t>pielęgnowanie</a:t>
              </a:r>
              <a:r>
                <a:rPr lang="en-GB" altLang="pl-PL" sz="1400" dirty="0"/>
                <a:t> </a:t>
              </a:r>
              <a:r>
                <a:rPr lang="en-GB" altLang="pl-PL" sz="1400" dirty="0" err="1"/>
                <a:t>urazy</a:t>
              </a:r>
              <a:r>
                <a:rPr lang="en-GB" altLang="pl-PL" sz="1400" dirty="0"/>
                <a:t> do </a:t>
              </a:r>
              <a:r>
                <a:rPr lang="en-GB" altLang="pl-PL" sz="1400" dirty="0" err="1"/>
                <a:t>przełożonych</a:t>
              </a:r>
              <a:r>
                <a:rPr lang="en-GB" altLang="pl-PL" sz="1400" dirty="0"/>
                <a:t> </a:t>
              </a:r>
              <a:r>
                <a:rPr lang="en-GB" altLang="pl-PL" sz="1400" dirty="0" err="1"/>
                <a:t>i</a:t>
              </a:r>
              <a:r>
                <a:rPr lang="en-GB" altLang="pl-PL" sz="1400" dirty="0"/>
                <a:t> </a:t>
              </a:r>
              <a:endParaRPr lang="pl-PL" altLang="pl-PL" sz="1400" dirty="0"/>
            </a:p>
            <a:p>
              <a:pPr>
                <a:lnSpc>
                  <a:spcPct val="117000"/>
                </a:lnSpc>
              </a:pPr>
              <a:r>
                <a:rPr lang="en-GB" altLang="pl-PL" sz="1400" dirty="0" err="1"/>
                <a:t>współpracowników</a:t>
              </a:r>
              <a:endParaRPr lang="en-GB" altLang="pl-PL" sz="1400" dirty="0"/>
            </a:p>
            <a:p>
              <a:pPr>
                <a:lnSpc>
                  <a:spcPct val="117000"/>
                </a:lnSpc>
                <a:buFont typeface="Symbol" panose="05050102010706020507" pitchFamily="18" charset="2"/>
                <a:buChar char=""/>
              </a:pPr>
              <a:r>
                <a:rPr lang="en-GB" altLang="pl-PL" sz="1400" dirty="0"/>
                <a:t> </a:t>
              </a:r>
              <a:r>
                <a:rPr lang="en-GB" altLang="pl-PL" sz="1400" dirty="0" err="1"/>
                <a:t>Potrzeba</a:t>
              </a:r>
              <a:r>
                <a:rPr lang="en-GB" altLang="pl-PL" sz="1400" dirty="0"/>
                <a:t> </a:t>
              </a:r>
              <a:r>
                <a:rPr lang="en-GB" altLang="pl-PL" sz="1400" dirty="0" err="1"/>
                <a:t>częstego</a:t>
              </a:r>
              <a:r>
                <a:rPr lang="en-GB" altLang="pl-PL" sz="1400" dirty="0"/>
                <a:t> </a:t>
              </a:r>
              <a:r>
                <a:rPr lang="en-GB" altLang="pl-PL" sz="1400" dirty="0" err="1"/>
                <a:t>patrzenia</a:t>
              </a:r>
              <a:r>
                <a:rPr lang="en-GB" altLang="pl-PL" sz="1400" dirty="0"/>
                <a:t> </a:t>
              </a:r>
              <a:r>
                <a:rPr lang="en-GB" altLang="pl-PL" sz="1400" dirty="0" err="1"/>
                <a:t>na</a:t>
              </a:r>
              <a:r>
                <a:rPr lang="en-GB" altLang="pl-PL" sz="1400" dirty="0"/>
                <a:t> </a:t>
              </a:r>
              <a:r>
                <a:rPr lang="en-GB" altLang="pl-PL" sz="1400" dirty="0" err="1"/>
                <a:t>zegarek</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Schematyczne</a:t>
              </a:r>
              <a:r>
                <a:rPr lang="en-GB" altLang="pl-PL" sz="1400" dirty="0"/>
                <a:t> </a:t>
              </a:r>
              <a:r>
                <a:rPr lang="en-GB" altLang="pl-PL" sz="1400" dirty="0" err="1"/>
                <a:t>traktowanie</a:t>
              </a:r>
              <a:r>
                <a:rPr lang="en-GB" altLang="pl-PL" sz="1400" dirty="0"/>
                <a:t> </a:t>
              </a:r>
              <a:r>
                <a:rPr lang="en-GB" altLang="pl-PL" sz="1400" dirty="0" err="1"/>
                <a:t>podwładnych</a:t>
              </a:r>
              <a:r>
                <a:rPr lang="en-GB" altLang="pl-PL" sz="1400" dirty="0"/>
                <a:t>.</a:t>
              </a:r>
            </a:p>
            <a:p>
              <a:pPr>
                <a:lnSpc>
                  <a:spcPct val="117000"/>
                </a:lnSpc>
                <a:buFont typeface="Symbol" panose="05050102010706020507" pitchFamily="18" charset="2"/>
                <a:buChar char=""/>
              </a:pPr>
              <a:r>
                <a:rPr lang="en-GB" altLang="pl-PL" sz="1400" dirty="0"/>
                <a:t> </a:t>
              </a:r>
              <a:r>
                <a:rPr lang="en-GB" altLang="pl-PL" sz="1400" dirty="0" err="1"/>
                <a:t>Niezdolność</a:t>
              </a:r>
              <a:r>
                <a:rPr lang="en-GB" altLang="pl-PL" sz="1400" dirty="0"/>
                <a:t> do </a:t>
              </a:r>
              <a:r>
                <a:rPr lang="en-GB" altLang="pl-PL" sz="1400" dirty="0" err="1"/>
                <a:t>podejmowanie</a:t>
              </a:r>
              <a:r>
                <a:rPr lang="en-GB" altLang="pl-PL" sz="1400" dirty="0"/>
                <a:t> </a:t>
              </a:r>
              <a:r>
                <a:rPr lang="en-GB" altLang="pl-PL" sz="1400" dirty="0" err="1"/>
                <a:t>decyzji</a:t>
              </a:r>
              <a:r>
                <a:rPr lang="en-GB" altLang="pl-PL" sz="1400" dirty="0"/>
                <a:t>.</a:t>
              </a:r>
            </a:p>
          </p:txBody>
        </p:sp>
      </p:grpSp>
    </p:spTree>
    <p:extLst>
      <p:ext uri="{BB962C8B-B14F-4D97-AF65-F5344CB8AC3E}">
        <p14:creationId xmlns:p14="http://schemas.microsoft.com/office/powerpoint/2010/main" val="2561369476"/>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p:val>
                                            <p:strVal val="0"/>
                                          </p:val>
                                        </p:tav>
                                        <p:tav>
                                          <p:val>
                                            <p:strVal val="#ppt_w"/>
                                          </p:val>
                                        </p:tav>
                                      </p:tavLst>
                                    </p:anim>
                                    <p:anim calcmode="lin" valueType="num">
                                      <p:cBhvr>
                                        <p:cTn id="8" dur="500" fill="hold"/>
                                        <p:tgtEl>
                                          <p:spTgt spid="17409"/>
                                        </p:tgtEl>
                                        <p:attrNameLst>
                                          <p:attrName>ppt_h</p:attrName>
                                        </p:attrNameLst>
                                      </p:cBhvr>
                                      <p:tavLst>
                                        <p:tav>
                                          <p:val>
                                            <p:strVal val="0"/>
                                          </p:val>
                                        </p:tav>
                                        <p:tav>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p:val>
                                            <p:strVal val="0"/>
                                          </p:val>
                                        </p:tav>
                                        <p:tav>
                                          <p:val>
                                            <p:strVal val="#ppt_w"/>
                                          </p:val>
                                        </p:tav>
                                      </p:tavLst>
                                    </p:anim>
                                    <p:anim calcmode="lin" valueType="num">
                                      <p:cBhvr>
                                        <p:cTn id="13" dur="500" fill="hold"/>
                                        <p:tgtEl>
                                          <p:spTgt spid="5"/>
                                        </p:tgtEl>
                                        <p:attrNameLst>
                                          <p:attrName>ppt_h</p:attrName>
                                        </p:attrNameLst>
                                      </p:cBhvr>
                                      <p:tavLst>
                                        <p:tav>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54000" y="-20638"/>
            <a:ext cx="10515600" cy="1325563"/>
          </a:xfrm>
        </p:spPr>
        <p:txBody>
          <a:bodyPr>
            <a:normAutofit/>
          </a:bodyPr>
          <a:lstStyle/>
          <a:p>
            <a:pPr eaLnBrk="1" hangingPunct="1">
              <a:defRPr/>
            </a:pPr>
            <a:r>
              <a:rPr lang="pl-PL" altLang="pl-PL" sz="2800" b="1" dirty="0"/>
              <a:t>Koncepcja kontinuum aktywności zawodowej </a:t>
            </a:r>
            <a:r>
              <a:rPr lang="pl-PL" altLang="pl-PL" sz="2800" b="1" dirty="0" err="1"/>
              <a:t>Ch.Maslach</a:t>
            </a:r>
            <a:endParaRPr lang="pl-PL" altLang="pl-PL" sz="2800" b="1" dirty="0"/>
          </a:p>
        </p:txBody>
      </p:sp>
      <p:sp>
        <p:nvSpPr>
          <p:cNvPr id="100355" name="Rectangle 3"/>
          <p:cNvSpPr>
            <a:spLocks noGrp="1" noChangeArrowheads="1"/>
          </p:cNvSpPr>
          <p:nvPr>
            <p:ph sz="half" idx="1"/>
          </p:nvPr>
        </p:nvSpPr>
        <p:spPr>
          <a:xfrm>
            <a:off x="565150" y="639762"/>
            <a:ext cx="4508500" cy="2476500"/>
          </a:xfrm>
        </p:spPr>
        <p:txBody>
          <a:bodyPr>
            <a:normAutofit/>
          </a:bodyPr>
          <a:lstStyle/>
          <a:p>
            <a:pPr eaLnBrk="1" hangingPunct="1">
              <a:buFont typeface="Wingdings" panose="05000000000000000000" pitchFamily="2" charset="2"/>
              <a:buNone/>
              <a:defRPr/>
            </a:pPr>
            <a:r>
              <a:rPr lang="pl-PL" altLang="pl-PL" sz="2000" dirty="0"/>
              <a:t>	</a:t>
            </a:r>
          </a:p>
          <a:p>
            <a:pPr algn="ctr" eaLnBrk="1" hangingPunct="1">
              <a:buFont typeface="Wingdings" panose="05000000000000000000" pitchFamily="2" charset="2"/>
              <a:buNone/>
              <a:defRPr/>
            </a:pPr>
            <a:r>
              <a:rPr lang="pl-PL" altLang="pl-PL" sz="2000" b="1" dirty="0"/>
              <a:t>Wypalenie</a:t>
            </a:r>
          </a:p>
          <a:p>
            <a:pPr eaLnBrk="1" hangingPunct="1">
              <a:buFont typeface="Wingdings" panose="05000000000000000000" pitchFamily="2" charset="2"/>
              <a:buNone/>
              <a:defRPr/>
            </a:pPr>
            <a:endParaRPr lang="pl-PL" altLang="pl-PL" sz="2000" b="1" dirty="0"/>
          </a:p>
          <a:p>
            <a:pPr eaLnBrk="1" hangingPunct="1">
              <a:buClr>
                <a:schemeClr val="tx1"/>
              </a:buClr>
              <a:buFont typeface="Wingdings" panose="05000000000000000000" pitchFamily="2" charset="2"/>
              <a:buChar char="§"/>
              <a:defRPr/>
            </a:pPr>
            <a:r>
              <a:rPr lang="pl-PL" altLang="pl-PL" sz="2000" dirty="0"/>
              <a:t>Wyczerpanie</a:t>
            </a:r>
          </a:p>
          <a:p>
            <a:pPr eaLnBrk="1" hangingPunct="1">
              <a:buClr>
                <a:schemeClr val="tx1"/>
              </a:buClr>
              <a:buFont typeface="Wingdings" panose="05000000000000000000" pitchFamily="2" charset="2"/>
              <a:buChar char="§"/>
              <a:defRPr/>
            </a:pPr>
            <a:r>
              <a:rPr lang="pl-PL" altLang="pl-PL" sz="2000" dirty="0"/>
              <a:t>Cynizm /depersonalizacja</a:t>
            </a:r>
          </a:p>
          <a:p>
            <a:pPr eaLnBrk="1" hangingPunct="1">
              <a:buClr>
                <a:schemeClr val="tx1"/>
              </a:buClr>
              <a:buFont typeface="Wingdings" panose="05000000000000000000" pitchFamily="2" charset="2"/>
              <a:buChar char="§"/>
              <a:defRPr/>
            </a:pPr>
            <a:r>
              <a:rPr lang="pl-PL" altLang="pl-PL" sz="2000" dirty="0"/>
              <a:t>Brak satysfakcji zawodowej</a:t>
            </a:r>
          </a:p>
          <a:p>
            <a:pPr eaLnBrk="1" hangingPunct="1">
              <a:defRPr/>
            </a:pPr>
            <a:endParaRPr lang="pl-PL" altLang="pl-PL" sz="2000" dirty="0"/>
          </a:p>
        </p:txBody>
      </p:sp>
      <p:sp>
        <p:nvSpPr>
          <p:cNvPr id="100356" name="Rectangle 4"/>
          <p:cNvSpPr>
            <a:spLocks noGrp="1" noChangeArrowheads="1"/>
          </p:cNvSpPr>
          <p:nvPr>
            <p:ph sz="half" idx="2"/>
          </p:nvPr>
        </p:nvSpPr>
        <p:spPr>
          <a:xfrm>
            <a:off x="5913438" y="639762"/>
            <a:ext cx="4991100" cy="2476500"/>
          </a:xfrm>
        </p:spPr>
        <p:txBody>
          <a:bodyPr>
            <a:normAutofit/>
          </a:bodyPr>
          <a:lstStyle/>
          <a:p>
            <a:pPr eaLnBrk="1" hangingPunct="1">
              <a:buFont typeface="Wingdings" panose="05000000000000000000" pitchFamily="2" charset="2"/>
              <a:buNone/>
              <a:defRPr/>
            </a:pPr>
            <a:endParaRPr lang="pl-PL" altLang="pl-PL" sz="2000" dirty="0"/>
          </a:p>
          <a:p>
            <a:pPr algn="ctr" eaLnBrk="1" hangingPunct="1">
              <a:buFont typeface="Wingdings" panose="05000000000000000000" pitchFamily="2" charset="2"/>
              <a:buNone/>
              <a:defRPr/>
            </a:pPr>
            <a:r>
              <a:rPr lang="pl-PL" altLang="pl-PL" sz="2000" b="1" dirty="0"/>
              <a:t>Zaangażowanie</a:t>
            </a:r>
          </a:p>
          <a:p>
            <a:pPr eaLnBrk="1" hangingPunct="1">
              <a:buFont typeface="Wingdings" panose="05000000000000000000" pitchFamily="2" charset="2"/>
              <a:buNone/>
              <a:defRPr/>
            </a:pPr>
            <a:endParaRPr lang="pl-PL" altLang="pl-PL" sz="2000" dirty="0"/>
          </a:p>
          <a:p>
            <a:pPr eaLnBrk="1" hangingPunct="1">
              <a:buClr>
                <a:schemeClr val="tx1"/>
              </a:buClr>
              <a:buFont typeface="Wingdings" panose="05000000000000000000" pitchFamily="2" charset="2"/>
              <a:buChar char="§"/>
              <a:defRPr/>
            </a:pPr>
            <a:r>
              <a:rPr lang="pl-PL" altLang="pl-PL" sz="2000" dirty="0"/>
              <a:t>Energia życiowa</a:t>
            </a:r>
          </a:p>
          <a:p>
            <a:pPr eaLnBrk="1" hangingPunct="1">
              <a:buClr>
                <a:schemeClr val="tx1"/>
              </a:buClr>
              <a:buFont typeface="Wingdings" panose="05000000000000000000" pitchFamily="2" charset="2"/>
              <a:buChar char="§"/>
              <a:defRPr/>
            </a:pPr>
            <a:r>
              <a:rPr lang="pl-PL" altLang="pl-PL" sz="2000" dirty="0"/>
              <a:t>Współpraca</a:t>
            </a:r>
          </a:p>
          <a:p>
            <a:pPr eaLnBrk="1" hangingPunct="1">
              <a:buClr>
                <a:schemeClr val="tx1"/>
              </a:buClr>
              <a:buFont typeface="Wingdings" panose="05000000000000000000" pitchFamily="2" charset="2"/>
              <a:buChar char="§"/>
              <a:defRPr/>
            </a:pPr>
            <a:r>
              <a:rPr lang="pl-PL" altLang="pl-PL" sz="2000" dirty="0"/>
              <a:t>Skuteczność działania</a:t>
            </a:r>
          </a:p>
          <a:p>
            <a:pPr eaLnBrk="1" hangingPunct="1">
              <a:defRPr/>
            </a:pPr>
            <a:endParaRPr lang="pl-PL" altLang="pl-PL" sz="2000" dirty="0"/>
          </a:p>
        </p:txBody>
      </p:sp>
      <p:sp>
        <p:nvSpPr>
          <p:cNvPr id="5" name="Rectangle 3"/>
          <p:cNvSpPr txBox="1">
            <a:spLocks noChangeArrowheads="1"/>
          </p:cNvSpPr>
          <p:nvPr/>
        </p:nvSpPr>
        <p:spPr>
          <a:xfrm>
            <a:off x="388938" y="4140199"/>
            <a:ext cx="11079162" cy="2489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r>
              <a:rPr lang="pl-PL" altLang="pl-PL" sz="2000" dirty="0"/>
              <a:t>	</a:t>
            </a:r>
            <a:r>
              <a:rPr lang="pl-PL" altLang="pl-PL" sz="2000" b="1" dirty="0"/>
              <a:t>Przyczyny wypalenia zawodowego lokalizowane są zazwyczaj w trzech płaszczyznach: </a:t>
            </a:r>
          </a:p>
          <a:p>
            <a:pPr>
              <a:buClr>
                <a:schemeClr val="tx1"/>
              </a:buClr>
              <a:buFont typeface="Wingdings" panose="05000000000000000000" pitchFamily="2" charset="2"/>
              <a:buChar char="§"/>
              <a:defRPr/>
            </a:pPr>
            <a:r>
              <a:rPr lang="pl-PL" altLang="pl-PL" sz="2000" b="1" dirty="0"/>
              <a:t>Indywidualnej</a:t>
            </a:r>
            <a:r>
              <a:rPr lang="pl-PL" altLang="pl-PL" sz="2000" dirty="0"/>
              <a:t> (cechy osobowości: </a:t>
            </a:r>
            <a:r>
              <a:rPr lang="pl-PL" sz="2000" dirty="0"/>
              <a:t>niska samoocena, bierność, perfekcjonizm, poczucie kontroli zewnętrznej, brak racjonalności w postrzeganiu rzeczywistości, niskie poczucie sprawności zaradczej).</a:t>
            </a:r>
            <a:endParaRPr lang="pl-PL" altLang="pl-PL" sz="2000" dirty="0"/>
          </a:p>
          <a:p>
            <a:pPr>
              <a:buClr>
                <a:schemeClr val="tx1"/>
              </a:buClr>
              <a:buFont typeface="Wingdings" panose="05000000000000000000" pitchFamily="2" charset="2"/>
              <a:buChar char="§"/>
              <a:defRPr/>
            </a:pPr>
            <a:r>
              <a:rPr lang="pl-PL" altLang="pl-PL" sz="2000" b="1" dirty="0"/>
              <a:t>Interpersonalnej </a:t>
            </a:r>
            <a:r>
              <a:rPr lang="pl-PL" altLang="pl-PL" sz="2000" dirty="0"/>
              <a:t>(</a:t>
            </a:r>
            <a:r>
              <a:rPr lang="pl-PL" sz="2000" dirty="0"/>
              <a:t>konflikty z uczniami, ich rodzicami oraz innymi nauczycielami, a także o zaburzoną komunikację, agresję werbalną oraz </a:t>
            </a:r>
            <a:r>
              <a:rPr lang="pl-PL" sz="2000" dirty="0" err="1"/>
              <a:t>mobbing</a:t>
            </a:r>
            <a:r>
              <a:rPr lang="pl-PL" sz="2000" dirty="0"/>
              <a:t>)</a:t>
            </a:r>
            <a:endParaRPr lang="pl-PL" altLang="pl-PL" sz="2000" dirty="0"/>
          </a:p>
          <a:p>
            <a:pPr>
              <a:buClr>
                <a:schemeClr val="tx1"/>
              </a:buClr>
              <a:buFont typeface="Wingdings" panose="05000000000000000000" pitchFamily="2" charset="2"/>
              <a:buChar char="§"/>
              <a:defRPr/>
            </a:pPr>
            <a:r>
              <a:rPr lang="pl-PL" altLang="pl-PL" sz="2000" b="1" dirty="0"/>
              <a:t>Organizacyjnej</a:t>
            </a:r>
            <a:r>
              <a:rPr lang="pl-PL" altLang="pl-PL" sz="2000" dirty="0"/>
              <a:t> (</a:t>
            </a:r>
            <a:r>
              <a:rPr lang="pl-PL" sz="2000" dirty="0"/>
              <a:t>: brak czasu na prowadzenie życia rodzinnego, hałas, brak poczucia stałości pracy. </a:t>
            </a:r>
          </a:p>
          <a:p>
            <a:pPr>
              <a:buClr>
                <a:schemeClr val="tx1"/>
              </a:buClr>
              <a:buFont typeface="Wingdings" panose="05000000000000000000" pitchFamily="2" charset="2"/>
              <a:buChar char="§"/>
              <a:defRPr/>
            </a:pPr>
            <a:endParaRPr lang="pl-PL" altLang="pl-PL" sz="2000" dirty="0"/>
          </a:p>
          <a:p>
            <a:pPr>
              <a:defRPr/>
            </a:pPr>
            <a:endParaRPr lang="pl-PL" altLang="pl-PL" sz="2000" dirty="0"/>
          </a:p>
        </p:txBody>
      </p:sp>
      <p:sp>
        <p:nvSpPr>
          <p:cNvPr id="6" name="Rectangle 2"/>
          <p:cNvSpPr txBox="1">
            <a:spLocks noChangeArrowheads="1"/>
          </p:cNvSpPr>
          <p:nvPr/>
        </p:nvSpPr>
        <p:spPr>
          <a:xfrm>
            <a:off x="235744" y="31162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pl-PL" altLang="pl-PL" sz="2800" b="1" dirty="0"/>
              <a:t>ŹRÓDŁA WYPALENIA</a:t>
            </a:r>
          </a:p>
        </p:txBody>
      </p:sp>
    </p:spTree>
    <p:extLst>
      <p:ext uri="{BB962C8B-B14F-4D97-AF65-F5344CB8AC3E}">
        <p14:creationId xmlns:p14="http://schemas.microsoft.com/office/powerpoint/2010/main" val="18057151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854075"/>
          </a:xfrm>
        </p:spPr>
        <p:txBody>
          <a:bodyPr>
            <a:normAutofit/>
          </a:bodyPr>
          <a:lstStyle/>
          <a:p>
            <a:r>
              <a:rPr lang="pl-PL" sz="2800" b="1" dirty="0"/>
              <a:t>Konflikt w pracy</a:t>
            </a:r>
          </a:p>
        </p:txBody>
      </p:sp>
      <p:sp>
        <p:nvSpPr>
          <p:cNvPr id="98307" name="Rectangle 3"/>
          <p:cNvSpPr>
            <a:spLocks noGrp="1" noChangeArrowheads="1"/>
          </p:cNvSpPr>
          <p:nvPr>
            <p:ph idx="1"/>
          </p:nvPr>
        </p:nvSpPr>
        <p:spPr>
          <a:xfrm>
            <a:off x="584200" y="1584325"/>
            <a:ext cx="10515600" cy="4351338"/>
          </a:xfrm>
        </p:spPr>
        <p:txBody>
          <a:bodyPr>
            <a:normAutofit fontScale="92500" lnSpcReduction="10000"/>
          </a:bodyPr>
          <a:lstStyle/>
          <a:p>
            <a:pPr algn="ctr" eaLnBrk="1" hangingPunct="1">
              <a:lnSpc>
                <a:spcPct val="90000"/>
              </a:lnSpc>
              <a:buFont typeface="Wingdings" panose="05000000000000000000" pitchFamily="2" charset="2"/>
              <a:buNone/>
              <a:defRPr/>
            </a:pPr>
            <a:r>
              <a:rPr lang="pl-PL" altLang="pl-PL" sz="2000" b="1" dirty="0"/>
              <a:t>Konflikty w pracy = </a:t>
            </a:r>
          </a:p>
          <a:p>
            <a:pPr algn="ctr" eaLnBrk="1" hangingPunct="1">
              <a:lnSpc>
                <a:spcPct val="90000"/>
              </a:lnSpc>
              <a:buFont typeface="Wingdings" panose="05000000000000000000" pitchFamily="2" charset="2"/>
              <a:buNone/>
              <a:defRPr/>
            </a:pPr>
            <a:r>
              <a:rPr lang="pl-PL" altLang="pl-PL" sz="2000" dirty="0"/>
              <a:t>wzrost emocjonalnego wyczerpania</a:t>
            </a:r>
          </a:p>
          <a:p>
            <a:pPr algn="ctr" eaLnBrk="1" hangingPunct="1">
              <a:lnSpc>
                <a:spcPct val="90000"/>
              </a:lnSpc>
              <a:buFont typeface="Wingdings" panose="05000000000000000000" pitchFamily="2" charset="2"/>
              <a:buNone/>
              <a:defRPr/>
            </a:pPr>
            <a:r>
              <a:rPr lang="pl-PL" altLang="pl-PL" sz="2000" dirty="0"/>
              <a:t>relacje wsparcia i wzajemnej pomocy wśród </a:t>
            </a:r>
          </a:p>
          <a:p>
            <a:pPr algn="ctr" eaLnBrk="1" hangingPunct="1">
              <a:lnSpc>
                <a:spcPct val="90000"/>
              </a:lnSpc>
              <a:buFont typeface="Wingdings" panose="05000000000000000000" pitchFamily="2" charset="2"/>
              <a:buNone/>
              <a:defRPr/>
            </a:pPr>
            <a:r>
              <a:rPr lang="pl-PL" altLang="pl-PL" sz="2000" dirty="0"/>
              <a:t>pracowników, doskonalenie umiejętności </a:t>
            </a:r>
          </a:p>
          <a:p>
            <a:pPr algn="ctr" eaLnBrk="1" hangingPunct="1">
              <a:lnSpc>
                <a:spcPct val="90000"/>
              </a:lnSpc>
              <a:buFont typeface="Wingdings" panose="05000000000000000000" pitchFamily="2" charset="2"/>
              <a:buNone/>
              <a:defRPr/>
            </a:pPr>
            <a:r>
              <a:rPr lang="pl-PL" altLang="pl-PL" sz="2000" dirty="0"/>
              <a:t>zawodowych, możliwość wpływania na </a:t>
            </a:r>
          </a:p>
          <a:p>
            <a:pPr algn="ctr" eaLnBrk="1" hangingPunct="1">
              <a:lnSpc>
                <a:spcPct val="90000"/>
              </a:lnSpc>
              <a:buFont typeface="Wingdings" panose="05000000000000000000" pitchFamily="2" charset="2"/>
              <a:buNone/>
              <a:defRPr/>
            </a:pPr>
            <a:r>
              <a:rPr lang="pl-PL" altLang="pl-PL" sz="2000" dirty="0"/>
              <a:t>podejmowane w pracy decyzje = poczucie sukcesów zawodowych</a:t>
            </a:r>
          </a:p>
          <a:p>
            <a:pPr eaLnBrk="1" hangingPunct="1">
              <a:lnSpc>
                <a:spcPct val="90000"/>
              </a:lnSpc>
              <a:buFont typeface="Wingdings" panose="05000000000000000000" pitchFamily="2" charset="2"/>
              <a:buNone/>
              <a:defRPr/>
            </a:pPr>
            <a:endParaRPr lang="pl-PL" altLang="pl-PL" sz="2000" dirty="0"/>
          </a:p>
          <a:p>
            <a:pPr algn="ctr" eaLnBrk="1" hangingPunct="1">
              <a:lnSpc>
                <a:spcPct val="90000"/>
              </a:lnSpc>
              <a:buFont typeface="Wingdings" panose="05000000000000000000" pitchFamily="2" charset="2"/>
              <a:buNone/>
              <a:defRPr/>
            </a:pPr>
            <a:r>
              <a:rPr lang="pl-PL" altLang="pl-PL" sz="2000" b="1" dirty="0"/>
              <a:t>Wypalenie może być pochodną: </a:t>
            </a:r>
          </a:p>
          <a:p>
            <a:pPr algn="ctr" eaLnBrk="1" hangingPunct="1">
              <a:lnSpc>
                <a:spcPct val="90000"/>
              </a:lnSpc>
              <a:buFont typeface="Wingdings" panose="05000000000000000000" pitchFamily="2" charset="2"/>
              <a:buNone/>
              <a:defRPr/>
            </a:pPr>
            <a:r>
              <a:rPr lang="pl-PL" altLang="pl-PL" sz="2000" dirty="0"/>
              <a:t>zbyt dużego obciążenia pracą, </a:t>
            </a:r>
          </a:p>
          <a:p>
            <a:pPr algn="ctr" eaLnBrk="1" hangingPunct="1">
              <a:lnSpc>
                <a:spcPct val="90000"/>
              </a:lnSpc>
              <a:buFont typeface="Wingdings" panose="05000000000000000000" pitchFamily="2" charset="2"/>
              <a:buNone/>
              <a:defRPr/>
            </a:pPr>
            <a:r>
              <a:rPr lang="pl-PL" altLang="pl-PL" sz="2000" dirty="0"/>
              <a:t>braku kontroli i współdecydowania, braku wspólnoty,</a:t>
            </a:r>
          </a:p>
          <a:p>
            <a:pPr algn="ctr" eaLnBrk="1" hangingPunct="1">
              <a:lnSpc>
                <a:spcPct val="90000"/>
              </a:lnSpc>
              <a:buFont typeface="Wingdings" panose="05000000000000000000" pitchFamily="2" charset="2"/>
              <a:buNone/>
              <a:defRPr/>
            </a:pPr>
            <a:r>
              <a:rPr lang="pl-PL" altLang="pl-PL" sz="2000" dirty="0"/>
              <a:t>niedostatecznym wynagrodzeniem, konfliktu wartości.</a:t>
            </a:r>
          </a:p>
          <a:p>
            <a:pPr eaLnBrk="1" hangingPunct="1">
              <a:lnSpc>
                <a:spcPct val="90000"/>
              </a:lnSpc>
              <a:buFont typeface="Wingdings" panose="05000000000000000000" pitchFamily="2" charset="2"/>
              <a:buNone/>
              <a:defRPr/>
            </a:pPr>
            <a:endParaRPr lang="pl-PL" altLang="pl-PL" sz="2000" dirty="0"/>
          </a:p>
        </p:txBody>
      </p:sp>
    </p:spTree>
    <p:extLst>
      <p:ext uri="{BB962C8B-B14F-4D97-AF65-F5344CB8AC3E}">
        <p14:creationId xmlns:p14="http://schemas.microsoft.com/office/powerpoint/2010/main" val="1387873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96900" y="1495425"/>
            <a:ext cx="10515600" cy="1325563"/>
          </a:xfrm>
        </p:spPr>
        <p:txBody>
          <a:bodyPr>
            <a:normAutofit/>
          </a:bodyPr>
          <a:lstStyle/>
          <a:p>
            <a:pPr eaLnBrk="1" hangingPunct="1">
              <a:defRPr/>
            </a:pPr>
            <a:r>
              <a:rPr lang="pl-PL" altLang="pl-PL" sz="2800" b="1" dirty="0"/>
              <a:t>Co wypala nauczyciela?</a:t>
            </a:r>
          </a:p>
        </p:txBody>
      </p:sp>
      <p:sp>
        <p:nvSpPr>
          <p:cNvPr id="86019" name="Rectangle 3"/>
          <p:cNvSpPr>
            <a:spLocks noGrp="1" noChangeArrowheads="1"/>
          </p:cNvSpPr>
          <p:nvPr>
            <p:ph idx="1"/>
          </p:nvPr>
        </p:nvSpPr>
        <p:spPr>
          <a:xfrm>
            <a:off x="317500" y="3506788"/>
            <a:ext cx="12179300" cy="4857750"/>
          </a:xfrm>
        </p:spPr>
        <p:txBody>
          <a:bodyPr>
            <a:normAutofit/>
          </a:bodyPr>
          <a:lstStyle/>
          <a:p>
            <a:pPr eaLnBrk="1" hangingPunct="1">
              <a:lnSpc>
                <a:spcPct val="80000"/>
              </a:lnSpc>
              <a:buClr>
                <a:schemeClr val="tx1"/>
              </a:buClr>
              <a:buFontTx/>
              <a:buChar char="•"/>
              <a:defRPr/>
            </a:pPr>
            <a:r>
              <a:rPr lang="pl-PL" altLang="pl-PL" sz="2000" b="1" dirty="0"/>
              <a:t>Intensywny kontakt z ludźmi </a:t>
            </a:r>
            <a:r>
              <a:rPr lang="pl-PL" altLang="pl-PL" sz="2000" dirty="0"/>
              <a:t>(nie tylko nauczanie, ale wychowywanie i bycie potrzebnym, pomocnym – zwłaszcza sytuacja pedagoga w szpitalu); działanie na rzecz innych. Pomaganie po prostu męczy!!!</a:t>
            </a:r>
          </a:p>
          <a:p>
            <a:pPr eaLnBrk="1" hangingPunct="1">
              <a:lnSpc>
                <a:spcPct val="80000"/>
              </a:lnSpc>
              <a:buClr>
                <a:schemeClr val="tx1"/>
              </a:buClr>
              <a:buFontTx/>
              <a:buChar char="•"/>
              <a:defRPr/>
            </a:pPr>
            <a:r>
              <a:rPr lang="pl-PL" altLang="pl-PL" sz="2000" b="1" dirty="0"/>
              <a:t>Przewlekły stres </a:t>
            </a:r>
            <a:r>
              <a:rPr lang="pl-PL" altLang="pl-PL" sz="2000" dirty="0"/>
              <a:t>(istnieją problemy, na które nie ma rady, są negatywne emocje, które przytłaczają: silny lęk, smutek, gniew). Nieludzki jest brak uczuć, ale zbyt intensywne odczuwanie jest wypalające. </a:t>
            </a:r>
          </a:p>
          <a:p>
            <a:pPr eaLnBrk="1" hangingPunct="1">
              <a:lnSpc>
                <a:spcPct val="80000"/>
              </a:lnSpc>
              <a:buClr>
                <a:schemeClr val="tx1"/>
              </a:buClr>
              <a:buFontTx/>
              <a:buChar char="•"/>
              <a:defRPr/>
            </a:pPr>
            <a:r>
              <a:rPr lang="pl-PL" altLang="pl-PL" sz="2000" b="1" dirty="0"/>
              <a:t>Brak wsparcia instytucjonalnego </a:t>
            </a:r>
            <a:r>
              <a:rPr lang="pl-PL" altLang="pl-PL" sz="2000" dirty="0"/>
              <a:t>(zapleczem nauczyciela są jego koledzy i koleżanki z pracy oraz dyrekcja, kuratorium itd.) </a:t>
            </a:r>
          </a:p>
          <a:p>
            <a:pPr eaLnBrk="1" hangingPunct="1">
              <a:lnSpc>
                <a:spcPct val="80000"/>
              </a:lnSpc>
              <a:buClr>
                <a:schemeClr val="tx1"/>
              </a:buClr>
              <a:buFontTx/>
              <a:buNone/>
              <a:defRPr/>
            </a:pPr>
            <a:r>
              <a:rPr lang="pl-PL" altLang="pl-PL" sz="2000" dirty="0"/>
              <a:t>    Tak naprawdę wypalające jest działanie w pojedynkę – choć może budzić podziw, koszty są ogromne</a:t>
            </a:r>
          </a:p>
          <a:p>
            <a:pPr eaLnBrk="1" hangingPunct="1">
              <a:lnSpc>
                <a:spcPct val="80000"/>
              </a:lnSpc>
              <a:buClr>
                <a:schemeClr val="tx1"/>
              </a:buClr>
              <a:buFontTx/>
              <a:buChar char="•"/>
              <a:defRPr/>
            </a:pPr>
            <a:r>
              <a:rPr lang="pl-PL" altLang="pl-PL" sz="2000" b="1" dirty="0"/>
              <a:t>To zawód zaufania społecznego</a:t>
            </a:r>
            <a:r>
              <a:rPr lang="pl-PL" altLang="pl-PL" sz="2000" dirty="0"/>
              <a:t>…</a:t>
            </a:r>
          </a:p>
          <a:p>
            <a:pPr eaLnBrk="1" hangingPunct="1">
              <a:lnSpc>
                <a:spcPct val="80000"/>
              </a:lnSpc>
              <a:buClr>
                <a:schemeClr val="tx1"/>
              </a:buClr>
              <a:buFontTx/>
              <a:buChar char="•"/>
              <a:defRPr/>
            </a:pPr>
            <a:r>
              <a:rPr lang="pl-PL" altLang="pl-PL" sz="2000" b="1" dirty="0"/>
              <a:t>Wysoka odpowiedzialność zawodowa połączona z niską płacą</a:t>
            </a:r>
          </a:p>
          <a:p>
            <a:pPr eaLnBrk="1" hangingPunct="1">
              <a:lnSpc>
                <a:spcPct val="80000"/>
              </a:lnSpc>
              <a:buFont typeface="Wingdings" panose="05000000000000000000" pitchFamily="2" charset="2"/>
              <a:buNone/>
              <a:defRPr/>
            </a:pPr>
            <a:endParaRPr lang="pl-PL" altLang="pl-PL" sz="2000" dirty="0"/>
          </a:p>
        </p:txBody>
      </p:sp>
      <p:pic>
        <p:nvPicPr>
          <p:cNvPr id="4" name="Picture 12" descr="http://bardzohr.pl/wp-content/uploads/2012/12/burnout_syndrom.jpg"/>
          <p:cNvPicPr>
            <a:picLocks noChangeAspect="1" noChangeArrowheads="1"/>
          </p:cNvPicPr>
          <p:nvPr/>
        </p:nvPicPr>
        <p:blipFill rotWithShape="1">
          <a:blip r:embed="rId2">
            <a:extLst>
              <a:ext uri="{28A0092B-C50C-407E-A947-70E740481C1C}">
                <a14:useLocalDpi xmlns:a14="http://schemas.microsoft.com/office/drawing/2010/main" val="0"/>
              </a:ext>
            </a:extLst>
          </a:blip>
          <a:srcRect l="-417" t="1122" r="417" b="-1122"/>
          <a:stretch/>
        </p:blipFill>
        <p:spPr bwMode="auto">
          <a:xfrm>
            <a:off x="8385175" y="761206"/>
            <a:ext cx="3048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091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42900" y="123825"/>
            <a:ext cx="10515600" cy="1325563"/>
          </a:xfrm>
        </p:spPr>
        <p:txBody>
          <a:bodyPr>
            <a:normAutofit/>
          </a:bodyPr>
          <a:lstStyle/>
          <a:p>
            <a:pPr eaLnBrk="1" hangingPunct="1">
              <a:defRPr/>
            </a:pPr>
            <a:r>
              <a:rPr lang="pl-PL" altLang="pl-PL" sz="2800" b="1" dirty="0"/>
              <a:t>Gdzie jesteśmy na osi niespełnienie – pełne spełnienie zawodowe?</a:t>
            </a:r>
          </a:p>
        </p:txBody>
      </p:sp>
      <p:sp>
        <p:nvSpPr>
          <p:cNvPr id="87043" name="Rectangle 3"/>
          <p:cNvSpPr>
            <a:spLocks noGrp="1" noChangeArrowheads="1"/>
          </p:cNvSpPr>
          <p:nvPr>
            <p:ph idx="1"/>
          </p:nvPr>
        </p:nvSpPr>
        <p:spPr>
          <a:xfrm>
            <a:off x="609601" y="1628776"/>
            <a:ext cx="9194800" cy="4525963"/>
          </a:xfrm>
        </p:spPr>
        <p:txBody>
          <a:bodyPr/>
          <a:lstStyle/>
          <a:p>
            <a:pPr eaLnBrk="1" hangingPunct="1">
              <a:buClr>
                <a:schemeClr val="tx1"/>
              </a:buClr>
              <a:buFontTx/>
              <a:buNone/>
              <a:defRPr/>
            </a:pPr>
            <a:r>
              <a:rPr lang="pl-PL" altLang="pl-PL" sz="2000" dirty="0"/>
              <a:t>Nie jesteśmy wypaleni, gdy:</a:t>
            </a:r>
          </a:p>
          <a:p>
            <a:pPr eaLnBrk="1" hangingPunct="1">
              <a:buClr>
                <a:schemeClr val="tx1"/>
              </a:buClr>
              <a:buFontTx/>
              <a:buChar char="•"/>
              <a:defRPr/>
            </a:pPr>
            <a:r>
              <a:rPr lang="pl-PL" altLang="pl-PL" sz="2000" dirty="0"/>
              <a:t>potrafimy jasno i wprost wyartykułować nasze sukcesy w pracy, a porażek nie roztrząsamy kilka razy dziennie</a:t>
            </a:r>
          </a:p>
          <a:p>
            <a:pPr eaLnBrk="1" hangingPunct="1">
              <a:buClr>
                <a:schemeClr val="tx1"/>
              </a:buClr>
              <a:buFontTx/>
              <a:buNone/>
              <a:defRPr/>
            </a:pPr>
            <a:endParaRPr lang="pl-PL" altLang="pl-PL" sz="2000" dirty="0"/>
          </a:p>
          <a:p>
            <a:pPr eaLnBrk="1" hangingPunct="1">
              <a:buClr>
                <a:schemeClr val="tx1"/>
              </a:buClr>
              <a:buFontTx/>
              <a:buChar char="•"/>
              <a:defRPr/>
            </a:pPr>
            <a:r>
              <a:rPr lang="pl-PL" altLang="pl-PL" sz="2000" dirty="0"/>
              <a:t>mamy poczucie sensu tego, co się robimy</a:t>
            </a:r>
          </a:p>
          <a:p>
            <a:pPr eaLnBrk="1" hangingPunct="1">
              <a:buClr>
                <a:schemeClr val="tx1"/>
              </a:buClr>
              <a:buFontTx/>
              <a:buNone/>
              <a:defRPr/>
            </a:pPr>
            <a:endParaRPr lang="pl-PL" altLang="pl-PL" sz="2000" dirty="0"/>
          </a:p>
          <a:p>
            <a:pPr eaLnBrk="1" hangingPunct="1">
              <a:buClr>
                <a:schemeClr val="tx1"/>
              </a:buClr>
              <a:buFontTx/>
              <a:buChar char="•"/>
              <a:defRPr/>
            </a:pPr>
            <a:r>
              <a:rPr lang="pl-PL" altLang="pl-PL" sz="2000" dirty="0"/>
              <a:t>towarzyszy nam pozytywne nastawienie co do przyszłości zawodowej oparte na przekonaniu, że wraz z doświadczeniem wzrastają nasze zawodowe umiejętności </a:t>
            </a:r>
          </a:p>
          <a:p>
            <a:pPr marL="0" indent="0" eaLnBrk="1" hangingPunct="1">
              <a:buClr>
                <a:schemeClr val="tx1"/>
              </a:buClr>
              <a:buNone/>
              <a:defRPr/>
            </a:pPr>
            <a:r>
              <a:rPr lang="pl-PL" altLang="pl-PL" sz="2000" dirty="0"/>
              <a:t>(dostrzeganie sukcesów „tu i teraz”, np. „jestem wystarczająco dobrym pedagogiem” łączy się z pozytywnym nastawieniem, co do przyszłości „z czasem będę coraz skuteczniejszy”)</a:t>
            </a:r>
          </a:p>
          <a:p>
            <a:pPr eaLnBrk="1" hangingPunct="1">
              <a:buClr>
                <a:schemeClr val="tx1"/>
              </a:buClr>
              <a:buFontTx/>
              <a:buNone/>
              <a:defRPr/>
            </a:pPr>
            <a:endParaRPr lang="pl-PL" altLang="pl-PL" sz="2000" dirty="0"/>
          </a:p>
        </p:txBody>
      </p:sp>
    </p:spTree>
    <p:extLst>
      <p:ext uri="{BB962C8B-B14F-4D97-AF65-F5344CB8AC3E}">
        <p14:creationId xmlns:p14="http://schemas.microsoft.com/office/powerpoint/2010/main" val="9779901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 y="0"/>
            <a:ext cx="10515600" cy="1325563"/>
          </a:xfrm>
        </p:spPr>
        <p:txBody>
          <a:bodyPr>
            <a:normAutofit/>
          </a:bodyPr>
          <a:lstStyle/>
          <a:p>
            <a:pPr eaLnBrk="1" hangingPunct="1">
              <a:defRPr/>
            </a:pPr>
            <a:r>
              <a:rPr lang="pl-PL" altLang="pl-PL" sz="2800" b="1" dirty="0"/>
              <a:t>Myślenie sprzyjające wypaleniu</a:t>
            </a:r>
          </a:p>
        </p:txBody>
      </p:sp>
      <p:sp>
        <p:nvSpPr>
          <p:cNvPr id="63492" name="Rectangle 4"/>
          <p:cNvSpPr>
            <a:spLocks noGrp="1" noChangeArrowheads="1"/>
          </p:cNvSpPr>
          <p:nvPr>
            <p:ph idx="1"/>
          </p:nvPr>
        </p:nvSpPr>
        <p:spPr>
          <a:xfrm>
            <a:off x="635000" y="1325563"/>
            <a:ext cx="11722100" cy="4351338"/>
          </a:xfrm>
        </p:spPr>
        <p:txBody>
          <a:bodyPr>
            <a:noAutofit/>
          </a:bodyPr>
          <a:lstStyle/>
          <a:p>
            <a:pPr eaLnBrk="1" hangingPunct="1">
              <a:lnSpc>
                <a:spcPct val="80000"/>
              </a:lnSpc>
              <a:buClr>
                <a:schemeClr val="tx1"/>
              </a:buClr>
              <a:buFontTx/>
              <a:buChar char="•"/>
              <a:defRPr/>
            </a:pPr>
            <a:r>
              <a:rPr lang="pl-PL" altLang="pl-PL" sz="2000" dirty="0"/>
              <a:t>„Moja praca jest moim życiem”</a:t>
            </a:r>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Char char="•"/>
              <a:defRPr/>
            </a:pPr>
            <a:r>
              <a:rPr lang="pl-PL" altLang="pl-PL" sz="2000" dirty="0"/>
              <a:t>„Muszę być wszystkowiedzący i nieomylny”</a:t>
            </a:r>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Char char="•"/>
              <a:defRPr/>
            </a:pPr>
            <a:r>
              <a:rPr lang="pl-PL" altLang="pl-PL" sz="2000" dirty="0"/>
              <a:t> „Sprawy muszą się toczyć tak, jak ja chcę”</a:t>
            </a:r>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Char char="•"/>
              <a:defRPr/>
            </a:pPr>
            <a:r>
              <a:rPr lang="pl-PL" altLang="pl-PL" sz="2000" dirty="0"/>
              <a:t>„Muszę być całkowicie kompetentny, świetnie się na wszystkim znać i być w stanie pomóc każdemu”</a:t>
            </a:r>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Char char="•"/>
              <a:defRPr/>
            </a:pPr>
            <a:r>
              <a:rPr lang="pl-PL" altLang="pl-PL" sz="2000" dirty="0"/>
              <a:t>„Aby wykonać swoją pracę i utrzymać poczucie własnej wartości, muszę być lubiany i akceptowany przez wszystkich, z którymi pracuję”</a:t>
            </a:r>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Char char="•"/>
              <a:defRPr/>
            </a:pPr>
            <a:r>
              <a:rPr lang="pl-PL" altLang="pl-PL" sz="2000" dirty="0"/>
              <a:t>„Inni ludzie są uparci i trudni we współpracy, nie rozumieją prawdziwej wartości mojej pracy; powinni być bardziej wspierający”</a:t>
            </a:r>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Char char="•"/>
              <a:defRPr/>
            </a:pPr>
            <a:r>
              <a:rPr lang="pl-PL" altLang="pl-PL" sz="2000" dirty="0"/>
              <a:t>Każda negatywna informacja zwrotna oznacza, że w tym, co robię, jest coś nie w porządku”</a:t>
            </a:r>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Char char="•"/>
              <a:defRPr/>
            </a:pPr>
            <a:endParaRPr lang="pl-PL" altLang="pl-PL" sz="2000" dirty="0"/>
          </a:p>
          <a:p>
            <a:pPr eaLnBrk="1" hangingPunct="1">
              <a:lnSpc>
                <a:spcPct val="80000"/>
              </a:lnSpc>
              <a:buClr>
                <a:schemeClr val="tx1"/>
              </a:buClr>
              <a:buFontTx/>
              <a:buNone/>
              <a:defRPr/>
            </a:pPr>
            <a:endParaRPr lang="pl-PL" altLang="pl-PL" sz="2000" dirty="0"/>
          </a:p>
          <a:p>
            <a:pPr eaLnBrk="1" hangingPunct="1">
              <a:lnSpc>
                <a:spcPct val="80000"/>
              </a:lnSpc>
              <a:buClr>
                <a:schemeClr val="tx1"/>
              </a:buClr>
              <a:buFontTx/>
              <a:buChar char="•"/>
              <a:defRPr/>
            </a:pPr>
            <a:endParaRPr lang="pl-PL" altLang="pl-PL" sz="2000" dirty="0"/>
          </a:p>
        </p:txBody>
      </p:sp>
      <p:pic>
        <p:nvPicPr>
          <p:cNvPr id="4" name="Picture 16" descr="http://www.kariera.com.pl/getattachment/d673faee-722e-4b2f-9d53-fdee79663a43/Wypalenie-zawodowe-dotyka-mlodych.as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950" y="522288"/>
            <a:ext cx="4762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232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52" name="Rectangle 28"/>
          <p:cNvSpPr>
            <a:spLocks noGrp="1" noChangeArrowheads="1"/>
          </p:cNvSpPr>
          <p:nvPr>
            <p:ph type="title"/>
          </p:nvPr>
        </p:nvSpPr>
        <p:spPr/>
        <p:txBody>
          <a:bodyPr>
            <a:normAutofit/>
          </a:bodyPr>
          <a:lstStyle/>
          <a:p>
            <a:pPr eaLnBrk="1" hangingPunct="1">
              <a:defRPr/>
            </a:pPr>
            <a:r>
              <a:rPr lang="pl-PL" altLang="pl-PL" sz="2800" b="1" dirty="0"/>
              <a:t>Jak rozróżnić realistyczne i nierealistyczne oczekiwania?</a:t>
            </a:r>
            <a:r>
              <a:rPr lang="pl-PL" altLang="pl-PL" sz="2800" dirty="0"/>
              <a:t> </a:t>
            </a:r>
          </a:p>
        </p:txBody>
      </p:sp>
      <p:graphicFrame>
        <p:nvGraphicFramePr>
          <p:cNvPr id="77866" name="Group 42"/>
          <p:cNvGraphicFramePr>
            <a:graphicFrameLocks noGrp="1"/>
          </p:cNvGraphicFramePr>
          <p:nvPr>
            <p:ph type="tbl" idx="1"/>
            <p:extLst/>
          </p:nvPr>
        </p:nvGraphicFramePr>
        <p:xfrm>
          <a:off x="609600" y="1689101"/>
          <a:ext cx="10769600" cy="4013199"/>
        </p:xfrm>
        <a:graphic>
          <a:graphicData uri="http://schemas.openxmlformats.org/drawingml/2006/table">
            <a:tbl>
              <a:tblPr/>
              <a:tblGrid>
                <a:gridCol w="5384800">
                  <a:extLst>
                    <a:ext uri="{9D8B030D-6E8A-4147-A177-3AD203B41FA5}">
                      <a16:colId xmlns:a16="http://schemas.microsoft.com/office/drawing/2014/main" val="3259714100"/>
                    </a:ext>
                  </a:extLst>
                </a:gridCol>
                <a:gridCol w="5384800">
                  <a:extLst>
                    <a:ext uri="{9D8B030D-6E8A-4147-A177-3AD203B41FA5}">
                      <a16:colId xmlns:a16="http://schemas.microsoft.com/office/drawing/2014/main" val="1098867821"/>
                    </a:ext>
                  </a:extLst>
                </a:gridCol>
              </a:tblGrid>
              <a:tr h="95974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pl-PL" altLang="pl-PL" sz="2000" b="1" i="0" u="none" strike="noStrike" cap="none" normalizeH="0" baseline="0">
                          <a:ln>
                            <a:noFill/>
                          </a:ln>
                          <a:solidFill>
                            <a:schemeClr val="tx1"/>
                          </a:solidFill>
                          <a:effectLst/>
                          <a:latin typeface="+mn-lt"/>
                        </a:rPr>
                        <a:t>Oczekiwania nierealistyczne</a:t>
                      </a:r>
                      <a:r>
                        <a:rPr kumimoji="0" lang="pl-PL" altLang="pl-PL" sz="2000" b="0" i="0" u="none" strike="noStrike" cap="none" normalizeH="0" baseline="0">
                          <a:ln>
                            <a:noFill/>
                          </a:ln>
                          <a:solidFill>
                            <a:schemeClr val="tx1"/>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pl-PL" altLang="pl-PL" sz="2000" b="1" i="0" u="none" strike="noStrike" cap="none" normalizeH="0" baseline="0">
                          <a:ln>
                            <a:noFill/>
                          </a:ln>
                          <a:solidFill>
                            <a:schemeClr val="tx1"/>
                          </a:solidFill>
                          <a:effectLst/>
                          <a:latin typeface="+mn-lt"/>
                        </a:rPr>
                        <a:t>Optymistyczno – realistyczne alternatywy</a:t>
                      </a:r>
                      <a:r>
                        <a:rPr kumimoji="0" lang="pl-PL" altLang="pl-PL" sz="2000" b="0" i="0" u="none" strike="noStrike" cap="none" normalizeH="0" baseline="0">
                          <a:ln>
                            <a:noFill/>
                          </a:ln>
                          <a:solidFill>
                            <a:schemeClr val="tx1"/>
                          </a:solidFill>
                          <a:effectLst/>
                          <a:latin typeface="+mn-lt"/>
                        </a:rPr>
                        <a:t>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pl-PL" altLang="pl-PL" sz="2000" b="0"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1657461"/>
                  </a:ext>
                </a:extLst>
              </a:tr>
              <a:tr h="1018296">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pl-PL" altLang="pl-PL" sz="1800" b="0" i="0" u="none" strike="noStrike" cap="none" normalizeH="0" baseline="0">
                          <a:ln>
                            <a:noFill/>
                          </a:ln>
                          <a:solidFill>
                            <a:schemeClr val="tx1"/>
                          </a:solidFill>
                          <a:effectLst/>
                          <a:latin typeface="+mn-lt"/>
                        </a:rPr>
                        <a:t>Każda lekcja/ każde zajęcia muszą być interesujące.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pl-PL" altLang="pl-PL" sz="1800" b="0" i="0" u="none" strike="noStrike" cap="none" normalizeH="0" baseline="0" dirty="0">
                          <a:ln>
                            <a:noFill/>
                          </a:ln>
                          <a:solidFill>
                            <a:schemeClr val="tx1"/>
                          </a:solidFill>
                          <a:effectLst/>
                          <a:latin typeface="+mn-lt"/>
                        </a:rPr>
                        <a:t>Aby mogło wydarzyć się coś interesującego musimy mieć porównanie z czymś przeciętnym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5069145"/>
                  </a:ext>
                </a:extLst>
              </a:tr>
              <a:tr h="1016867">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pl-PL" altLang="pl-PL" sz="1800" b="0" i="0" u="none" strike="noStrike" cap="none" normalizeH="0" baseline="0">
                          <a:ln>
                            <a:noFill/>
                          </a:ln>
                          <a:solidFill>
                            <a:schemeClr val="tx1"/>
                          </a:solidFill>
                          <a:effectLst/>
                          <a:latin typeface="+mn-lt"/>
                        </a:rPr>
                        <a:t>Muszę utrzymywać dobre stosunki ze wszystkimi kolegami i koleżankami.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pl-PL" altLang="pl-PL" sz="1800" b="0" i="0" u="none" strike="noStrike" cap="none" normalizeH="0" baseline="0">
                          <a:ln>
                            <a:noFill/>
                          </a:ln>
                          <a:solidFill>
                            <a:schemeClr val="tx1"/>
                          </a:solidFill>
                          <a:effectLst/>
                          <a:latin typeface="+mn-lt"/>
                        </a:rPr>
                        <a:t>Tam, gdzie ludzie miewają różne poglądy, nie da się uniknąć napięć.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127118"/>
                  </a:ext>
                </a:extLst>
              </a:tr>
              <a:tr h="1018296">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pl-PL" altLang="pl-PL" sz="1800" b="0" i="0" u="none" strike="noStrike" cap="none" normalizeH="0" baseline="0">
                          <a:ln>
                            <a:noFill/>
                          </a:ln>
                          <a:solidFill>
                            <a:schemeClr val="tx1"/>
                          </a:solidFill>
                          <a:effectLst/>
                          <a:latin typeface="+mn-lt"/>
                        </a:rPr>
                        <a:t>Chcę wszędzie być doskonała/ -y: jako nauczycielka/ -l, jako pani domu, jako matka (jako ojciec, mąż, partner)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kumimoji="0" lang="pl-PL" altLang="pl-PL" sz="1800" b="0" i="0" u="none" strike="noStrike" cap="none" normalizeH="0" baseline="0" dirty="0">
                          <a:ln>
                            <a:noFill/>
                          </a:ln>
                          <a:solidFill>
                            <a:schemeClr val="tx1"/>
                          </a:solidFill>
                          <a:effectLst/>
                          <a:latin typeface="+mn-lt"/>
                        </a:rPr>
                        <a:t>Przy nadmiarze obowiązków nie można wszystkiego robić perfekcyjnie.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9005744"/>
                  </a:ext>
                </a:extLst>
              </a:tr>
            </a:tbl>
          </a:graphicData>
        </a:graphic>
      </p:graphicFrame>
    </p:spTree>
    <p:extLst>
      <p:ext uri="{BB962C8B-B14F-4D97-AF65-F5344CB8AC3E}">
        <p14:creationId xmlns:p14="http://schemas.microsoft.com/office/powerpoint/2010/main" val="263572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7090" y="135467"/>
            <a:ext cx="10772775" cy="592667"/>
          </a:xfrm>
        </p:spPr>
        <p:txBody>
          <a:bodyPr>
            <a:normAutofit/>
          </a:bodyPr>
          <a:lstStyle/>
          <a:p>
            <a:r>
              <a:rPr lang="pl-PL" sz="3200" b="1" dirty="0">
                <a:solidFill>
                  <a:srgbClr val="002060"/>
                </a:solidFill>
              </a:rPr>
              <a:t>Motywacja nauczycieli, a badania…</a:t>
            </a:r>
          </a:p>
        </p:txBody>
      </p:sp>
      <p:sp>
        <p:nvSpPr>
          <p:cNvPr id="3" name="Symbol zastępczy zawartości 2"/>
          <p:cNvSpPr>
            <a:spLocks noGrp="1"/>
          </p:cNvSpPr>
          <p:nvPr>
            <p:ph idx="1"/>
          </p:nvPr>
        </p:nvSpPr>
        <p:spPr>
          <a:xfrm>
            <a:off x="437090" y="897467"/>
            <a:ext cx="11517843" cy="5579533"/>
          </a:xfrm>
        </p:spPr>
        <p:txBody>
          <a:bodyPr>
            <a:noAutofit/>
          </a:bodyPr>
          <a:lstStyle/>
          <a:p>
            <a:r>
              <a:rPr lang="pl-PL" sz="1800" dirty="0"/>
              <a:t>Do tej pory badaniami objętych było wiele aspektów motywacji nauczycieli. W roku 2000 </a:t>
            </a:r>
            <a:r>
              <a:rPr lang="pl-PL" sz="1800" dirty="0" err="1"/>
              <a:t>Kyriacou</a:t>
            </a:r>
            <a:r>
              <a:rPr lang="pl-PL" sz="1800" dirty="0"/>
              <a:t> i </a:t>
            </a:r>
            <a:r>
              <a:rPr lang="pl-PL" sz="1800" dirty="0" err="1"/>
              <a:t>Coulthard</a:t>
            </a:r>
            <a:r>
              <a:rPr lang="pl-PL" sz="1800" dirty="0"/>
              <a:t>, a w 2002r. </a:t>
            </a:r>
            <a:r>
              <a:rPr lang="pl-PL" sz="1800" dirty="0" err="1"/>
              <a:t>Obin</a:t>
            </a:r>
            <a:r>
              <a:rPr lang="pl-PL" sz="1800" dirty="0"/>
              <a:t> zbadali czynniki, jakie przyczyniają się do wyboru zawodu nauczyciela. </a:t>
            </a:r>
          </a:p>
          <a:p>
            <a:r>
              <a:rPr lang="pl-PL" sz="1800" dirty="0"/>
              <a:t>Wyróżnili wśród nich:</a:t>
            </a:r>
          </a:p>
          <a:p>
            <a:r>
              <a:rPr lang="pl-PL" sz="1800" b="1" dirty="0"/>
              <a:t>- czynniki wewnętrzne - związane z przekazywaniem wiedzy,</a:t>
            </a:r>
          </a:p>
          <a:p>
            <a:r>
              <a:rPr lang="pl-PL" sz="1800" b="1" dirty="0"/>
              <a:t>- zewnętrzne – związane z warunkami pracy, autonomią, wynagrodzeniem, pewnością zatrudnienia i statusem zawodu nauczyciela,</a:t>
            </a:r>
          </a:p>
          <a:p>
            <a:r>
              <a:rPr lang="pl-PL" sz="1800" b="1" dirty="0"/>
              <a:t>- altruistyczne – powodowane chęcią niesienia pomocy dzieciom i opierające się na założeniu, że zawód nauczyciela postrzegany jest, jako zawód społecznie szanowany.</a:t>
            </a:r>
          </a:p>
          <a:p>
            <a:r>
              <a:rPr lang="pl-PL" sz="1800" dirty="0"/>
              <a:t>Z kolei </a:t>
            </a:r>
            <a:r>
              <a:rPr lang="pl-PL" sz="1800" dirty="0" err="1"/>
              <a:t>Sturman</a:t>
            </a:r>
            <a:r>
              <a:rPr lang="pl-PL" sz="1800" dirty="0"/>
              <a:t> (2004), </a:t>
            </a:r>
            <a:r>
              <a:rPr lang="pl-PL" sz="1800" dirty="0" err="1"/>
              <a:t>Esquieu</a:t>
            </a:r>
            <a:r>
              <a:rPr lang="pl-PL" sz="1800" dirty="0"/>
              <a:t> (2003; 2005) zwrócili uwagę na zewnętrzne aspekty pracy nauczyciela, które odgrywają ważną rolę </a:t>
            </a:r>
            <a:r>
              <a:rPr lang="pl-PL" sz="1800" b="1" dirty="0"/>
              <a:t>w odniesieniu do pewności zatrudnienia, elastyczności w organizowaniu pracy i autonomii.</a:t>
            </a:r>
          </a:p>
          <a:p>
            <a:r>
              <a:rPr lang="pl-PL" sz="1800" dirty="0"/>
              <a:t>Badania wskazują także, iż w</a:t>
            </a:r>
            <a:r>
              <a:rPr lang="pl-PL" sz="1800" b="1" dirty="0"/>
              <a:t>ynagrodzenie i korzyści finansowe nie są tak ważne jak samo uczenie, a nagrody finansowe są nieskuteczne w podnoszeniu motywacji nauczycieli, gdyż większą motywacją dla ich jest uznanie i kontakty społeczne </a:t>
            </a:r>
            <a:r>
              <a:rPr lang="pl-PL" sz="1800" dirty="0"/>
              <a:t>(tego zdania są Sylvia i Hutchinson, 1985). Równie istotne są </a:t>
            </a:r>
            <a:r>
              <a:rPr lang="pl-PL" sz="1800" b="1" dirty="0"/>
              <a:t>warunki pracy</a:t>
            </a:r>
            <a:r>
              <a:rPr lang="pl-PL" sz="1800" dirty="0"/>
              <a:t>. </a:t>
            </a:r>
            <a:r>
              <a:rPr lang="pl-PL" sz="1800" b="1" dirty="0"/>
              <a:t>Stres, długie godziny pracy </a:t>
            </a:r>
            <a:r>
              <a:rPr lang="pl-PL" sz="1800" dirty="0"/>
              <a:t>- zniechęcają potencjalnych kandydatów do wyboru tego zawodu (</a:t>
            </a:r>
            <a:r>
              <a:rPr lang="pl-PL" sz="1800" dirty="0" err="1"/>
              <a:t>Barmby</a:t>
            </a:r>
            <a:r>
              <a:rPr lang="pl-PL" sz="1800" dirty="0"/>
              <a:t> i </a:t>
            </a:r>
            <a:r>
              <a:rPr lang="pl-PL" sz="1800" dirty="0" err="1"/>
              <a:t>Coe</a:t>
            </a:r>
            <a:r>
              <a:rPr lang="pl-PL" sz="1800" dirty="0"/>
              <a:t>, 2004).</a:t>
            </a:r>
          </a:p>
          <a:p>
            <a:r>
              <a:rPr lang="pl-PL" sz="1800" dirty="0"/>
              <a:t>Zbadano również </a:t>
            </a:r>
            <a:r>
              <a:rPr lang="pl-PL" sz="1800" b="1" dirty="0"/>
              <a:t>zależność między motywacją ucznia a motywacją nauczyciela</a:t>
            </a:r>
            <a:r>
              <a:rPr lang="pl-PL" sz="1800" dirty="0"/>
              <a:t>. Mniej zdeterminowani nauczyciele zaczynają bardziej kontrolować uczniów, co ma negatywny wpływ na wewnętrzną motywację uczniów i ich determinację (</a:t>
            </a:r>
            <a:r>
              <a:rPr lang="pl-PL" sz="1800" dirty="0" err="1"/>
              <a:t>Reeve</a:t>
            </a:r>
            <a:r>
              <a:rPr lang="pl-PL" sz="1800" dirty="0"/>
              <a:t>, 1999).</a:t>
            </a:r>
          </a:p>
          <a:p>
            <a:endParaRPr lang="pl-PL" sz="1800" dirty="0"/>
          </a:p>
          <a:p>
            <a:endParaRPr lang="pl-PL" sz="1800" dirty="0"/>
          </a:p>
        </p:txBody>
      </p:sp>
    </p:spTree>
    <p:extLst>
      <p:ext uri="{BB962C8B-B14F-4D97-AF65-F5344CB8AC3E}">
        <p14:creationId xmlns:p14="http://schemas.microsoft.com/office/powerpoint/2010/main" val="28147445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pl-PL" altLang="pl-PL" sz="3200" b="1"/>
              <a:t>Nastawmy się na zmianę myślenia</a:t>
            </a:r>
          </a:p>
        </p:txBody>
      </p:sp>
      <p:sp>
        <p:nvSpPr>
          <p:cNvPr id="83971" name="Rectangle 3"/>
          <p:cNvSpPr>
            <a:spLocks noGrp="1" noChangeArrowheads="1"/>
          </p:cNvSpPr>
          <p:nvPr>
            <p:ph idx="1"/>
          </p:nvPr>
        </p:nvSpPr>
        <p:spPr/>
        <p:txBody>
          <a:bodyPr>
            <a:normAutofit lnSpcReduction="10000"/>
          </a:bodyPr>
          <a:lstStyle/>
          <a:p>
            <a:pPr eaLnBrk="1" hangingPunct="1">
              <a:lnSpc>
                <a:spcPct val="80000"/>
              </a:lnSpc>
              <a:buClr>
                <a:schemeClr val="tx1"/>
              </a:buClr>
              <a:buFontTx/>
              <a:buChar char="•"/>
              <a:defRPr/>
            </a:pPr>
            <a:r>
              <a:rPr lang="pl-PL" altLang="pl-PL" sz="2000"/>
              <a:t>Irracjonalne myślenie: (zawsze chcę…, zawsze muszę…, dobra lekcja powinna…)</a:t>
            </a:r>
          </a:p>
          <a:p>
            <a:pPr eaLnBrk="1" hangingPunct="1">
              <a:lnSpc>
                <a:spcPct val="80000"/>
              </a:lnSpc>
              <a:buClr>
                <a:schemeClr val="tx1"/>
              </a:buClr>
              <a:buFontTx/>
              <a:buNone/>
              <a:defRPr/>
            </a:pPr>
            <a:r>
              <a:rPr lang="pl-PL" altLang="pl-PL" sz="2000"/>
              <a:t>- „Na dobrych lekcjach/zajęciach nie ma prawa być zakłóceń”</a:t>
            </a:r>
          </a:p>
          <a:p>
            <a:pPr eaLnBrk="1" hangingPunct="1">
              <a:lnSpc>
                <a:spcPct val="80000"/>
              </a:lnSpc>
              <a:buClr>
                <a:schemeClr val="tx1"/>
              </a:buClr>
              <a:buFontTx/>
              <a:buNone/>
              <a:defRPr/>
            </a:pPr>
            <a:r>
              <a:rPr lang="pl-PL" altLang="pl-PL" sz="2000"/>
              <a:t>- „Muszę lubić wszystkie dzieci”</a:t>
            </a:r>
          </a:p>
          <a:p>
            <a:pPr eaLnBrk="1" hangingPunct="1">
              <a:lnSpc>
                <a:spcPct val="80000"/>
              </a:lnSpc>
              <a:buClr>
                <a:schemeClr val="tx1"/>
              </a:buClr>
              <a:buFontTx/>
              <a:buNone/>
              <a:defRPr/>
            </a:pPr>
            <a:r>
              <a:rPr lang="pl-PL" altLang="pl-PL" sz="2000"/>
              <a:t>- „Jeśli będę je lubił i akceptował, to one także będą mnie lubiły”</a:t>
            </a:r>
          </a:p>
          <a:p>
            <a:pPr eaLnBrk="1" hangingPunct="1">
              <a:lnSpc>
                <a:spcPct val="80000"/>
              </a:lnSpc>
              <a:buClr>
                <a:schemeClr val="tx1"/>
              </a:buClr>
              <a:buFontTx/>
              <a:buNone/>
              <a:defRPr/>
            </a:pPr>
            <a:endParaRPr lang="pl-PL" altLang="pl-PL" sz="2000"/>
          </a:p>
          <a:p>
            <a:pPr eaLnBrk="1" hangingPunct="1">
              <a:lnSpc>
                <a:spcPct val="80000"/>
              </a:lnSpc>
              <a:buClr>
                <a:schemeClr val="tx1"/>
              </a:buClr>
              <a:buFontTx/>
              <a:buNone/>
              <a:defRPr/>
            </a:pPr>
            <a:endParaRPr lang="pl-PL" altLang="pl-PL" sz="2000"/>
          </a:p>
          <a:p>
            <a:pPr eaLnBrk="1" hangingPunct="1">
              <a:lnSpc>
                <a:spcPct val="80000"/>
              </a:lnSpc>
              <a:buClr>
                <a:schemeClr val="tx1"/>
              </a:buClr>
              <a:buFontTx/>
              <a:buChar char="•"/>
              <a:defRPr/>
            </a:pPr>
            <a:r>
              <a:rPr lang="pl-PL" altLang="pl-PL" sz="2000"/>
              <a:t>Obciążające stwierdzenia:  (pesymizm, katastrofizm, samoutrudnianie)</a:t>
            </a:r>
          </a:p>
          <a:p>
            <a:pPr eaLnBrk="1" hangingPunct="1">
              <a:lnSpc>
                <a:spcPct val="80000"/>
              </a:lnSpc>
              <a:buClr>
                <a:schemeClr val="tx1"/>
              </a:buClr>
              <a:buFontTx/>
              <a:buNone/>
              <a:defRPr/>
            </a:pPr>
            <a:r>
              <a:rPr lang="pl-PL" altLang="pl-PL" sz="2000"/>
              <a:t>- „Z dzisiejszą młodzieżą nie da się pracować”</a:t>
            </a:r>
          </a:p>
          <a:p>
            <a:pPr eaLnBrk="1" hangingPunct="1">
              <a:lnSpc>
                <a:spcPct val="80000"/>
              </a:lnSpc>
              <a:buClr>
                <a:schemeClr val="tx1"/>
              </a:buClr>
              <a:buFontTx/>
              <a:buNone/>
              <a:defRPr/>
            </a:pPr>
            <a:r>
              <a:rPr lang="pl-PL" altLang="pl-PL" sz="2000"/>
              <a:t>- „Mnie w ogóle nic się nie udaje”</a:t>
            </a:r>
          </a:p>
          <a:p>
            <a:pPr eaLnBrk="1" hangingPunct="1">
              <a:lnSpc>
                <a:spcPct val="80000"/>
              </a:lnSpc>
              <a:buClr>
                <a:schemeClr val="tx1"/>
              </a:buClr>
              <a:buFontTx/>
              <a:buNone/>
              <a:defRPr/>
            </a:pPr>
            <a:r>
              <a:rPr lang="pl-PL" altLang="pl-PL" sz="2000"/>
              <a:t>- „Wszyscy inni są lepsi ode mnie”</a:t>
            </a:r>
          </a:p>
        </p:txBody>
      </p:sp>
    </p:spTree>
    <p:extLst>
      <p:ext uri="{BB962C8B-B14F-4D97-AF65-F5344CB8AC3E}">
        <p14:creationId xmlns:p14="http://schemas.microsoft.com/office/powerpoint/2010/main" val="14990217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71500" y="188913"/>
            <a:ext cx="8229600" cy="774700"/>
          </a:xfrm>
        </p:spPr>
        <p:txBody>
          <a:bodyPr/>
          <a:lstStyle/>
          <a:p>
            <a:pPr eaLnBrk="1" hangingPunct="1">
              <a:defRPr/>
            </a:pPr>
            <a:r>
              <a:rPr lang="pl-PL" altLang="pl-PL" sz="2800" b="1" dirty="0"/>
              <a:t>Negatywne myśli</a:t>
            </a:r>
          </a:p>
        </p:txBody>
      </p:sp>
      <p:sp>
        <p:nvSpPr>
          <p:cNvPr id="89091" name="Rectangle 3"/>
          <p:cNvSpPr>
            <a:spLocks noGrp="1" noChangeArrowheads="1"/>
          </p:cNvSpPr>
          <p:nvPr>
            <p:ph idx="1"/>
          </p:nvPr>
        </p:nvSpPr>
        <p:spPr>
          <a:xfrm>
            <a:off x="673100" y="1125539"/>
            <a:ext cx="11150600" cy="5000625"/>
          </a:xfrm>
        </p:spPr>
        <p:txBody>
          <a:bodyPr>
            <a:noAutofit/>
          </a:bodyPr>
          <a:lstStyle/>
          <a:p>
            <a:pPr marL="609600" indent="-609600">
              <a:lnSpc>
                <a:spcPct val="80000"/>
              </a:lnSpc>
              <a:buNone/>
              <a:defRPr/>
            </a:pPr>
            <a:r>
              <a:rPr lang="pl-PL" altLang="pl-PL" sz="2000" dirty="0"/>
              <a:t>Negatywne myśli dotyczą:</a:t>
            </a:r>
          </a:p>
          <a:p>
            <a:pPr marL="609600" indent="-609600">
              <a:lnSpc>
                <a:spcPct val="80000"/>
              </a:lnSpc>
              <a:buClr>
                <a:schemeClr val="tx1"/>
              </a:buClr>
              <a:buFontTx/>
              <a:buChar char="•"/>
              <a:defRPr/>
            </a:pPr>
            <a:r>
              <a:rPr lang="pl-PL" altLang="pl-PL" sz="2000" dirty="0"/>
              <a:t>siebie, w tym brak wiary w swoje zawodowe kompetencje („jestem do niczego jako nauczyciel, nic mi nie wychodzi w pracy, na nic nie mam wpływu, odniosłem totalną klęskę”)</a:t>
            </a:r>
          </a:p>
          <a:p>
            <a:pPr marL="609600" indent="-609600">
              <a:lnSpc>
                <a:spcPct val="80000"/>
              </a:lnSpc>
              <a:buClr>
                <a:schemeClr val="tx1"/>
              </a:buClr>
              <a:buNone/>
              <a:defRPr/>
            </a:pPr>
            <a:endParaRPr lang="pl-PL" altLang="pl-PL" sz="2000" dirty="0"/>
          </a:p>
          <a:p>
            <a:pPr marL="609600" indent="-609600">
              <a:lnSpc>
                <a:spcPct val="80000"/>
              </a:lnSpc>
              <a:buClr>
                <a:schemeClr val="tx1"/>
              </a:buClr>
              <a:buFontTx/>
              <a:buChar char="•"/>
              <a:defRPr/>
            </a:pPr>
            <a:r>
              <a:rPr lang="pl-PL" altLang="pl-PL" sz="2000" dirty="0"/>
              <a:t>otaczającej rzeczywistości („wszystko jest zbyt skomplikowane, nikt mnie nie rozumie, dyrektor myśli tylko o własnym stołku”)</a:t>
            </a:r>
          </a:p>
          <a:p>
            <a:pPr marL="609600" indent="-609600">
              <a:lnSpc>
                <a:spcPct val="80000"/>
              </a:lnSpc>
              <a:buClr>
                <a:schemeClr val="tx1"/>
              </a:buClr>
              <a:buNone/>
              <a:defRPr/>
            </a:pPr>
            <a:endParaRPr lang="pl-PL" altLang="pl-PL" sz="2000" dirty="0"/>
          </a:p>
          <a:p>
            <a:pPr marL="609600" indent="-609600">
              <a:lnSpc>
                <a:spcPct val="80000"/>
              </a:lnSpc>
              <a:buClr>
                <a:schemeClr val="tx1"/>
              </a:buClr>
              <a:buFontTx/>
              <a:buChar char="•"/>
              <a:defRPr/>
            </a:pPr>
            <a:r>
              <a:rPr lang="pl-PL" altLang="pl-PL" sz="2000" dirty="0"/>
              <a:t>przyszłości („nic się nie poprawi, w szkolnictwie zawsze będzie źle”).</a:t>
            </a:r>
          </a:p>
          <a:p>
            <a:pPr marL="609600" indent="-609600">
              <a:lnSpc>
                <a:spcPct val="80000"/>
              </a:lnSpc>
              <a:buNone/>
              <a:defRPr/>
            </a:pPr>
            <a:endParaRPr lang="pl-PL" altLang="pl-PL" sz="2000" dirty="0"/>
          </a:p>
          <a:p>
            <a:pPr marL="609600" indent="-609600">
              <a:lnSpc>
                <a:spcPct val="80000"/>
              </a:lnSpc>
              <a:buNone/>
              <a:defRPr/>
            </a:pPr>
            <a:r>
              <a:rPr lang="pl-PL" altLang="pl-PL" sz="2000" dirty="0"/>
              <a:t>To stanowi poznawczą </a:t>
            </a:r>
            <a:r>
              <a:rPr lang="pl-PL" altLang="pl-PL" sz="2000" b="1" dirty="0"/>
              <a:t>triadę depresyjną </a:t>
            </a:r>
            <a:r>
              <a:rPr lang="pl-PL" altLang="pl-PL" sz="2000" dirty="0"/>
              <a:t>Becka: </a:t>
            </a:r>
          </a:p>
          <a:p>
            <a:pPr marL="609600" indent="-609600">
              <a:lnSpc>
                <a:spcPct val="80000"/>
              </a:lnSpc>
              <a:buNone/>
              <a:defRPr/>
            </a:pPr>
            <a:r>
              <a:rPr lang="pl-PL" altLang="pl-PL" sz="2000" dirty="0"/>
              <a:t>- myśli – (emocje i odczucia z ciała) – zachowanie = poczucie beznadziejności, </a:t>
            </a:r>
          </a:p>
          <a:p>
            <a:pPr marL="609600" indent="-609600">
              <a:lnSpc>
                <a:spcPct val="80000"/>
              </a:lnSpc>
              <a:buNone/>
              <a:defRPr/>
            </a:pPr>
            <a:r>
              <a:rPr lang="pl-PL" altLang="pl-PL" sz="2000" dirty="0"/>
              <a:t>- bezradności, przygnębienie, smutek, brak odczuwania przyjemności z pracy aż do zobojętnienia (apatia, brak zainteresowania pracą).</a:t>
            </a:r>
          </a:p>
          <a:p>
            <a:pPr marL="609600" indent="-609600" algn="ctr">
              <a:lnSpc>
                <a:spcPct val="80000"/>
              </a:lnSpc>
              <a:buNone/>
              <a:defRPr/>
            </a:pPr>
            <a:r>
              <a:rPr lang="pl-PL" altLang="pl-PL" sz="2000" i="1" dirty="0">
                <a:solidFill>
                  <a:srgbClr val="0070C0"/>
                </a:solidFill>
              </a:rPr>
              <a:t>Boimy się bardziej, im potencjalne zagrożenie wydaje się bardziej </a:t>
            </a:r>
          </a:p>
          <a:p>
            <a:pPr marL="609600" indent="-609600" algn="ctr">
              <a:lnSpc>
                <a:spcPct val="80000"/>
              </a:lnSpc>
              <a:buNone/>
              <a:defRPr/>
            </a:pPr>
            <a:r>
              <a:rPr lang="pl-PL" altLang="pl-PL" sz="2000" i="1" dirty="0">
                <a:solidFill>
                  <a:srgbClr val="0070C0"/>
                </a:solidFill>
              </a:rPr>
              <a:t>realistyczne i większe oraz im nasze zasoby wydają się nam mniejsze.</a:t>
            </a:r>
          </a:p>
          <a:p>
            <a:pPr marL="609600" indent="-609600">
              <a:lnSpc>
                <a:spcPct val="80000"/>
              </a:lnSpc>
              <a:buNone/>
              <a:defRPr/>
            </a:pPr>
            <a:r>
              <a:rPr lang="pl-PL" altLang="pl-PL" sz="2000" dirty="0"/>
              <a:t> </a:t>
            </a:r>
          </a:p>
          <a:p>
            <a:pPr marL="609600" indent="-609600">
              <a:lnSpc>
                <a:spcPct val="80000"/>
              </a:lnSpc>
              <a:buNone/>
              <a:defRPr/>
            </a:pPr>
            <a:endParaRPr lang="pl-PL" altLang="pl-PL" sz="2000" dirty="0"/>
          </a:p>
          <a:p>
            <a:pPr marL="609600" indent="-609600">
              <a:lnSpc>
                <a:spcPct val="80000"/>
              </a:lnSpc>
              <a:buNone/>
              <a:defRPr/>
            </a:pPr>
            <a:endParaRPr lang="pl-PL" altLang="pl-PL" sz="2000" dirty="0"/>
          </a:p>
        </p:txBody>
      </p:sp>
    </p:spTree>
    <p:extLst>
      <p:ext uri="{BB962C8B-B14F-4D97-AF65-F5344CB8AC3E}">
        <p14:creationId xmlns:p14="http://schemas.microsoft.com/office/powerpoint/2010/main" val="19520372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0"/>
            <a:ext cx="10515600" cy="1325563"/>
          </a:xfrm>
        </p:spPr>
        <p:txBody>
          <a:bodyPr>
            <a:normAutofit fontScale="90000"/>
          </a:bodyPr>
          <a:lstStyle/>
          <a:p>
            <a:pPr eaLnBrk="1" hangingPunct="1">
              <a:defRPr/>
            </a:pPr>
            <a:br>
              <a:rPr lang="pl-PL" altLang="pl-PL" sz="3200" b="1" dirty="0"/>
            </a:br>
            <a:r>
              <a:rPr lang="pl-PL" altLang="pl-PL" sz="3200" b="1" dirty="0"/>
              <a:t>Skąd czerpać pomoc w radzeniu sobie ze stresem?</a:t>
            </a:r>
            <a:br>
              <a:rPr lang="pl-PL" altLang="pl-PL" sz="3200" b="1" dirty="0"/>
            </a:br>
            <a:endParaRPr lang="pl-PL" altLang="pl-PL" sz="3200" b="1" dirty="0"/>
          </a:p>
        </p:txBody>
      </p:sp>
      <p:sp>
        <p:nvSpPr>
          <p:cNvPr id="64515" name="Rectangle 3"/>
          <p:cNvSpPr>
            <a:spLocks noGrp="1" noChangeArrowheads="1"/>
          </p:cNvSpPr>
          <p:nvPr>
            <p:ph idx="1"/>
          </p:nvPr>
        </p:nvSpPr>
        <p:spPr>
          <a:xfrm>
            <a:off x="673100" y="1196975"/>
            <a:ext cx="10820400" cy="4497388"/>
          </a:xfrm>
        </p:spPr>
        <p:txBody>
          <a:bodyPr>
            <a:noAutofit/>
          </a:bodyPr>
          <a:lstStyle/>
          <a:p>
            <a:pPr eaLnBrk="1" hangingPunct="1">
              <a:lnSpc>
                <a:spcPct val="80000"/>
              </a:lnSpc>
              <a:buClr>
                <a:schemeClr val="tx1"/>
              </a:buClr>
              <a:buFontTx/>
              <a:buChar char="•"/>
              <a:defRPr/>
            </a:pPr>
            <a:r>
              <a:rPr lang="pl-PL" altLang="pl-PL" sz="2000" dirty="0"/>
              <a:t>Praca nad spostrzeganiem sytuacji i jej interpretacją</a:t>
            </a:r>
          </a:p>
          <a:p>
            <a:pPr eaLnBrk="1" hangingPunct="1">
              <a:lnSpc>
                <a:spcPct val="80000"/>
              </a:lnSpc>
              <a:buClr>
                <a:schemeClr val="tx1"/>
              </a:buClr>
              <a:buFontTx/>
              <a:buChar char="•"/>
              <a:defRPr/>
            </a:pPr>
            <a:r>
              <a:rPr lang="pl-PL" altLang="pl-PL" sz="2000" dirty="0"/>
              <a:t>Praca nad negatywnymi przekonaniami (kontrolowanie myśli)</a:t>
            </a:r>
          </a:p>
          <a:p>
            <a:pPr eaLnBrk="1" hangingPunct="1">
              <a:lnSpc>
                <a:spcPct val="80000"/>
              </a:lnSpc>
              <a:buClr>
                <a:schemeClr val="tx1"/>
              </a:buClr>
              <a:buFontTx/>
              <a:buChar char="•"/>
              <a:defRPr/>
            </a:pPr>
            <a:r>
              <a:rPr lang="pl-PL" altLang="pl-PL" sz="2000" dirty="0"/>
              <a:t>Dbanie o emocje: </a:t>
            </a:r>
          </a:p>
          <a:p>
            <a:pPr eaLnBrk="1" hangingPunct="1">
              <a:lnSpc>
                <a:spcPct val="80000"/>
              </a:lnSpc>
              <a:buClr>
                <a:schemeClr val="tx1"/>
              </a:buClr>
              <a:buFontTx/>
              <a:buNone/>
              <a:defRPr/>
            </a:pPr>
            <a:r>
              <a:rPr lang="pl-PL" altLang="pl-PL" sz="2000" dirty="0"/>
              <a:t>      - świadomość emocji, </a:t>
            </a:r>
          </a:p>
          <a:p>
            <a:pPr eaLnBrk="1" hangingPunct="1">
              <a:lnSpc>
                <a:spcPct val="80000"/>
              </a:lnSpc>
              <a:buClr>
                <a:schemeClr val="tx1"/>
              </a:buClr>
              <a:buFontTx/>
              <a:buNone/>
              <a:defRPr/>
            </a:pPr>
            <a:r>
              <a:rPr lang="pl-PL" altLang="pl-PL" sz="2000" dirty="0"/>
              <a:t>      - aktywna reakcja na odraczanie reakcji, </a:t>
            </a:r>
          </a:p>
          <a:p>
            <a:pPr eaLnBrk="1" hangingPunct="1">
              <a:lnSpc>
                <a:spcPct val="80000"/>
              </a:lnSpc>
              <a:buClr>
                <a:schemeClr val="tx1"/>
              </a:buClr>
              <a:buFontTx/>
              <a:buNone/>
              <a:defRPr/>
            </a:pPr>
            <a:r>
              <a:rPr lang="pl-PL" altLang="pl-PL" sz="2000" dirty="0"/>
              <a:t>      - regulacja dopływu emocji przyjemnych </a:t>
            </a:r>
          </a:p>
          <a:p>
            <a:pPr>
              <a:lnSpc>
                <a:spcPct val="80000"/>
              </a:lnSpc>
              <a:buClr>
                <a:schemeClr val="tx1"/>
              </a:buClr>
              <a:defRPr/>
            </a:pPr>
            <a:r>
              <a:rPr lang="pl-PL" altLang="pl-PL" sz="2000" dirty="0"/>
              <a:t>Ćwiczenia fizyczne (pływanie, aerobik, itp.), ruch (spacery, poranne biegi)</a:t>
            </a:r>
          </a:p>
          <a:p>
            <a:pPr eaLnBrk="1" hangingPunct="1">
              <a:lnSpc>
                <a:spcPct val="80000"/>
              </a:lnSpc>
              <a:buClr>
                <a:schemeClr val="tx1"/>
              </a:buClr>
              <a:buFontTx/>
              <a:buChar char="•"/>
              <a:defRPr/>
            </a:pPr>
            <a:r>
              <a:rPr lang="pl-PL" altLang="pl-PL" sz="2000" dirty="0"/>
              <a:t>Ćwiczenia izomeryczne, rozciąganie ciała, dbanie o kręgosłup</a:t>
            </a:r>
          </a:p>
          <a:p>
            <a:pPr eaLnBrk="1" hangingPunct="1">
              <a:lnSpc>
                <a:spcPct val="80000"/>
              </a:lnSpc>
              <a:buClr>
                <a:schemeClr val="tx1"/>
              </a:buClr>
              <a:buFontTx/>
              <a:buChar char="•"/>
              <a:defRPr/>
            </a:pPr>
            <a:r>
              <a:rPr lang="pl-PL" altLang="pl-PL" sz="2000" dirty="0"/>
              <a:t>Joga, medytacja, ć</a:t>
            </a:r>
            <a:r>
              <a:rPr lang="pl-PL" altLang="pl-PL" sz="2000" dirty="0">
                <a:sym typeface="Wingdings" panose="05000000000000000000" pitchFamily="2" charset="2"/>
              </a:rPr>
              <a:t>wiczenia rozluźniające, relaksacja</a:t>
            </a:r>
            <a:endParaRPr lang="pl-PL" altLang="pl-PL" sz="2000" dirty="0"/>
          </a:p>
          <a:p>
            <a:pPr eaLnBrk="1" hangingPunct="1">
              <a:lnSpc>
                <a:spcPct val="80000"/>
              </a:lnSpc>
              <a:buClr>
                <a:schemeClr val="tx1"/>
              </a:buClr>
              <a:buFontTx/>
              <a:buChar char="•"/>
              <a:defRPr/>
            </a:pPr>
            <a:r>
              <a:rPr lang="pl-PL" altLang="pl-PL" sz="2000" dirty="0">
                <a:sym typeface="Wingdings" panose="05000000000000000000" pitchFamily="2" charset="2"/>
              </a:rPr>
              <a:t>Oddychanie (świadomość i kontrola oddechu podczas trudnych sytuacji, ćwiczenia oddechowe)</a:t>
            </a:r>
            <a:r>
              <a:rPr lang="pl-PL" altLang="pl-PL" sz="2000" dirty="0"/>
              <a:t> </a:t>
            </a:r>
          </a:p>
          <a:p>
            <a:pPr eaLnBrk="1" hangingPunct="1">
              <a:lnSpc>
                <a:spcPct val="80000"/>
              </a:lnSpc>
              <a:buClr>
                <a:schemeClr val="tx1"/>
              </a:buClr>
              <a:buFontTx/>
              <a:buChar char="•"/>
              <a:defRPr/>
            </a:pPr>
            <a:r>
              <a:rPr lang="pl-PL" altLang="pl-PL" sz="2000" dirty="0"/>
              <a:t>Właściwa dieta </a:t>
            </a:r>
          </a:p>
          <a:p>
            <a:pPr eaLnBrk="1" hangingPunct="1">
              <a:lnSpc>
                <a:spcPct val="80000"/>
              </a:lnSpc>
              <a:buClr>
                <a:schemeClr val="tx1"/>
              </a:buClr>
              <a:buFontTx/>
              <a:buChar char="•"/>
              <a:defRPr/>
            </a:pPr>
            <a:r>
              <a:rPr lang="pl-PL" altLang="pl-PL" sz="2000" dirty="0"/>
              <a:t>Masaż</a:t>
            </a:r>
          </a:p>
          <a:p>
            <a:pPr eaLnBrk="1" hangingPunct="1">
              <a:lnSpc>
                <a:spcPct val="80000"/>
              </a:lnSpc>
              <a:buClr>
                <a:schemeClr val="tx1"/>
              </a:buClr>
              <a:buFontTx/>
              <a:buChar char="•"/>
              <a:defRPr/>
            </a:pPr>
            <a:r>
              <a:rPr lang="pl-PL" altLang="pl-PL" sz="2000" dirty="0"/>
              <a:t>Taniec (jakikolwiek!!!!</a:t>
            </a:r>
            <a:r>
              <a:rPr lang="pl-PL" altLang="pl-PL" sz="2000" dirty="0">
                <a:sym typeface="Wingdings" panose="05000000000000000000" pitchFamily="2" charset="2"/>
              </a:rPr>
              <a:t>), muzykoterapia </a:t>
            </a:r>
          </a:p>
          <a:p>
            <a:pPr eaLnBrk="1" hangingPunct="1">
              <a:lnSpc>
                <a:spcPct val="80000"/>
              </a:lnSpc>
              <a:buClr>
                <a:schemeClr val="tx1"/>
              </a:buClr>
              <a:buFontTx/>
              <a:buChar char="•"/>
              <a:defRPr/>
            </a:pPr>
            <a:r>
              <a:rPr lang="pl-PL" altLang="pl-PL" sz="2000" dirty="0">
                <a:sym typeface="Wingdings" panose="05000000000000000000" pitchFamily="2" charset="2"/>
              </a:rPr>
              <a:t>Kontakt z naturą (nawet leżenie do góry brzuchem na działce)</a:t>
            </a:r>
          </a:p>
          <a:p>
            <a:pPr eaLnBrk="1" hangingPunct="1">
              <a:lnSpc>
                <a:spcPct val="80000"/>
              </a:lnSpc>
              <a:buClr>
                <a:schemeClr val="tx1"/>
              </a:buClr>
              <a:buFontTx/>
              <a:buNone/>
              <a:defRPr/>
            </a:pPr>
            <a:endParaRPr lang="pl-PL" altLang="pl-PL" sz="2000" dirty="0">
              <a:sym typeface="Wingdings" panose="05000000000000000000" pitchFamily="2" charset="2"/>
            </a:endParaRPr>
          </a:p>
          <a:p>
            <a:pPr eaLnBrk="1" hangingPunct="1">
              <a:lnSpc>
                <a:spcPct val="80000"/>
              </a:lnSpc>
              <a:buClr>
                <a:schemeClr val="tx1"/>
              </a:buClr>
              <a:buFontTx/>
              <a:buChar char="•"/>
              <a:defRPr/>
            </a:pPr>
            <a:endParaRPr lang="pl-PL" altLang="pl-PL" sz="2000" dirty="0">
              <a:sym typeface="Wingdings" panose="05000000000000000000" pitchFamily="2" charset="2"/>
            </a:endParaRPr>
          </a:p>
        </p:txBody>
      </p:sp>
    </p:spTree>
    <p:extLst>
      <p:ext uri="{BB962C8B-B14F-4D97-AF65-F5344CB8AC3E}">
        <p14:creationId xmlns:p14="http://schemas.microsoft.com/office/powerpoint/2010/main" val="638886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596900" y="1643063"/>
            <a:ext cx="8229600" cy="5145088"/>
          </a:xfrm>
        </p:spPr>
        <p:txBody>
          <a:bodyPr>
            <a:normAutofit fontScale="92500" lnSpcReduction="10000"/>
          </a:bodyPr>
          <a:lstStyle/>
          <a:p>
            <a:pPr eaLnBrk="1" hangingPunct="1">
              <a:lnSpc>
                <a:spcPct val="90000"/>
              </a:lnSpc>
              <a:buClr>
                <a:schemeClr val="tx1"/>
              </a:buClr>
              <a:buFontTx/>
              <a:buChar char="•"/>
              <a:defRPr/>
            </a:pPr>
            <a:r>
              <a:rPr lang="pl-PL" altLang="pl-PL" sz="2000" dirty="0"/>
              <a:t>Stawianie realistycznych celów i terminów</a:t>
            </a:r>
          </a:p>
          <a:p>
            <a:pPr eaLnBrk="1" hangingPunct="1">
              <a:lnSpc>
                <a:spcPct val="90000"/>
              </a:lnSpc>
              <a:buClr>
                <a:schemeClr val="tx1"/>
              </a:buClr>
              <a:buFontTx/>
              <a:buChar char="•"/>
              <a:defRPr/>
            </a:pPr>
            <a:r>
              <a:rPr lang="pl-PL" altLang="pl-PL" sz="2000" dirty="0"/>
              <a:t>Organizacja czasu</a:t>
            </a:r>
          </a:p>
          <a:p>
            <a:pPr eaLnBrk="1" hangingPunct="1">
              <a:lnSpc>
                <a:spcPct val="90000"/>
              </a:lnSpc>
              <a:buClr>
                <a:schemeClr val="tx1"/>
              </a:buClr>
              <a:buFontTx/>
              <a:buChar char="•"/>
              <a:defRPr/>
            </a:pPr>
            <a:r>
              <a:rPr lang="pl-PL" altLang="pl-PL" sz="2000" dirty="0"/>
              <a:t>Zachowania asertywne</a:t>
            </a:r>
          </a:p>
          <a:p>
            <a:pPr eaLnBrk="1" hangingPunct="1">
              <a:lnSpc>
                <a:spcPct val="90000"/>
              </a:lnSpc>
              <a:buClr>
                <a:schemeClr val="tx1"/>
              </a:buClr>
              <a:buFontTx/>
              <a:buChar char="•"/>
              <a:defRPr/>
            </a:pPr>
            <a:r>
              <a:rPr lang="pl-PL" altLang="pl-PL" sz="2000" dirty="0"/>
              <a:t>Określanie hierarchii zadań, celów, wartości</a:t>
            </a:r>
          </a:p>
          <a:p>
            <a:pPr eaLnBrk="1" hangingPunct="1">
              <a:lnSpc>
                <a:spcPct val="90000"/>
              </a:lnSpc>
              <a:buClr>
                <a:schemeClr val="tx1"/>
              </a:buClr>
              <a:buFontTx/>
              <a:buChar char="•"/>
              <a:defRPr/>
            </a:pPr>
            <a:r>
              <a:rPr lang="pl-PL" altLang="pl-PL" sz="2000" dirty="0"/>
              <a:t>Dbanie o relacje z innymi ludźmi</a:t>
            </a:r>
          </a:p>
          <a:p>
            <a:pPr eaLnBrk="1" hangingPunct="1">
              <a:lnSpc>
                <a:spcPct val="90000"/>
              </a:lnSpc>
              <a:buClr>
                <a:schemeClr val="tx1"/>
              </a:buClr>
              <a:buFontTx/>
              <a:buChar char="•"/>
              <a:defRPr/>
            </a:pPr>
            <a:r>
              <a:rPr lang="pl-PL" altLang="pl-PL" sz="2000" dirty="0"/>
              <a:t>Budowanie realistycznego obrazu siebie</a:t>
            </a:r>
          </a:p>
          <a:p>
            <a:pPr eaLnBrk="1" hangingPunct="1">
              <a:lnSpc>
                <a:spcPct val="90000"/>
              </a:lnSpc>
              <a:buClr>
                <a:schemeClr val="tx1"/>
              </a:buClr>
              <a:buFontTx/>
              <a:buChar char="•"/>
              <a:defRPr/>
            </a:pPr>
            <a:r>
              <a:rPr lang="pl-PL" altLang="pl-PL" sz="2000" dirty="0"/>
              <a:t>Świadomość swoich mocnych i słabych stron</a:t>
            </a:r>
          </a:p>
          <a:p>
            <a:pPr eaLnBrk="1" hangingPunct="1">
              <a:lnSpc>
                <a:spcPct val="90000"/>
              </a:lnSpc>
              <a:buClr>
                <a:schemeClr val="tx1"/>
              </a:buClr>
              <a:buFontTx/>
              <a:buChar char="•"/>
              <a:defRPr/>
            </a:pPr>
            <a:r>
              <a:rPr lang="pl-PL" altLang="pl-PL" sz="2000" dirty="0"/>
              <a:t>Dbanie o rozwój oraz nastawienie na rozwój</a:t>
            </a:r>
          </a:p>
          <a:p>
            <a:pPr eaLnBrk="1" hangingPunct="1">
              <a:lnSpc>
                <a:spcPct val="90000"/>
              </a:lnSpc>
              <a:buClr>
                <a:schemeClr val="tx1"/>
              </a:buClr>
              <a:buFontTx/>
              <a:buChar char="•"/>
              <a:defRPr/>
            </a:pPr>
            <a:r>
              <a:rPr lang="pl-PL" altLang="pl-PL" sz="2000" dirty="0"/>
              <a:t>Zapewnienie sobie pozytywnych wzmocnień</a:t>
            </a:r>
          </a:p>
          <a:p>
            <a:pPr eaLnBrk="1" hangingPunct="1">
              <a:lnSpc>
                <a:spcPct val="90000"/>
              </a:lnSpc>
              <a:buClr>
                <a:schemeClr val="tx1"/>
              </a:buClr>
              <a:buFontTx/>
              <a:buChar char="•"/>
              <a:defRPr/>
            </a:pPr>
            <a:r>
              <a:rPr lang="pl-PL" altLang="pl-PL" sz="2000" dirty="0"/>
              <a:t>Planowanie i efektywne spędzanie wolnego czasu</a:t>
            </a:r>
          </a:p>
          <a:p>
            <a:pPr eaLnBrk="1" hangingPunct="1">
              <a:lnSpc>
                <a:spcPct val="90000"/>
              </a:lnSpc>
              <a:buClr>
                <a:schemeClr val="tx1"/>
              </a:buClr>
              <a:buFontTx/>
              <a:buChar char="•"/>
              <a:defRPr/>
            </a:pPr>
            <a:r>
              <a:rPr lang="pl-PL" altLang="pl-PL" sz="2000" dirty="0"/>
              <a:t>Równowaga pomiędzy pracą a czasem wolnym </a:t>
            </a:r>
          </a:p>
          <a:p>
            <a:pPr eaLnBrk="1" hangingPunct="1">
              <a:lnSpc>
                <a:spcPct val="90000"/>
              </a:lnSpc>
              <a:buClr>
                <a:schemeClr val="tx1"/>
              </a:buClr>
              <a:buFontTx/>
              <a:buChar char="•"/>
              <a:defRPr/>
            </a:pPr>
            <a:r>
              <a:rPr lang="pl-PL" altLang="pl-PL" sz="2000" dirty="0"/>
              <a:t>Realizowanie pasji życiowych</a:t>
            </a:r>
          </a:p>
          <a:p>
            <a:pPr eaLnBrk="1" hangingPunct="1">
              <a:lnSpc>
                <a:spcPct val="90000"/>
              </a:lnSpc>
              <a:buClr>
                <a:schemeClr val="tx1"/>
              </a:buClr>
              <a:buFontTx/>
              <a:buChar char="•"/>
              <a:defRPr/>
            </a:pPr>
            <a:r>
              <a:rPr lang="pl-PL" altLang="pl-PL" sz="2000" dirty="0"/>
              <a:t>Życie w zgodzie z własnymi wartościami, w tym religijnymi</a:t>
            </a:r>
          </a:p>
          <a:p>
            <a:pPr eaLnBrk="1" hangingPunct="1">
              <a:lnSpc>
                <a:spcPct val="90000"/>
              </a:lnSpc>
              <a:buClr>
                <a:schemeClr val="tx1"/>
              </a:buClr>
              <a:buFontTx/>
              <a:buChar char="•"/>
              <a:defRPr/>
            </a:pPr>
            <a:endParaRPr lang="pl-PL" altLang="pl-PL" sz="2000" dirty="0"/>
          </a:p>
        </p:txBody>
      </p:sp>
      <p:sp>
        <p:nvSpPr>
          <p:cNvPr id="2" name="Tytuł 1"/>
          <p:cNvSpPr>
            <a:spLocks noGrp="1"/>
          </p:cNvSpPr>
          <p:nvPr>
            <p:ph type="title"/>
          </p:nvPr>
        </p:nvSpPr>
        <p:spPr>
          <a:xfrm>
            <a:off x="749300" y="571501"/>
            <a:ext cx="10515600" cy="1206500"/>
          </a:xfrm>
        </p:spPr>
        <p:txBody>
          <a:bodyPr>
            <a:normAutofit/>
          </a:bodyPr>
          <a:lstStyle/>
          <a:p>
            <a:r>
              <a:rPr lang="pl-PL" altLang="pl-PL" sz="2800" b="1" dirty="0"/>
              <a:t>Skąd czerpać pomoc w radzeniu sobie ze stresem?</a:t>
            </a:r>
            <a:br>
              <a:rPr lang="pl-PL" altLang="pl-PL" sz="2800" b="1" dirty="0"/>
            </a:br>
            <a:endParaRPr lang="pl-PL" sz="2800" dirty="0"/>
          </a:p>
        </p:txBody>
      </p:sp>
    </p:spTree>
    <p:extLst>
      <p:ext uri="{BB962C8B-B14F-4D97-AF65-F5344CB8AC3E}">
        <p14:creationId xmlns:p14="http://schemas.microsoft.com/office/powerpoint/2010/main" val="29446774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263525"/>
            <a:ext cx="10515600" cy="612775"/>
          </a:xfrm>
        </p:spPr>
        <p:txBody>
          <a:bodyPr>
            <a:normAutofit/>
          </a:bodyPr>
          <a:lstStyle/>
          <a:p>
            <a:r>
              <a:rPr lang="pl-PL" sz="2800" b="1" dirty="0"/>
              <a:t>Jeśli zagraża ci wypalenie?</a:t>
            </a:r>
          </a:p>
        </p:txBody>
      </p:sp>
      <p:sp>
        <p:nvSpPr>
          <p:cNvPr id="3" name="Symbol zastępczy zawartości 2"/>
          <p:cNvSpPr>
            <a:spLocks noGrp="1"/>
          </p:cNvSpPr>
          <p:nvPr>
            <p:ph idx="1"/>
          </p:nvPr>
        </p:nvSpPr>
        <p:spPr>
          <a:xfrm>
            <a:off x="304800" y="1228724"/>
            <a:ext cx="11366500" cy="5464175"/>
          </a:xfrm>
        </p:spPr>
        <p:txBody>
          <a:bodyPr>
            <a:normAutofit fontScale="70000" lnSpcReduction="20000"/>
          </a:bodyPr>
          <a:lstStyle/>
          <a:p>
            <a:pPr marL="514350" lvl="0" indent="-514350">
              <a:buFont typeface="+mj-lt"/>
              <a:buAutoNum type="arabicPeriod"/>
            </a:pPr>
            <a:r>
              <a:rPr lang="pl-PL" dirty="0"/>
              <a:t>Poddaj weryfikacji swoje cele i priorytety.</a:t>
            </a:r>
          </a:p>
          <a:p>
            <a:pPr marL="514350" lvl="0" indent="-514350">
              <a:buFont typeface="+mj-lt"/>
              <a:buAutoNum type="arabicPeriod"/>
            </a:pPr>
            <a:r>
              <a:rPr lang="pl-PL" dirty="0"/>
              <a:t>Oceń, czy wymagania, które stoją przed tobą, korespondują z twoimi celami.</a:t>
            </a:r>
          </a:p>
          <a:p>
            <a:pPr marL="514350" lvl="0" indent="-514350">
              <a:buFont typeface="+mj-lt"/>
              <a:buAutoNum type="arabicPeriod"/>
            </a:pPr>
            <a:r>
              <a:rPr lang="pl-PL" dirty="0"/>
              <a:t>Przeanalizuj swoje możliwości w zakresie sprostania tym wymaganiom.</a:t>
            </a:r>
          </a:p>
          <a:p>
            <a:pPr marL="514350" lvl="0" indent="-514350">
              <a:buFont typeface="+mj-lt"/>
              <a:buAutoNum type="arabicPeriod"/>
            </a:pPr>
            <a:r>
              <a:rPr lang="pl-PL" dirty="0"/>
              <a:t>Jeżeli odczuwasz nadmiar obowiązków, dokonaj ich redukcji poprzez wycofanie się z pewnych zadań.</a:t>
            </a:r>
          </a:p>
          <a:p>
            <a:pPr marL="514350" lvl="0" indent="-514350">
              <a:buFont typeface="+mj-lt"/>
              <a:buAutoNum type="arabicPeriod"/>
            </a:pPr>
            <a:r>
              <a:rPr lang="pl-PL" dirty="0"/>
              <a:t>Jeżeli kontakty z otaczającymi ludźmi kosztują cię zbyt wiele energii, postaraj się zwiększyć dystans wobec otoczenia.</a:t>
            </a:r>
          </a:p>
          <a:p>
            <a:pPr marL="514350" lvl="0" indent="-514350">
              <a:buFont typeface="+mj-lt"/>
              <a:buAutoNum type="arabicPeriod"/>
            </a:pPr>
            <a:r>
              <a:rPr lang="pl-PL" dirty="0"/>
              <a:t>Masz prawo bronić się przed nadmierną eksploatacją emocjonalną czy psychiczną.</a:t>
            </a:r>
          </a:p>
          <a:p>
            <a:pPr marL="514350" lvl="0" indent="-514350">
              <a:buFont typeface="+mj-lt"/>
              <a:buAutoNum type="arabicPeriod"/>
            </a:pPr>
            <a:r>
              <a:rPr lang="pl-PL" dirty="0"/>
              <a:t>Usprawnij swoje umiejętności w zakresie radzenia sobie ze stresem.</a:t>
            </a:r>
          </a:p>
          <a:p>
            <a:pPr marL="514350" lvl="0" indent="-514350">
              <a:buFont typeface="+mj-lt"/>
              <a:buAutoNum type="arabicPeriod"/>
            </a:pPr>
            <a:r>
              <a:rPr lang="pl-PL" dirty="0"/>
              <a:t>Sprawdź, które obszary twojego życia (praca, rodzina itp.) generują stres i postaraj się to zmienić, rozwiązać istniejące problemy, zredukować stres.</a:t>
            </a:r>
          </a:p>
          <a:p>
            <a:pPr marL="514350" lvl="0" indent="-514350">
              <a:buFont typeface="+mj-lt"/>
              <a:buAutoNum type="arabicPeriod"/>
            </a:pPr>
            <a:r>
              <a:rPr lang="pl-PL" dirty="0"/>
              <a:t>Skorzystaj z pomocy rodziny lub przyjaciół w uporaniu się ze stresem.</a:t>
            </a:r>
          </a:p>
          <a:p>
            <a:pPr marL="514350" lvl="0" indent="-514350">
              <a:buFont typeface="+mj-lt"/>
              <a:buAutoNum type="arabicPeriod"/>
            </a:pPr>
            <a:r>
              <a:rPr lang="pl-PL" dirty="0"/>
              <a:t>Upewnij się, czy prowadzisz zdrowy styl życia.</a:t>
            </a:r>
          </a:p>
          <a:p>
            <a:pPr marL="514350" lvl="0" indent="-514350">
              <a:buFont typeface="+mj-lt"/>
              <a:buAutoNum type="arabicPeriod"/>
            </a:pPr>
            <a:r>
              <a:rPr lang="pl-PL" dirty="0"/>
              <a:t>Dbaj o odpowiednią ilość snu i wypoczynku.</a:t>
            </a:r>
          </a:p>
          <a:p>
            <a:pPr marL="514350" lvl="0" indent="-514350">
              <a:buFont typeface="+mj-lt"/>
              <a:buAutoNum type="arabicPeriod"/>
            </a:pPr>
            <a:r>
              <a:rPr lang="pl-PL" dirty="0"/>
              <a:t>Zastanów się, czy twoja dieta jest właściwa, zrównoważona, dostarcza ci niezbędnych składników.</a:t>
            </a:r>
          </a:p>
          <a:p>
            <a:pPr marL="514350" lvl="0" indent="-514350">
              <a:buFont typeface="+mj-lt"/>
              <a:buAutoNum type="arabicPeriod"/>
            </a:pPr>
            <a:r>
              <a:rPr lang="pl-PL" dirty="0"/>
              <a:t>Bądź aktywny/a fizycznie.</a:t>
            </a:r>
          </a:p>
          <a:p>
            <a:pPr marL="514350" lvl="0" indent="-514350">
              <a:buFont typeface="+mj-lt"/>
              <a:buAutoNum type="arabicPeriod"/>
            </a:pPr>
            <a:r>
              <a:rPr lang="pl-PL" dirty="0"/>
              <a:t>Poszukaj odpowiedniego dla siebie hobby - to doskonale regeneruje umysł.</a:t>
            </a:r>
          </a:p>
          <a:p>
            <a:pPr marL="514350" lvl="0" indent="-514350">
              <a:buFont typeface="+mj-lt"/>
              <a:buAutoNum type="arabicPeriod"/>
            </a:pPr>
            <a:r>
              <a:rPr lang="pl-PL" dirty="0"/>
              <a:t>Przyznaj sobie prawo do wypoczynku, relaksu, przyjemności.</a:t>
            </a:r>
          </a:p>
          <a:p>
            <a:pPr marL="514350" indent="-514350">
              <a:buFont typeface="+mj-lt"/>
              <a:buAutoNum type="arabicPeriod"/>
            </a:pPr>
            <a:endParaRPr lang="pl-PL" dirty="0"/>
          </a:p>
        </p:txBody>
      </p:sp>
    </p:spTree>
    <p:extLst>
      <p:ext uri="{BB962C8B-B14F-4D97-AF65-F5344CB8AC3E}">
        <p14:creationId xmlns:p14="http://schemas.microsoft.com/office/powerpoint/2010/main" val="26680403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extLst>
              <p:ext uri="{D42A27DB-BD31-4B8C-83A1-F6EECF244321}">
                <p14:modId xmlns:p14="http://schemas.microsoft.com/office/powerpoint/2010/main" val="1522746087"/>
              </p:ext>
            </p:extLst>
          </p:nvPr>
        </p:nvGraphicFramePr>
        <p:xfrm>
          <a:off x="1328468" y="1736078"/>
          <a:ext cx="9448800" cy="4579835"/>
        </p:xfrm>
        <a:graphic>
          <a:graphicData uri="http://schemas.openxmlformats.org/presentationml/2006/ole">
            <mc:AlternateContent xmlns:mc="http://schemas.openxmlformats.org/markup-compatibility/2006">
              <mc:Choice xmlns:v="urn:schemas-microsoft-com:vml" Requires="v">
                <p:oleObj spid="_x0000_s4120" name="Dokument" r:id="rId3" imgW="8018091" imgH="5377819" progId="Word.Document.8">
                  <p:embed/>
                </p:oleObj>
              </mc:Choice>
              <mc:Fallback>
                <p:oleObj name="Dokument" r:id="rId3" imgW="8018091" imgH="5377819" progId="Word.Document.8">
                  <p:embed/>
                  <p:pic>
                    <p:nvPicPr>
                      <p:cNvPr id="911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468" y="1736078"/>
                        <a:ext cx="9448800" cy="4579835"/>
                      </a:xfrm>
                      <a:prstGeom prst="rect">
                        <a:avLst/>
                      </a:prstGeom>
                      <a:noFill/>
                      <a:ln>
                        <a:noFill/>
                      </a:ln>
                      <a:effectLst/>
                    </p:spPr>
                  </p:pic>
                </p:oleObj>
              </mc:Fallback>
            </mc:AlternateContent>
          </a:graphicData>
        </a:graphic>
      </p:graphicFrame>
      <p:graphicFrame>
        <p:nvGraphicFramePr>
          <p:cNvPr id="91139" name="Object 3"/>
          <p:cNvGraphicFramePr>
            <a:graphicFrameLocks noChangeAspect="1"/>
          </p:cNvGraphicFramePr>
          <p:nvPr>
            <p:extLst/>
          </p:nvPr>
        </p:nvGraphicFramePr>
        <p:xfrm>
          <a:off x="2576513" y="527050"/>
          <a:ext cx="7370762" cy="828675"/>
        </p:xfrm>
        <a:graphic>
          <a:graphicData uri="http://schemas.openxmlformats.org/presentationml/2006/ole">
            <mc:AlternateContent xmlns:mc="http://schemas.openxmlformats.org/markup-compatibility/2006">
              <mc:Choice xmlns:v="urn:schemas-microsoft-com:vml" Requires="v">
                <p:oleObj spid="_x0000_s4121" name="Dokument" r:id="rId5" imgW="7578669" imgH="856586" progId="Word.Document.8">
                  <p:embed/>
                </p:oleObj>
              </mc:Choice>
              <mc:Fallback>
                <p:oleObj name="Dokument" r:id="rId5" imgW="7578669" imgH="856586" progId="Word.Document.8">
                  <p:embed/>
                  <p:pic>
                    <p:nvPicPr>
                      <p:cNvPr id="9113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513" y="527050"/>
                        <a:ext cx="73707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7263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slide(fromTop)">
                                      <p:cBhvr>
                                        <p:cTn id="7" dur="500"/>
                                        <p:tgtEl>
                                          <p:spTgt spid="9113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1138"/>
                                        </p:tgtEl>
                                        <p:attrNameLst>
                                          <p:attrName>style.visibility</p:attrName>
                                        </p:attrNameLst>
                                      </p:cBhvr>
                                      <p:to>
                                        <p:strVal val="visible"/>
                                      </p:to>
                                    </p:set>
                                    <p:animEffect transition="in" filter="wipe(up)">
                                      <p:cBhvr>
                                        <p:cTn id="11"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71513" y="419101"/>
            <a:ext cx="8229600" cy="1139825"/>
          </a:xfrm>
        </p:spPr>
        <p:txBody>
          <a:bodyPr/>
          <a:lstStyle/>
          <a:p>
            <a:pPr eaLnBrk="1" hangingPunct="1">
              <a:defRPr/>
            </a:pPr>
            <a:r>
              <a:rPr lang="pl-PL" altLang="pl-PL" sz="2800" b="1" dirty="0"/>
              <a:t>Badania nad mechanizmami wypalenia - podsumowanie</a:t>
            </a:r>
          </a:p>
        </p:txBody>
      </p:sp>
      <p:sp>
        <p:nvSpPr>
          <p:cNvPr id="70659" name="Rectangle 3"/>
          <p:cNvSpPr>
            <a:spLocks noGrp="1" noChangeArrowheads="1"/>
          </p:cNvSpPr>
          <p:nvPr>
            <p:ph idx="1"/>
          </p:nvPr>
        </p:nvSpPr>
        <p:spPr>
          <a:xfrm>
            <a:off x="368300" y="1662113"/>
            <a:ext cx="11010900" cy="4857750"/>
          </a:xfrm>
        </p:spPr>
        <p:txBody>
          <a:bodyPr>
            <a:noAutofit/>
          </a:bodyPr>
          <a:lstStyle/>
          <a:p>
            <a:pPr marL="609600" indent="-609600">
              <a:buClr>
                <a:schemeClr val="tx1"/>
              </a:buClr>
              <a:buFont typeface="Wingdings" panose="05000000000000000000" pitchFamily="2" charset="2"/>
              <a:buAutoNum type="arabicPeriod"/>
              <a:defRPr/>
            </a:pPr>
            <a:r>
              <a:rPr lang="pl-PL" altLang="pl-PL" sz="2000" dirty="0"/>
              <a:t>Wszelkie czynniki stresujące mogą przyczynić się do wystąpienia wypalenia</a:t>
            </a:r>
          </a:p>
          <a:p>
            <a:pPr marL="609600" indent="-609600">
              <a:buClr>
                <a:schemeClr val="tx1"/>
              </a:buClr>
              <a:buFont typeface="Wingdings" panose="05000000000000000000" pitchFamily="2" charset="2"/>
              <a:buAutoNum type="arabicPeriod"/>
              <a:defRPr/>
            </a:pPr>
            <a:r>
              <a:rPr lang="pl-PL" altLang="pl-PL" sz="2000" dirty="0"/>
              <a:t>Wypalenie ma charakter psychobiologiczny</a:t>
            </a:r>
          </a:p>
          <a:p>
            <a:pPr marL="609600" indent="-609600">
              <a:buClr>
                <a:schemeClr val="tx1"/>
              </a:buClr>
              <a:buFont typeface="Wingdings" panose="05000000000000000000" pitchFamily="2" charset="2"/>
              <a:buAutoNum type="arabicPeriod"/>
              <a:defRPr/>
            </a:pPr>
            <a:r>
              <a:rPr lang="pl-PL" altLang="pl-PL" sz="2000" dirty="0"/>
              <a:t>Czynniki środowiskowe, nie związane z pracą, też mogą powodować długotrwały stres</a:t>
            </a:r>
          </a:p>
          <a:p>
            <a:pPr marL="609600" indent="-609600">
              <a:buClr>
                <a:schemeClr val="tx1"/>
              </a:buClr>
              <a:buFont typeface="Wingdings" panose="05000000000000000000" pitchFamily="2" charset="2"/>
              <a:buAutoNum type="arabicPeriod"/>
              <a:defRPr/>
            </a:pPr>
            <a:r>
              <a:rPr lang="pl-PL" altLang="pl-PL" sz="2000" dirty="0"/>
              <a:t>Występuje brak efektywnych związków interpersonalnych</a:t>
            </a:r>
          </a:p>
          <a:p>
            <a:pPr marL="609600" indent="-609600">
              <a:buClr>
                <a:schemeClr val="tx1"/>
              </a:buClr>
              <a:buFont typeface="Wingdings" panose="05000000000000000000" pitchFamily="2" charset="2"/>
              <a:buAutoNum type="arabicPeriod"/>
              <a:defRPr/>
            </a:pPr>
            <a:r>
              <a:rPr lang="pl-PL" altLang="pl-PL" sz="2000" dirty="0"/>
              <a:t>Mogą wystąpić objawy wypalenia, ale ich rozpoznanie zależy od bystrości obserwatora</a:t>
            </a:r>
          </a:p>
          <a:p>
            <a:pPr marL="609600" indent="-609600">
              <a:buClr>
                <a:schemeClr val="tx1"/>
              </a:buClr>
              <a:buFont typeface="Wingdings" panose="05000000000000000000" pitchFamily="2" charset="2"/>
              <a:buAutoNum type="arabicPeriod"/>
              <a:defRPr/>
            </a:pPr>
            <a:r>
              <a:rPr lang="pl-PL" altLang="pl-PL" sz="2000" dirty="0"/>
              <a:t>Objawy wypalenia czasami pojawiają się szybko, ale na ogół jest to proces długotrwały</a:t>
            </a:r>
          </a:p>
          <a:p>
            <a:pPr marL="609600" indent="-609600">
              <a:buClr>
                <a:schemeClr val="tx1"/>
              </a:buClr>
              <a:buFont typeface="Wingdings" panose="05000000000000000000" pitchFamily="2" charset="2"/>
              <a:buAutoNum type="arabicPeriod"/>
              <a:defRPr/>
            </a:pPr>
            <a:r>
              <a:rPr lang="pl-PL" altLang="pl-PL" sz="2000" dirty="0"/>
              <a:t>Wypalenie ma bardziej charakter procesu niż jednorazowego zdarzenia</a:t>
            </a:r>
          </a:p>
          <a:p>
            <a:pPr marL="609600" indent="-609600">
              <a:buClr>
                <a:schemeClr val="tx1"/>
              </a:buClr>
              <a:buFont typeface="Wingdings" panose="05000000000000000000" pitchFamily="2" charset="2"/>
              <a:buAutoNum type="arabicPeriod"/>
              <a:defRPr/>
            </a:pPr>
            <a:r>
              <a:rPr lang="pl-PL" altLang="pl-PL" sz="2000" dirty="0"/>
              <a:t>Nasilenie wypalenia może być bardzo różne – od łagodnej utraty energii po śmierć</a:t>
            </a:r>
          </a:p>
          <a:p>
            <a:pPr marL="609600" indent="-609600">
              <a:buClr>
                <a:schemeClr val="tx1"/>
              </a:buClr>
              <a:buFont typeface="Wingdings" panose="05000000000000000000" pitchFamily="2" charset="2"/>
              <a:buAutoNum type="arabicPeriod"/>
              <a:defRPr/>
            </a:pPr>
            <a:r>
              <a:rPr lang="pl-PL" altLang="pl-PL" sz="2000" dirty="0"/>
              <a:t>Wypalenie ma różny czas trwania</a:t>
            </a:r>
          </a:p>
          <a:p>
            <a:pPr marL="609600" indent="-609600">
              <a:buClr>
                <a:schemeClr val="tx1"/>
              </a:buClr>
              <a:buFont typeface="Wingdings" panose="05000000000000000000" pitchFamily="2" charset="2"/>
              <a:buAutoNum type="arabicPeriod"/>
              <a:defRPr/>
            </a:pPr>
            <a:r>
              <a:rPr lang="pl-PL" altLang="pl-PL" sz="2000" dirty="0"/>
              <a:t>Wypalenie i będący jego skutkiem kryzys mogą wystąpić kilka razy</a:t>
            </a:r>
          </a:p>
          <a:p>
            <a:pPr marL="609600" indent="-609600">
              <a:buClr>
                <a:schemeClr val="tx1"/>
              </a:buClr>
              <a:buFont typeface="Wingdings" panose="05000000000000000000" pitchFamily="2" charset="2"/>
              <a:buAutoNum type="arabicPeriod"/>
              <a:defRPr/>
            </a:pPr>
            <a:r>
              <a:rPr lang="pl-PL" altLang="pl-PL" sz="2000" dirty="0"/>
              <a:t>Świadomość problemu oscyluje pomiędzy kompletnym zaprzeczeniem a pełnym uświadomieniem</a:t>
            </a:r>
          </a:p>
          <a:p>
            <a:pPr marL="609600" indent="-609600">
              <a:buClr>
                <a:schemeClr val="tx1"/>
              </a:buClr>
              <a:buFont typeface="Wingdings" panose="05000000000000000000" pitchFamily="2" charset="2"/>
              <a:buAutoNum type="arabicPeriod"/>
              <a:defRPr/>
            </a:pPr>
            <a:endParaRPr lang="pl-PL" altLang="pl-PL" sz="2000" dirty="0"/>
          </a:p>
        </p:txBody>
      </p:sp>
    </p:spTree>
    <p:extLst>
      <p:ext uri="{BB962C8B-B14F-4D97-AF65-F5344CB8AC3E}">
        <p14:creationId xmlns:p14="http://schemas.microsoft.com/office/powerpoint/2010/main" val="39509720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30200" y="292101"/>
            <a:ext cx="11684000" cy="6413499"/>
          </a:xfrm>
        </p:spPr>
        <p:txBody>
          <a:bodyPr>
            <a:normAutofit lnSpcReduction="10000"/>
          </a:bodyPr>
          <a:lstStyle/>
          <a:p>
            <a:pPr marL="609600" indent="-609600">
              <a:buClr>
                <a:schemeClr val="tx1"/>
              </a:buClr>
              <a:buFontTx/>
              <a:buAutoNum type="arabicPeriod" startAt="12"/>
              <a:defRPr/>
            </a:pPr>
            <a:r>
              <a:rPr lang="pl-PL" altLang="pl-PL" sz="2000" dirty="0"/>
              <a:t>Wypalenie jest zaraźliwe i wywołuje dodatkowy stres u innych pracowników</a:t>
            </a:r>
          </a:p>
          <a:p>
            <a:pPr marL="609600" indent="-609600">
              <a:buClr>
                <a:schemeClr val="tx1"/>
              </a:buClr>
              <a:buFontTx/>
              <a:buAutoNum type="arabicPeriod" startAt="12"/>
              <a:defRPr/>
            </a:pPr>
            <a:r>
              <a:rPr lang="pl-PL" altLang="pl-PL" sz="2000" dirty="0"/>
              <a:t>Wypalenie częściej występuje u młodych niż u starszych pracowników</a:t>
            </a:r>
          </a:p>
          <a:p>
            <a:pPr marL="609600" indent="-609600">
              <a:buClr>
                <a:schemeClr val="tx1"/>
              </a:buClr>
              <a:buFontTx/>
              <a:buAutoNum type="arabicPeriod" startAt="12"/>
              <a:defRPr/>
            </a:pPr>
            <a:r>
              <a:rPr lang="pl-PL" altLang="pl-PL" sz="2000" dirty="0"/>
              <a:t>Członkowie mniejszości etnicznych wydają się być mniej podatni na wypalenie niż biali</a:t>
            </a:r>
          </a:p>
          <a:p>
            <a:pPr marL="609600" indent="-609600">
              <a:buClr>
                <a:schemeClr val="tx1"/>
              </a:buClr>
              <a:buFontTx/>
              <a:buAutoNum type="arabicPeriod" startAt="12"/>
              <a:defRPr/>
            </a:pPr>
            <a:r>
              <a:rPr lang="pl-PL" altLang="pl-PL" sz="2000" dirty="0"/>
              <a:t>Mężczyźni i kobiety doświadczają wypalenia w podobnym stopniu</a:t>
            </a:r>
          </a:p>
          <a:p>
            <a:pPr marL="609600" indent="-609600">
              <a:buClr>
                <a:schemeClr val="tx1"/>
              </a:buClr>
              <a:buFontTx/>
              <a:buAutoNum type="arabicPeriod" startAt="12"/>
              <a:defRPr/>
            </a:pPr>
            <a:r>
              <a:rPr lang="pl-PL" altLang="pl-PL" sz="2000" dirty="0"/>
              <a:t>Osoby samotne częściej doświadczają wypalenia niż ci, którzy mają rodziny</a:t>
            </a:r>
          </a:p>
          <a:p>
            <a:pPr marL="609600" indent="-609600">
              <a:buClr>
                <a:schemeClr val="tx1"/>
              </a:buClr>
              <a:buFontTx/>
              <a:buAutoNum type="arabicPeriod" startAt="12"/>
              <a:defRPr/>
            </a:pPr>
            <a:r>
              <a:rPr lang="pl-PL" altLang="pl-PL" sz="2000" dirty="0"/>
              <a:t>Środki przywracające do stanu sprzed kryzysu i środki zapobiegawcze muszą być indywidualnie dobierane ze względu na idiosynkratyczny charakter wypalenia</a:t>
            </a:r>
          </a:p>
          <a:p>
            <a:pPr marL="609600" indent="-609600">
              <a:buClr>
                <a:schemeClr val="tx1"/>
              </a:buClr>
              <a:buFontTx/>
              <a:buAutoNum type="arabicPeriod" startAt="12"/>
              <a:defRPr/>
            </a:pPr>
            <a:r>
              <a:rPr lang="pl-PL" altLang="pl-PL" sz="2000" dirty="0"/>
              <a:t>Wypalenie przechodzi przez kolejne trzy fazy, które można zidentyfikować po różnym stopniu depersonalizacji, osobistych osiągnięciach (lub ich braku) i wyczerpaniu emocjonalnym</a:t>
            </a:r>
          </a:p>
          <a:p>
            <a:pPr marL="609600" indent="-609600">
              <a:buClr>
                <a:schemeClr val="tx1"/>
              </a:buClr>
              <a:buFontTx/>
              <a:buAutoNum type="arabicPeriod" startAt="12"/>
              <a:defRPr/>
            </a:pPr>
            <a:r>
              <a:rPr lang="pl-PL" altLang="pl-PL" sz="2000" dirty="0"/>
              <a:t>Wypalenie nie jest chorobą i nie powinno się go rozpatrywać w kategoriach medycznych</a:t>
            </a:r>
          </a:p>
          <a:p>
            <a:pPr marL="609600" indent="-609600">
              <a:buClr>
                <a:schemeClr val="tx1"/>
              </a:buClr>
              <a:buFontTx/>
              <a:buAutoNum type="arabicPeriod" startAt="12"/>
              <a:defRPr/>
            </a:pPr>
            <a:r>
              <a:rPr lang="pl-PL" altLang="pl-PL" sz="2000" dirty="0"/>
              <a:t>Wypalenia nie należy mylić z lenistwem i wymigiwaniem się</a:t>
            </a:r>
          </a:p>
          <a:p>
            <a:pPr marL="609600" indent="-609600">
              <a:buClr>
                <a:schemeClr val="tx1"/>
              </a:buClr>
              <a:buFont typeface="Wingdings" panose="05000000000000000000" pitchFamily="2" charset="2"/>
              <a:buAutoNum type="arabicPeriod" startAt="21"/>
              <a:defRPr/>
            </a:pPr>
            <a:r>
              <a:rPr lang="pl-PL" altLang="pl-PL" sz="2000" dirty="0"/>
              <a:t>Pogłębiające się pogorszenie zdrowia fizycznego i psychicznego następuje wraz z nasilaniem się wypalenia</a:t>
            </a:r>
          </a:p>
          <a:p>
            <a:pPr marL="609600" indent="-609600">
              <a:buClr>
                <a:schemeClr val="tx1"/>
              </a:buClr>
              <a:buFont typeface="Wingdings" panose="05000000000000000000" pitchFamily="2" charset="2"/>
              <a:buAutoNum type="arabicPeriod" startAt="21"/>
              <a:defRPr/>
            </a:pPr>
            <a:r>
              <a:rPr lang="pl-PL" altLang="pl-PL" sz="2000" dirty="0"/>
              <a:t>Autonomia w pracy i społeczne wsparcie mają bardzo duże znaczenie w zapobieganiu wypaleniu, opanowywaniu i redukowaniu go</a:t>
            </a:r>
          </a:p>
          <a:p>
            <a:pPr marL="609600" indent="-609600">
              <a:buClr>
                <a:schemeClr val="tx1"/>
              </a:buClr>
              <a:buFont typeface="Wingdings" panose="05000000000000000000" pitchFamily="2" charset="2"/>
              <a:buAutoNum type="arabicPeriod" startAt="21"/>
              <a:defRPr/>
            </a:pPr>
            <a:r>
              <a:rPr lang="pl-PL" altLang="pl-PL" sz="2000" dirty="0"/>
              <a:t>Zapewnienie sobie czasu na odpoczynek i rozsądne wykorzystywanie go jest równie ważne, jak praca</a:t>
            </a:r>
          </a:p>
          <a:p>
            <a:pPr marL="609600" indent="-609600">
              <a:buClr>
                <a:schemeClr val="tx1"/>
              </a:buClr>
              <a:buFont typeface="Wingdings" panose="05000000000000000000" pitchFamily="2" charset="2"/>
              <a:buAutoNum type="arabicPeriod" startAt="21"/>
              <a:defRPr/>
            </a:pPr>
            <a:r>
              <a:rPr lang="pl-PL" altLang="pl-PL" sz="2000" dirty="0"/>
              <a:t>Wypalenie może doprowadzić zarówno do rozwoju osobistego i zawodowego, jak i do depresji oraz urazu psychicznego</a:t>
            </a:r>
          </a:p>
          <a:p>
            <a:pPr marL="609600" indent="-609600">
              <a:buClr>
                <a:schemeClr val="tx1"/>
              </a:buClr>
              <a:buFontTx/>
              <a:buAutoNum type="arabicPeriod" startAt="12"/>
              <a:defRPr/>
            </a:pPr>
            <a:endParaRPr lang="pl-PL" altLang="pl-PL" sz="2000" dirty="0"/>
          </a:p>
        </p:txBody>
      </p:sp>
    </p:spTree>
    <p:extLst>
      <p:ext uri="{BB962C8B-B14F-4D97-AF65-F5344CB8AC3E}">
        <p14:creationId xmlns:p14="http://schemas.microsoft.com/office/powerpoint/2010/main" val="29097787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584200" y="658814"/>
            <a:ext cx="10871200" cy="3367087"/>
          </a:xfrm>
        </p:spPr>
        <p:txBody>
          <a:bodyPr>
            <a:normAutofit/>
          </a:bodyPr>
          <a:lstStyle/>
          <a:p>
            <a:pPr algn="ctr" eaLnBrk="1" hangingPunct="1">
              <a:defRPr/>
            </a:pPr>
            <a:r>
              <a:rPr lang="pl-PL" altLang="pl-PL" sz="2800" b="1" dirty="0"/>
              <a:t>A Ty jak się relaksujesz?</a:t>
            </a:r>
            <a:br>
              <a:rPr lang="pl-PL" altLang="pl-PL" sz="2800" b="1" dirty="0"/>
            </a:br>
            <a:br>
              <a:rPr lang="pl-PL" altLang="pl-PL" sz="2800" b="1" dirty="0"/>
            </a:br>
            <a:r>
              <a:rPr lang="pl-PL" altLang="pl-PL" sz="2800" b="1" dirty="0"/>
              <a:t>Co jest dla Ciebie najlepszym sposobem na odreagowanie trudności?</a:t>
            </a:r>
          </a:p>
        </p:txBody>
      </p:sp>
      <p:pic>
        <p:nvPicPr>
          <p:cNvPr id="3" name="Picture 10" descr="http://federacjasuwalki.pl/wp-content/uploads/2015/01/stress-391654_640-600x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805" y="3754290"/>
            <a:ext cx="3219990" cy="201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92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76300" y="692151"/>
            <a:ext cx="8229600" cy="504825"/>
          </a:xfrm>
        </p:spPr>
        <p:txBody>
          <a:bodyPr>
            <a:noAutofit/>
          </a:bodyPr>
          <a:lstStyle/>
          <a:p>
            <a:pPr eaLnBrk="1" hangingPunct="1">
              <a:defRPr/>
            </a:pPr>
            <a:br>
              <a:rPr lang="pl-PL" altLang="pl-PL" sz="2800" b="1" dirty="0"/>
            </a:br>
            <a:r>
              <a:rPr lang="pl-PL" altLang="pl-PL" sz="2800" b="1" dirty="0"/>
              <a:t>Strategie negatywne</a:t>
            </a:r>
            <a:br>
              <a:rPr lang="pl-PL" altLang="pl-PL" sz="2800" dirty="0"/>
            </a:br>
            <a:endParaRPr lang="pl-PL" altLang="pl-PL" sz="2800" dirty="0"/>
          </a:p>
        </p:txBody>
      </p:sp>
      <p:sp>
        <p:nvSpPr>
          <p:cNvPr id="51203" name="Rectangle 3"/>
          <p:cNvSpPr>
            <a:spLocks noGrp="1" noChangeArrowheads="1"/>
          </p:cNvSpPr>
          <p:nvPr>
            <p:ph idx="1"/>
          </p:nvPr>
        </p:nvSpPr>
        <p:spPr>
          <a:xfrm>
            <a:off x="584200" y="1649413"/>
            <a:ext cx="11201400" cy="4857750"/>
          </a:xfrm>
        </p:spPr>
        <p:txBody>
          <a:bodyPr>
            <a:normAutofit/>
          </a:bodyPr>
          <a:lstStyle/>
          <a:p>
            <a:pPr marL="609600" indent="-609600">
              <a:buClr>
                <a:schemeClr val="tx1"/>
              </a:buClr>
              <a:buNone/>
              <a:defRPr/>
            </a:pPr>
            <a:r>
              <a:rPr lang="pl-PL" altLang="pl-PL" sz="2000" dirty="0"/>
              <a:t>Profilaktyka nastawiona na </a:t>
            </a:r>
            <a:r>
              <a:rPr lang="pl-PL" altLang="pl-PL" sz="2000" b="1" dirty="0">
                <a:solidFill>
                  <a:srgbClr val="002060"/>
                </a:solidFill>
              </a:rPr>
              <a:t>obniżenie czynników ryzyka</a:t>
            </a:r>
            <a:r>
              <a:rPr lang="pl-PL" altLang="pl-PL" sz="2000" b="1" dirty="0"/>
              <a:t>:</a:t>
            </a:r>
          </a:p>
          <a:p>
            <a:pPr marL="609600" indent="-609600">
              <a:buClr>
                <a:schemeClr val="tx1"/>
              </a:buClr>
              <a:buFontTx/>
              <a:buChar char="•"/>
              <a:defRPr/>
            </a:pPr>
            <a:r>
              <a:rPr lang="pl-PL" altLang="pl-PL" sz="2000" dirty="0"/>
              <a:t>Zmniejszenie nasilenia i czasu trwania stresu</a:t>
            </a:r>
          </a:p>
          <a:p>
            <a:pPr marL="609600" indent="-609600">
              <a:buClr>
                <a:schemeClr val="tx1"/>
              </a:buClr>
              <a:buFontTx/>
              <a:buChar char="•"/>
              <a:defRPr/>
            </a:pPr>
            <a:r>
              <a:rPr lang="pl-PL" altLang="pl-PL" sz="2000" dirty="0"/>
              <a:t>Konstruktywne sposoby: przerwy w pracy, odpoczynek, relaks, sport, hobby</a:t>
            </a:r>
          </a:p>
          <a:p>
            <a:pPr marL="609600" indent="-609600">
              <a:buClr>
                <a:schemeClr val="tx1"/>
              </a:buClr>
              <a:buFontTx/>
              <a:buChar char="•"/>
              <a:defRPr/>
            </a:pPr>
            <a:r>
              <a:rPr lang="pl-PL" altLang="pl-PL" sz="2000" dirty="0"/>
              <a:t>Oddzielenie życia zawodowego od rodzinnego</a:t>
            </a:r>
          </a:p>
          <a:p>
            <a:pPr marL="609600" indent="-609600">
              <a:buClr>
                <a:schemeClr val="tx1"/>
              </a:buClr>
              <a:buFontTx/>
              <a:buChar char="•"/>
              <a:defRPr/>
            </a:pPr>
            <a:r>
              <a:rPr lang="pl-PL" altLang="pl-PL" sz="2000" dirty="0"/>
              <a:t>Zawodowe grupy wsparcia</a:t>
            </a:r>
          </a:p>
          <a:p>
            <a:pPr marL="609600" indent="-609600">
              <a:buClr>
                <a:schemeClr val="tx1"/>
              </a:buClr>
              <a:buFontTx/>
              <a:buChar char="•"/>
              <a:defRPr/>
            </a:pPr>
            <a:r>
              <a:rPr lang="pl-PL" altLang="pl-PL" sz="2000" dirty="0"/>
              <a:t>Treningi rozwojowe: asertywność, komunikacja, umiejętności społeczne</a:t>
            </a:r>
          </a:p>
          <a:p>
            <a:pPr marL="609600" indent="-609600">
              <a:buClr>
                <a:schemeClr val="tx1"/>
              </a:buClr>
              <a:buFontTx/>
              <a:buChar char="•"/>
              <a:defRPr/>
            </a:pPr>
            <a:r>
              <a:rPr lang="pl-PL" altLang="pl-PL" sz="2000" dirty="0"/>
              <a:t>Warsztaty </a:t>
            </a:r>
            <a:r>
              <a:rPr lang="pl-PL" altLang="pl-PL" sz="2000" dirty="0" err="1"/>
              <a:t>debriefingowe</a:t>
            </a:r>
            <a:r>
              <a:rPr lang="pl-PL" altLang="pl-PL" sz="2000" dirty="0"/>
              <a:t> (w przypadku zdarzeń traumatycznych w miejscu pracy) </a:t>
            </a:r>
          </a:p>
          <a:p>
            <a:pPr marL="609600" indent="-609600">
              <a:buClr>
                <a:schemeClr val="tx1"/>
              </a:buClr>
              <a:buFontTx/>
              <a:buChar char="•"/>
              <a:defRPr/>
            </a:pPr>
            <a:r>
              <a:rPr lang="pl-PL" altLang="pl-PL" sz="2000" dirty="0"/>
              <a:t>Diagnozowane obszarów problemowych w organizacji – zmiany organizacyjne, strukturalne, szkolenia dla personelu</a:t>
            </a:r>
          </a:p>
          <a:p>
            <a:pPr marL="609600" indent="-609600">
              <a:buClr>
                <a:schemeClr val="tx1"/>
              </a:buClr>
              <a:buNone/>
              <a:defRPr/>
            </a:pPr>
            <a:endParaRPr lang="pl-PL" altLang="pl-PL" sz="2000" dirty="0"/>
          </a:p>
          <a:p>
            <a:pPr marL="609600" indent="-609600">
              <a:defRPr/>
            </a:pPr>
            <a:endParaRPr lang="pl-PL" altLang="pl-PL" sz="2000" dirty="0"/>
          </a:p>
        </p:txBody>
      </p:sp>
    </p:spTree>
    <p:extLst>
      <p:ext uri="{BB962C8B-B14F-4D97-AF65-F5344CB8AC3E}">
        <p14:creationId xmlns:p14="http://schemas.microsoft.com/office/powerpoint/2010/main" val="2031669185"/>
      </p:ext>
    </p:extLst>
  </p:cSld>
  <p:clrMapOvr>
    <a:masterClrMapping/>
  </p:clrMapOvr>
</p:sld>
</file>

<file path=ppt/theme/theme1.xml><?xml version="1.0" encoding="utf-8"?>
<a:theme xmlns:a="http://schemas.openxmlformats.org/drawingml/2006/main" name="Wielkomiejski">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TM03457491[[fn=Wielkomiejski]]</Template>
  <TotalTime>10279</TotalTime>
  <Words>9703</Words>
  <Application>Microsoft Office PowerPoint</Application>
  <PresentationFormat>Panoramiczny</PresentationFormat>
  <Paragraphs>881</Paragraphs>
  <Slides>124</Slides>
  <Notes>21</Notes>
  <HiddenSlides>0</HiddenSlides>
  <MMClips>0</MMClips>
  <ScaleCrop>false</ScaleCrop>
  <HeadingPairs>
    <vt:vector size="8" baseType="variant">
      <vt:variant>
        <vt:lpstr>Używane czcionki</vt:lpstr>
      </vt:variant>
      <vt:variant>
        <vt:i4>10</vt:i4>
      </vt:variant>
      <vt:variant>
        <vt:lpstr>Motyw</vt:lpstr>
      </vt:variant>
      <vt:variant>
        <vt:i4>1</vt:i4>
      </vt:variant>
      <vt:variant>
        <vt:lpstr>Osadzone serwery OLE</vt:lpstr>
      </vt:variant>
      <vt:variant>
        <vt:i4>1</vt:i4>
      </vt:variant>
      <vt:variant>
        <vt:lpstr>Tytuły slajdów</vt:lpstr>
      </vt:variant>
      <vt:variant>
        <vt:i4>124</vt:i4>
      </vt:variant>
    </vt:vector>
  </HeadingPairs>
  <TitlesOfParts>
    <vt:vector size="136" baseType="lpstr">
      <vt:lpstr>Arial</vt:lpstr>
      <vt:lpstr>Calibri</vt:lpstr>
      <vt:lpstr>Calibri Light</vt:lpstr>
      <vt:lpstr>Cambria Math</vt:lpstr>
      <vt:lpstr>Century Gothic</vt:lpstr>
      <vt:lpstr>Open Sans</vt:lpstr>
      <vt:lpstr>Symbol</vt:lpstr>
      <vt:lpstr>Times New Roman</vt:lpstr>
      <vt:lpstr>Verdana</vt:lpstr>
      <vt:lpstr>Wingdings</vt:lpstr>
      <vt:lpstr>Wielkomiejski</vt:lpstr>
      <vt:lpstr>Dokument</vt:lpstr>
      <vt:lpstr>Nauczyciel jako trener, coach i mentor</vt:lpstr>
      <vt:lpstr>Program szkolenia</vt:lpstr>
      <vt:lpstr>1. Motywacja nauczycieli, a rozwój zawodowy.</vt:lpstr>
      <vt:lpstr>MOTYWACJA</vt:lpstr>
      <vt:lpstr>Prawo Yerkesa- Dodsona</vt:lpstr>
      <vt:lpstr>Prezentacja programu PowerPoint</vt:lpstr>
      <vt:lpstr>Motywacja </vt:lpstr>
      <vt:lpstr>Motywacja Polaków  2008</vt:lpstr>
      <vt:lpstr>Motywacja nauczycieli, a badania…</vt:lpstr>
      <vt:lpstr>Motywacja nauczycieli, a badania…</vt:lpstr>
      <vt:lpstr>Automotywacja nauczycieli </vt:lpstr>
      <vt:lpstr>Rozwój zawodowy…</vt:lpstr>
      <vt:lpstr>Jak rozwijać się zawodowo?</vt:lpstr>
      <vt:lpstr>Rozwój zawodowy a wypalenie zawodowe</vt:lpstr>
      <vt:lpstr>Analiza systemu motywowania pracowników oświaty</vt:lpstr>
      <vt:lpstr>2. Autorytet i kompetencje nauczyciela  i ich wpływ na motywacje. </vt:lpstr>
      <vt:lpstr>Autorytet definiowanie …</vt:lpstr>
      <vt:lpstr>Rodzaje autorytetów…</vt:lpstr>
      <vt:lpstr>Rodzaje autorytetów…</vt:lpstr>
      <vt:lpstr>Budowanie autorytetu nauczyciela… </vt:lpstr>
      <vt:lpstr>Człowiek i jego prawo do wolności!</vt:lpstr>
      <vt:lpstr>Warunki dające nauczycielowi szansę stania się autorytetem  </vt:lpstr>
      <vt:lpstr>Autorytet nauczyciela buduje się poprzez: </vt:lpstr>
      <vt:lpstr>Autorytet umacniają:</vt:lpstr>
      <vt:lpstr> 3. Klasyczny Nauczyciel, tutor, coach, mentor  –  wybór i dostosowanie roli nauczyciela do osobowości - rozwój zawodowy nauczyciela</vt:lpstr>
      <vt:lpstr>Pragmatyka współcześnie stosowanych metod nauczania - uczenia się </vt:lpstr>
      <vt:lpstr>Proces  nauczania - uczenia się a złożoność zadania i warunków jego realizacji</vt:lpstr>
      <vt:lpstr>Procesowo-personalne wyznaczniki metod nauczania - uczenia się w aspekcie ich efek­tywności.</vt:lpstr>
      <vt:lpstr>Coaching </vt:lpstr>
      <vt:lpstr>Tutoring</vt:lpstr>
      <vt:lpstr>Mentoring…</vt:lpstr>
      <vt:lpstr>Opiekun stażu</vt:lpstr>
      <vt:lpstr>Predyspozycje jakie powinien posiadać opiekun stażu</vt:lpstr>
      <vt:lpstr>Predyspozycje jakie powinien posiadać opiekun stażu</vt:lpstr>
      <vt:lpstr>Podstawy formalno-prawne pełnienia funkcji opiekuna stażu</vt:lpstr>
      <vt:lpstr>Podstawy formalno-prawne pełnienia funkcji opiekuna stażu</vt:lpstr>
      <vt:lpstr>Awans zawodowy nauczyciela</vt:lpstr>
      <vt:lpstr>Przepisy prawne dotyczące uzyskiwania stopni awansu zawodowego przez nauczycieli:  </vt:lpstr>
      <vt:lpstr>Przepisy art. 9a ust. 1 KN ustalają następujące stopnie awansu zawodowego nauczycieli  </vt:lpstr>
      <vt:lpstr>Awans zawodowy - Zmiany - Od 1 września 2017 r.</vt:lpstr>
      <vt:lpstr>Tylko 3 zmiany </vt:lpstr>
      <vt:lpstr>Awans zawodowy zmiany – od 1 września 2018 r.</vt:lpstr>
      <vt:lpstr>Urlop zdrowotny</vt:lpstr>
      <vt:lpstr>Prezentacja programu PowerPoint</vt:lpstr>
      <vt:lpstr>Urlop zdrowotny tylko na leczenie choroby związanej z pracą lub do sanatorium </vt:lpstr>
      <vt:lpstr>Prezentacja programu PowerPoint</vt:lpstr>
      <vt:lpstr>Orzeczenie wyda lekarz medycyny pracy … </vt:lpstr>
      <vt:lpstr>… a skierowanie – lekarz rodzinny </vt:lpstr>
      <vt:lpstr>  Ocena pracy nauczyciela wpłynie na możliwość awansu i wynagrodzenie </vt:lpstr>
      <vt:lpstr>Oceny pracy będzie można dokonywać nie częściej niż raz na rok </vt:lpstr>
      <vt:lpstr>Ocena pracy zamiast oceny dorobku zawodowego po zakończeniu stażu</vt:lpstr>
      <vt:lpstr>Czas na ocenę – 3 miesiące</vt:lpstr>
      <vt:lpstr>Nowe ocena pracy – bardzo dobra </vt:lpstr>
      <vt:lpstr>Prezentacja programu PowerPoint</vt:lpstr>
      <vt:lpstr>Nowy obowiązek ustalenia regulaminu dokonywania oceny pracy </vt:lpstr>
      <vt:lpstr>Po 5 latach pracy w szkole wyższej – stopień nauczyciela mianowanego  </vt:lpstr>
      <vt:lpstr>Dłuższy staż na stopień nauczyciela kontraktowego </vt:lpstr>
      <vt:lpstr>Egzamin zamiast komisji dla stażysty </vt:lpstr>
      <vt:lpstr>Dłuższa przerwa między awansami </vt:lpstr>
      <vt:lpstr>Dłuższa ścieżka awansu dyrektora szkoły </vt:lpstr>
      <vt:lpstr>Kontynuacja stażu po przywróceniu do pracy </vt:lpstr>
      <vt:lpstr>Wypalenie zawodowe nauczycieli</vt:lpstr>
      <vt:lpstr>Charakterystyka zawodu nauczyciela</vt:lpstr>
      <vt:lpstr>Zawód Nauczyciel</vt:lpstr>
      <vt:lpstr>Nauczyciel a rzeczywistość</vt:lpstr>
      <vt:lpstr>Czy wypalenie zawodowe może mnie dotyczyć?  Pojęcia, etap, symptomy, profilaktyka, przeciwdziałanie.</vt:lpstr>
      <vt:lpstr>Pomyśl chwilę i odpowiedz na kilka pytań dotyczących Twojego funkcjonowania w pracy.</vt:lpstr>
      <vt:lpstr>Kogo dotyczy i dlaczego?</vt:lpstr>
      <vt:lpstr>Co powoduje u mnie stres…</vt:lpstr>
      <vt:lpstr>Prezentacja programu PowerPoint</vt:lpstr>
      <vt:lpstr>Prezentacja programu PowerPoint</vt:lpstr>
      <vt:lpstr>Style radzenia sobie ze stresem</vt:lpstr>
      <vt:lpstr>Objawy somatyczne stresu</vt:lpstr>
      <vt:lpstr>Pięć niezależnych od siebie czynników stresotwórczych, są: </vt:lpstr>
      <vt:lpstr>10 grup czynników obciążających, na które narażony jest nauczyciel/pedagog.  </vt:lpstr>
      <vt:lpstr>Wypalenie zawodowe  (professional burnout)</vt:lpstr>
      <vt:lpstr>Schemat wypalenia zawodowego</vt:lpstr>
      <vt:lpstr>Etap 1. Wyczerpanie emocjonalne</vt:lpstr>
      <vt:lpstr>Etap 2. Depersonalizacja kontaktów społecznych</vt:lpstr>
      <vt:lpstr>Etap 3. Obniżone zadowolenie z osiągnięć zawodowych – zespół wypalenia zawodowego</vt:lpstr>
      <vt:lpstr>Proces wypalania się </vt:lpstr>
      <vt:lpstr>Symptomy </vt:lpstr>
      <vt:lpstr>Prezentacja programu PowerPoint</vt:lpstr>
      <vt:lpstr>Koncepcja kontinuum aktywności zawodowej Ch.Maslach</vt:lpstr>
      <vt:lpstr>Konflikt w pracy</vt:lpstr>
      <vt:lpstr>Co wypala nauczyciela?</vt:lpstr>
      <vt:lpstr>Gdzie jesteśmy na osi niespełnienie – pełne spełnienie zawodowe?</vt:lpstr>
      <vt:lpstr>Myślenie sprzyjające wypaleniu</vt:lpstr>
      <vt:lpstr>Jak rozróżnić realistyczne i nierealistyczne oczekiwania? </vt:lpstr>
      <vt:lpstr>Nastawmy się na zmianę myślenia</vt:lpstr>
      <vt:lpstr>Negatywne myśli</vt:lpstr>
      <vt:lpstr> Skąd czerpać pomoc w radzeniu sobie ze stresem? </vt:lpstr>
      <vt:lpstr>Skąd czerpać pomoc w radzeniu sobie ze stresem? </vt:lpstr>
      <vt:lpstr>Jeśli zagraża ci wypalenie?</vt:lpstr>
      <vt:lpstr>Prezentacja programu PowerPoint</vt:lpstr>
      <vt:lpstr>Badania nad mechanizmami wypalenia - podsumowanie</vt:lpstr>
      <vt:lpstr>Prezentacja programu PowerPoint</vt:lpstr>
      <vt:lpstr>A Ty jak się relaksujesz?  Co jest dla Ciebie najlepszym sposobem na odreagowanie trudności?</vt:lpstr>
      <vt:lpstr> Strategie negatywne </vt:lpstr>
      <vt:lpstr>Strategie pozytywne</vt:lpstr>
      <vt:lpstr>W przypadku zdiagnozowanego wypalenia</vt:lpstr>
      <vt:lpstr>Jak mogę siebie zrozumieć i sobie pomóc?</vt:lpstr>
      <vt:lpstr>Spróbuj zastanowić się i wykonać kilka zaproponowanych ćwiczeń.  Może staną się one punktem wyjścia do zmiany przekonań o sobie i Twojej pracy. </vt:lpstr>
      <vt:lpstr>Jak możemy zapobiegać wypaleniu zawodowemu i stresowi?   </vt:lpstr>
      <vt:lpstr>Relaksuj się….</vt:lpstr>
      <vt:lpstr>Pozytywne strony mojego zawodu to:</vt:lpstr>
      <vt:lpstr>Trening antystresowy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pracować aby nie zwariować?</dc:title>
  <dc:creator>Renata Tomczyk</dc:creator>
  <cp:lastModifiedBy>Renata Tomczyk</cp:lastModifiedBy>
  <cp:revision>33</cp:revision>
  <dcterms:created xsi:type="dcterms:W3CDTF">2016-03-13T12:23:28Z</dcterms:created>
  <dcterms:modified xsi:type="dcterms:W3CDTF">2017-11-12T15:30:29Z</dcterms:modified>
</cp:coreProperties>
</file>